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3" r:id="rId14"/>
    <p:sldId id="268" r:id="rId15"/>
    <p:sldId id="269" r:id="rId16"/>
    <p:sldId id="270" r:id="rId17"/>
    <p:sldId id="286" r:id="rId18"/>
    <p:sldId id="271" r:id="rId19"/>
    <p:sldId id="288" r:id="rId20"/>
    <p:sldId id="272" r:id="rId21"/>
    <p:sldId id="289" r:id="rId22"/>
    <p:sldId id="273" r:id="rId23"/>
    <p:sldId id="274" r:id="rId24"/>
    <p:sldId id="275" r:id="rId25"/>
    <p:sldId id="278" r:id="rId26"/>
    <p:sldId id="276" r:id="rId27"/>
    <p:sldId id="277" r:id="rId28"/>
    <p:sldId id="282" r:id="rId29"/>
    <p:sldId id="280" r:id="rId30"/>
    <p:sldId id="281" r:id="rId31"/>
    <p:sldId id="287" r:id="rId32"/>
    <p:sldId id="285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1E1FF"/>
    <a:srgbClr val="D1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F8F8911-93F4-4F00-8E4B-5DB0D57CCF5E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12CE351-9FB6-4B71-A70C-25A0379A7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19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0BC6928-36A5-42C3-BD70-84141E05E370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9553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C4B43-695C-4AA9-BCB9-971F16087A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9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50CD8-44B8-4970-B54C-09A0270FDF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909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 flipV="1">
            <a:off x="7543800" y="173038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AF09F-8E52-4B4B-A150-3659B67077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5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343F9-875A-48A5-BB31-1E51863BE3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394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B069E-7025-40BB-BCC7-41849BE075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253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8540750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AA207-D459-4290-A8FF-2A07286F0B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526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861DE-8877-49EB-8677-A2AEA99035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671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540EC-8CF5-442E-8D0A-5ACBC84B45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92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3FB08-6048-46BE-B82E-DA73BEBD0C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07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B8BB8-D4D0-4E5E-82B5-1E0CADEAA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17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3D702-BA5C-4E9D-9F7E-6539AA2C95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73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029F5-F3BA-46FA-809E-67AD9FC25D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750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E5EE6-B1DF-4DA7-A1E7-DC16079973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07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5EE59-3335-470E-8E1F-541D6DB4DA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23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7289800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350" y="6470650"/>
            <a:ext cx="16160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650"/>
            <a:ext cx="44259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650"/>
            <a:ext cx="7302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6073F240-7368-488B-A2E9-F8F697BD91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7088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09" r:id="rId2"/>
    <p:sldLayoutId id="2147483916" r:id="rId3"/>
    <p:sldLayoutId id="2147483910" r:id="rId4"/>
    <p:sldLayoutId id="2147483911" r:id="rId5"/>
    <p:sldLayoutId id="2147483912" r:id="rId6"/>
    <p:sldLayoutId id="2147483917" r:id="rId7"/>
    <p:sldLayoutId id="2147483913" r:id="rId8"/>
    <p:sldLayoutId id="2147483918" r:id="rId9"/>
    <p:sldLayoutId id="2147483914" r:id="rId10"/>
    <p:sldLayoutId id="2147483919" r:id="rId11"/>
    <p:sldLayoutId id="2147483920" r:id="rId12"/>
    <p:sldLayoutId id="2147483921" r:id="rId13"/>
    <p:sldLayoutId id="2147483922" r:id="rId14"/>
  </p:sldLayoutIdLst>
  <p:txStyles>
    <p:titleStyle>
      <a:lvl1pPr algn="l" defTabSz="912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kern="1200" cap="all" spc="100">
          <a:solidFill>
            <a:srgbClr val="474233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4233"/>
          </a:solidFill>
          <a:latin typeface="Tw Cen MT Condensed" panose="020B0606020104020203" pitchFamily="34" charset="0"/>
        </a:defRPr>
      </a:lvl2pPr>
      <a:lvl3pPr algn="l" defTabSz="912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4233"/>
          </a:solidFill>
          <a:latin typeface="Tw Cen MT Condensed" panose="020B0606020104020203" pitchFamily="34" charset="0"/>
        </a:defRPr>
      </a:lvl3pPr>
      <a:lvl4pPr algn="l" defTabSz="912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4233"/>
          </a:solidFill>
          <a:latin typeface="Tw Cen MT Condensed" panose="020B0606020104020203" pitchFamily="34" charset="0"/>
        </a:defRPr>
      </a:lvl4pPr>
      <a:lvl5pPr algn="l" defTabSz="912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4233"/>
          </a:solidFill>
          <a:latin typeface="Tw Cen MT Condensed" panose="020B0606020104020203" pitchFamily="34" charset="0"/>
        </a:defRPr>
      </a:lvl5pPr>
      <a:lvl6pPr marL="4572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4233"/>
          </a:solidFill>
          <a:latin typeface="Tw Cen MT Condensed" panose="020B0606020104020203" pitchFamily="34" charset="0"/>
        </a:defRPr>
      </a:lvl6pPr>
      <a:lvl7pPr marL="9144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4233"/>
          </a:solidFill>
          <a:latin typeface="Tw Cen MT Condensed" panose="020B0606020104020203" pitchFamily="34" charset="0"/>
        </a:defRPr>
      </a:lvl7pPr>
      <a:lvl8pPr marL="13716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4233"/>
          </a:solidFill>
          <a:latin typeface="Tw Cen MT Condensed" panose="020B0606020104020203" pitchFamily="34" charset="0"/>
        </a:defRPr>
      </a:lvl8pPr>
      <a:lvl9pPr marL="18288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4233"/>
          </a:solidFill>
          <a:latin typeface="Tw Cen MT Condensed" panose="020B0606020104020203" pitchFamily="34" charset="0"/>
        </a:defRPr>
      </a:lvl9pPr>
    </p:titleStyle>
    <p:bodyStyle>
      <a:lvl1pPr marL="90488" indent="-90488" algn="l" defTabSz="912813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defTabSz="912813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anose="05040102010807070707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defTabSz="912813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defTabSz="912813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defTabSz="912813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zCWlH3xBm7Q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youtube.com/watch?v=AKfNMel5du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4959350"/>
            <a:ext cx="5829300" cy="1463675"/>
          </a:xfrm>
        </p:spPr>
        <p:txBody>
          <a:bodyPr/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lumMod val="90000"/>
                    <a:lumOff val="10000"/>
                  </a:schemeClr>
                </a:solidFill>
              </a:rPr>
              <a:t>Antebellum Issues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57950" y="4959350"/>
            <a:ext cx="2400300" cy="1463675"/>
          </a:xfrm>
        </p:spPr>
        <p:txBody>
          <a:bodyPr rtlCol="0"/>
          <a:lstStyle/>
          <a:p>
            <a:pPr defTabSz="914377" eaLnBrk="1" fontAlgn="auto" hangingPunct="1"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304690_m_14_01"/>
          <p:cNvPicPr preferRelativeResize="0">
            <a:picLocks noChangeAspect="1" noChangeArrowheads="1"/>
          </p:cNvPicPr>
          <p:nvPr/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t="2824" r="900" b="2559"/>
          <a:stretch>
            <a:fillRect/>
          </a:stretch>
        </p:blipFill>
        <p:spPr bwMode="auto">
          <a:xfrm>
            <a:off x="381000" y="1143000"/>
            <a:ext cx="8534400" cy="5246688"/>
          </a:xfrm>
          <a:prstGeom prst="rect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05800" cy="602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457200" y="6324600"/>
            <a:ext cx="838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An Old Cartoon Representing Webster "Stealing Clay's Thunder"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 descr="Harriet Beecher Stowe"/>
          <p:cNvPicPr>
            <a:picLocks noChangeAspect="1" noChangeArrowheads="1"/>
          </p:cNvPicPr>
          <p:nvPr/>
        </p:nvPicPr>
        <p:blipFill>
          <a:blip r:embed="rId2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0"/>
          <a:stretch>
            <a:fillRect/>
          </a:stretch>
        </p:blipFill>
        <p:spPr bwMode="auto">
          <a:xfrm>
            <a:off x="228600" y="3657600"/>
            <a:ext cx="1671638" cy="20574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3250" y="723900"/>
            <a:ext cx="8540750" cy="1143000"/>
          </a:xfrm>
        </p:spPr>
        <p:txBody>
          <a:bodyPr/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Fugitive Slave Act’s Impact</a:t>
            </a:r>
          </a:p>
        </p:txBody>
      </p:sp>
      <p:pic>
        <p:nvPicPr>
          <p:cNvPr id="22532" name="Picture 6" descr="cwp6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097088"/>
            <a:ext cx="2724150" cy="3505200"/>
          </a:xfrm>
          <a:noFill/>
          <a:ln>
            <a:solidFill>
              <a:srgbClr val="000066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9" name="Rectangle 5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62488" y="2097088"/>
            <a:ext cx="4194175" cy="4498975"/>
          </a:xfrm>
        </p:spPr>
        <p:txBody>
          <a:bodyPr rtlCol="0">
            <a:normAutofit lnSpcReduction="10000"/>
          </a:bodyPr>
          <a:lstStyle/>
          <a:p>
            <a:pPr marL="533400" indent="-533400" defTabSz="914377" eaLnBrk="1" fontAlgn="auto" hangingPunct="1">
              <a:buFont typeface="Arial" panose="020B0604020202020204" pitchFamily="34" charset="0"/>
              <a:buAutoNum type="arabicPeriod"/>
              <a:defRPr/>
            </a:pPr>
            <a:r>
              <a:rPr lang="en-US" altLang="en-US" sz="2800" u="sng" dirty="0" smtClean="0"/>
              <a:t>Uncle Tom’s Cabin</a:t>
            </a:r>
            <a:r>
              <a:rPr lang="en-US" altLang="en-US" sz="2800" dirty="0" smtClean="0"/>
              <a:t> &amp; other literature denounce slavery</a:t>
            </a:r>
          </a:p>
          <a:p>
            <a:pPr marL="533400" indent="-533400" defTabSz="914377" eaLnBrk="1" fontAlgn="auto" hangingPunct="1">
              <a:buFont typeface="Arial" panose="020B0604020202020204" pitchFamily="34" charset="0"/>
              <a:buAutoNum type="arabicPeriod"/>
              <a:defRPr/>
            </a:pPr>
            <a:endParaRPr lang="en-US" altLang="en-US" sz="2800" dirty="0" smtClean="0"/>
          </a:p>
          <a:p>
            <a:pPr marL="533400" indent="-533400" defTabSz="914377" eaLnBrk="1" fontAlgn="auto" hangingPunct="1">
              <a:buFont typeface="Arial" panose="020B0604020202020204" pitchFamily="34" charset="0"/>
              <a:buAutoNum type="arabicPeriod"/>
              <a:defRPr/>
            </a:pPr>
            <a:r>
              <a:rPr lang="en-US" altLang="en-US" sz="2800" dirty="0" smtClean="0"/>
              <a:t>Civil Disobedience</a:t>
            </a:r>
          </a:p>
          <a:p>
            <a:pPr marL="533400" indent="-533400" defTabSz="914377" eaLnBrk="1" fontAlgn="auto" hangingPunct="1">
              <a:buFont typeface="Arial" panose="020B0604020202020204" pitchFamily="34" charset="0"/>
              <a:buAutoNum type="arabicPeriod"/>
              <a:defRPr/>
            </a:pPr>
            <a:endParaRPr lang="en-US" altLang="en-US" sz="2800" dirty="0" smtClean="0"/>
          </a:p>
          <a:p>
            <a:pPr marL="533400" indent="-533400" defTabSz="914377" eaLnBrk="1" fontAlgn="auto" hangingPunct="1">
              <a:buFont typeface="Arial" panose="020B0604020202020204" pitchFamily="34" charset="0"/>
              <a:buAutoNum type="arabicPeriod"/>
              <a:defRPr/>
            </a:pPr>
            <a:r>
              <a:rPr lang="en-US" altLang="en-US" sz="2800" dirty="0" smtClean="0"/>
              <a:t>Underground RR</a:t>
            </a:r>
          </a:p>
          <a:p>
            <a:pPr marL="533400" indent="-533400" defTabSz="914377" eaLnBrk="1" fontAlgn="auto" hangingPunct="1">
              <a:buFont typeface="Arial" panose="020B0604020202020204" pitchFamily="34" charset="0"/>
              <a:buAutoNum type="arabicPeriod"/>
              <a:defRPr/>
            </a:pPr>
            <a:endParaRPr lang="en-US" altLang="en-US" sz="2800" dirty="0" smtClean="0"/>
          </a:p>
          <a:p>
            <a:pPr marL="533400" indent="-533400" defTabSz="914377" eaLnBrk="1" fontAlgn="auto" hangingPunct="1">
              <a:buFont typeface="Arial" panose="020B0604020202020204" pitchFamily="34" charset="0"/>
              <a:buAutoNum type="arabicPeriod"/>
              <a:defRPr/>
            </a:pPr>
            <a:r>
              <a:rPr lang="en-US" altLang="en-US" sz="2800" dirty="0" smtClean="0"/>
              <a:t>Personal Liberty Laws</a:t>
            </a: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1900238" y="5537200"/>
            <a:ext cx="274796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Sold 300,000 </a:t>
            </a:r>
          </a:p>
          <a:p>
            <a:r>
              <a:rPr lang="en-US" altLang="en-US" b="1">
                <a:solidFill>
                  <a:srgbClr val="FF0000"/>
                </a:solidFill>
              </a:rPr>
              <a:t>copies in</a:t>
            </a:r>
            <a:br>
              <a:rPr lang="en-US" altLang="en-US" b="1">
                <a:solidFill>
                  <a:srgbClr val="FF0000"/>
                </a:solidFill>
              </a:rPr>
            </a:br>
            <a:r>
              <a:rPr lang="en-US" altLang="en-US" b="1">
                <a:solidFill>
                  <a:srgbClr val="FF0000"/>
                </a:solidFill>
              </a:rPr>
              <a:t>the first year.</a:t>
            </a:r>
          </a:p>
          <a:p>
            <a:r>
              <a:rPr lang="en-US" altLang="en-US" b="1">
                <a:solidFill>
                  <a:srgbClr val="FF0000"/>
                </a:solidFill>
              </a:rPr>
              <a:t>2 million in a decade!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609600"/>
            <a:ext cx="8540750" cy="1143000"/>
          </a:xfrm>
        </p:spPr>
        <p:txBody>
          <a:bodyPr/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The Underground Railroad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3556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79565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3250" y="742950"/>
            <a:ext cx="8540750" cy="1143000"/>
          </a:xfrm>
        </p:spPr>
        <p:txBody>
          <a:bodyPr/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Kansas-Nebraska Act, 1854</a:t>
            </a:r>
          </a:p>
        </p:txBody>
      </p:sp>
      <p:sp>
        <p:nvSpPr>
          <p:cNvPr id="24579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49225" y="2170113"/>
            <a:ext cx="4194175" cy="449897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To move the transcontinental RR west– </a:t>
            </a:r>
            <a:r>
              <a:rPr lang="en-US" altLang="en-US" sz="2800" smtClean="0">
                <a:solidFill>
                  <a:schemeClr val="hlink"/>
                </a:solidFill>
              </a:rPr>
              <a:t>Congress needed to organize the territories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 smtClean="0">
              <a:solidFill>
                <a:schemeClr val="hlink"/>
              </a:solidFill>
            </a:endParaRPr>
          </a:p>
          <a:p>
            <a:pPr eaLnBrk="1" hangingPunct="1"/>
            <a:r>
              <a:rPr lang="en-US" altLang="en-US" sz="2800" smtClean="0"/>
              <a:t>Stephan Douglas must </a:t>
            </a:r>
            <a:r>
              <a:rPr lang="en-US" altLang="en-US" sz="2800" smtClean="0">
                <a:solidFill>
                  <a:schemeClr val="hlink"/>
                </a:solidFill>
              </a:rPr>
              <a:t>repeal the MO Compromise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 smtClean="0">
              <a:solidFill>
                <a:schemeClr val="hlink"/>
              </a:solidFill>
            </a:endParaRPr>
          </a:p>
        </p:txBody>
      </p:sp>
      <p:pic>
        <p:nvPicPr>
          <p:cNvPr id="24580" name="Picture 6" descr="304690_m_14_02"/>
          <p:cNvPicPr preferRelativeResize="0"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" t="2725" r="952" b="1901"/>
          <a:stretch>
            <a:fillRect/>
          </a:stretch>
        </p:blipFill>
        <p:spPr>
          <a:xfrm>
            <a:off x="4343400" y="2170113"/>
            <a:ext cx="4800600" cy="3355975"/>
          </a:xfrm>
          <a:noFill/>
          <a:ln w="12700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585788" y="685800"/>
            <a:ext cx="8540750" cy="1143000"/>
          </a:xfrm>
        </p:spPr>
        <p:txBody>
          <a:bodyPr/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Bleeding Kansas</a:t>
            </a:r>
            <a:br>
              <a:rPr lang="en-US" alt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altLang="en-US" sz="24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First Civil War</a:t>
            </a:r>
            <a:endParaRPr lang="en-US" altLang="en-US" i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25603" name="Picture 10" descr="Border Ruffian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133600"/>
            <a:ext cx="4194175" cy="2287588"/>
          </a:xfrm>
          <a:noFill/>
          <a:ln>
            <a:solidFill>
              <a:srgbClr val="000066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4" name="Rectangle 9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>
              <a:buFont typeface="Arial" panose="020B0604020202020204" pitchFamily="34" charset="0"/>
              <a:buAutoNum type="arabicPeriod"/>
            </a:pPr>
            <a:endParaRPr lang="en-US" altLang="en-US" sz="2800" smtClean="0"/>
          </a:p>
          <a:p>
            <a:pPr marL="533400" indent="-533400" eaLnBrk="1" hangingPunct="1">
              <a:buFont typeface="Arial" panose="020B0604020202020204" pitchFamily="34" charset="0"/>
              <a:buAutoNum type="arabicPeriod"/>
            </a:pPr>
            <a:r>
              <a:rPr lang="en-US" altLang="en-US" sz="2800" smtClean="0"/>
              <a:t>Slave decision was based on </a:t>
            </a:r>
            <a:r>
              <a:rPr lang="en-US" altLang="en-US" sz="2800" smtClean="0">
                <a:solidFill>
                  <a:schemeClr val="hlink"/>
                </a:solidFill>
              </a:rPr>
              <a:t>pop sov</a:t>
            </a:r>
          </a:p>
          <a:p>
            <a:pPr marL="533400" indent="-533400" eaLnBrk="1" hangingPunct="1">
              <a:buFont typeface="Arial" panose="020B0604020202020204" pitchFamily="34" charset="0"/>
              <a:buAutoNum type="arabicPeriod"/>
            </a:pPr>
            <a:endParaRPr lang="en-US" altLang="en-US" sz="2800" smtClean="0">
              <a:solidFill>
                <a:schemeClr val="hlink"/>
              </a:solidFill>
            </a:endParaRPr>
          </a:p>
          <a:p>
            <a:pPr marL="533400" indent="-533400" eaLnBrk="1" hangingPunct="1">
              <a:buFont typeface="Arial" panose="020B0604020202020204" pitchFamily="34" charset="0"/>
              <a:buAutoNum type="arabicPeriod"/>
            </a:pPr>
            <a:r>
              <a:rPr lang="en-US" altLang="en-US" sz="2800" smtClean="0">
                <a:solidFill>
                  <a:schemeClr val="hlink"/>
                </a:solidFill>
              </a:rPr>
              <a:t>“Border Ruffians”</a:t>
            </a:r>
            <a:r>
              <a:rPr lang="en-US" altLang="en-US" sz="2800" smtClean="0"/>
              <a:t> flood into KA from MO to “help” with voting</a:t>
            </a:r>
          </a:p>
        </p:txBody>
      </p:sp>
      <p:pic>
        <p:nvPicPr>
          <p:cNvPr id="38923" name="Picture 11" descr="BorderRuffi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3886200"/>
            <a:ext cx="1635125" cy="20574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3600" smtClean="0"/>
              <a:t>Two Governments</a:t>
            </a:r>
          </a:p>
          <a:p>
            <a:pPr lvl="1" eaLnBrk="1" hangingPunct="1"/>
            <a:r>
              <a:rPr lang="en-US" altLang="en-US" sz="3200" u="sng" smtClean="0"/>
              <a:t>Lecompton </a:t>
            </a:r>
            <a:r>
              <a:rPr lang="en-US" altLang="en-US" sz="3200" smtClean="0">
                <a:sym typeface="Wingdings" panose="05000000000000000000" pitchFamily="2" charset="2"/>
              </a:rPr>
              <a:t> Pro-slavery capital</a:t>
            </a:r>
          </a:p>
          <a:p>
            <a:pPr lvl="1" eaLnBrk="1" hangingPunct="1"/>
            <a:endParaRPr lang="en-US" altLang="en-US" sz="3200" smtClean="0">
              <a:sym typeface="Wingdings" panose="05000000000000000000" pitchFamily="2" charset="2"/>
            </a:endParaRPr>
          </a:p>
          <a:p>
            <a:pPr lvl="1" eaLnBrk="1" hangingPunct="1"/>
            <a:r>
              <a:rPr lang="en-US" altLang="en-US" sz="3200" u="sng" smtClean="0">
                <a:sym typeface="Wingdings" panose="05000000000000000000" pitchFamily="2" charset="2"/>
              </a:rPr>
              <a:t>Topeka </a:t>
            </a:r>
            <a:r>
              <a:rPr lang="en-US" altLang="en-US" sz="3200" smtClean="0">
                <a:sym typeface="Wingdings" panose="05000000000000000000" pitchFamily="2" charset="2"/>
              </a:rPr>
              <a:t> Anti-slavery capital</a:t>
            </a:r>
          </a:p>
        </p:txBody>
      </p:sp>
      <p:pic>
        <p:nvPicPr>
          <p:cNvPr id="26627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981200"/>
            <a:ext cx="4194175" cy="3352800"/>
          </a:xfrm>
        </p:spPr>
      </p:pic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4648200" y="5486400"/>
            <a:ext cx="426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Constitution Hall, Lecompton, 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8350" y="585788"/>
            <a:ext cx="7289800" cy="57388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Have out your “Antebellum issues”, page #8, </a:t>
            </a:r>
            <a:r>
              <a:rPr lang="en-US" u="sng" dirty="0" smtClean="0"/>
              <a:t>before</a:t>
            </a:r>
            <a:r>
              <a:rPr lang="en-US" dirty="0" smtClean="0"/>
              <a:t> the bell rings please.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Check to see that you have </a:t>
            </a:r>
            <a:r>
              <a:rPr lang="en-US" u="sng" dirty="0" smtClean="0"/>
              <a:t>Lecompton </a:t>
            </a:r>
            <a:r>
              <a:rPr lang="en-US" dirty="0" smtClean="0"/>
              <a:t>as the proslavery capital of Kansas &amp; </a:t>
            </a:r>
            <a:r>
              <a:rPr lang="en-US" u="sng" dirty="0" err="1" smtClean="0"/>
              <a:t>topeka</a:t>
            </a:r>
            <a:r>
              <a:rPr lang="en-US" dirty="0" smtClean="0"/>
              <a:t> as the anti-slavery capital.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74675" y="590550"/>
            <a:ext cx="8540750" cy="1143000"/>
          </a:xfrm>
        </p:spPr>
        <p:txBody>
          <a:bodyPr/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Sack of Lawrence</a:t>
            </a:r>
          </a:p>
        </p:txBody>
      </p:sp>
      <p:pic>
        <p:nvPicPr>
          <p:cNvPr id="28675" name="Picture 8" descr="304690_m_14_03"/>
          <p:cNvPicPr preferRelativeResize="0"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447800"/>
            <a:ext cx="7543800" cy="2951163"/>
          </a:xfrm>
          <a:noFill/>
          <a:ln w="12700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21508" name="Rectangle 7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04800" y="4684713"/>
            <a:ext cx="8540750" cy="2173287"/>
          </a:xfrm>
        </p:spPr>
        <p:txBody>
          <a:bodyPr rtlCol="0">
            <a:normAutofit lnSpcReduction="10000"/>
          </a:bodyPr>
          <a:lstStyle/>
          <a:p>
            <a:pPr marL="533400" indent="-533400" defTabSz="914377" eaLnBrk="1" fontAlgn="auto" hangingPunct="1">
              <a:buFont typeface="Arial" panose="020B0604020202020204" pitchFamily="34" charset="0"/>
              <a:buAutoNum type="arabicPeriod"/>
              <a:defRPr/>
            </a:pPr>
            <a:r>
              <a:rPr lang="en-US" altLang="en-US" sz="2800" smtClean="0">
                <a:solidFill>
                  <a:schemeClr val="hlink"/>
                </a:solidFill>
              </a:rPr>
              <a:t>An antislavery</a:t>
            </a:r>
            <a:r>
              <a:rPr lang="en-US" altLang="en-US" sz="2800" smtClean="0"/>
              <a:t> town</a:t>
            </a:r>
          </a:p>
          <a:p>
            <a:pPr marL="533400" indent="-533400" defTabSz="914377" eaLnBrk="1" fontAlgn="auto" hangingPunct="1">
              <a:buFont typeface="Arial" panose="020B0604020202020204" pitchFamily="34" charset="0"/>
              <a:buAutoNum type="arabicPeriod"/>
              <a:defRPr/>
            </a:pPr>
            <a:r>
              <a:rPr lang="en-US" altLang="en-US" sz="2800" smtClean="0"/>
              <a:t>Proslavery sheriff arrested several ppl</a:t>
            </a:r>
          </a:p>
          <a:p>
            <a:pPr marL="914400" lvl="1" indent="-457200" defTabSz="914377" eaLnBrk="1" fontAlgn="auto" hangingPunct="1">
              <a:buFont typeface="Arial" panose="020B0604020202020204" pitchFamily="34" charset="0"/>
              <a:buChar char="►"/>
              <a:defRPr/>
            </a:pPr>
            <a:r>
              <a:rPr lang="en-US" altLang="en-US" sz="2400" smtClean="0"/>
              <a:t>Looted</a:t>
            </a:r>
          </a:p>
          <a:p>
            <a:pPr marL="914400" lvl="1" indent="-457200" defTabSz="914377" eaLnBrk="1" fontAlgn="auto" hangingPunct="1">
              <a:buFont typeface="Arial" panose="020B0604020202020204" pitchFamily="34" charset="0"/>
              <a:buChar char="►"/>
              <a:defRPr/>
            </a:pPr>
            <a:r>
              <a:rPr lang="en-US" altLang="en-US" sz="2400" smtClean="0"/>
              <a:t>Burned</a:t>
            </a:r>
          </a:p>
          <a:p>
            <a:pPr marL="914400" lvl="1" indent="-457200" defTabSz="914377" eaLnBrk="1" fontAlgn="auto" hangingPunct="1">
              <a:buFont typeface="Arial" panose="020B0604020202020204" pitchFamily="34" charset="0"/>
              <a:buChar char="►"/>
              <a:defRPr/>
            </a:pPr>
            <a:r>
              <a:rPr lang="en-US" altLang="en-US" sz="2400" smtClean="0"/>
              <a:t>No one killed</a:t>
            </a:r>
          </a:p>
        </p:txBody>
      </p:sp>
      <p:sp>
        <p:nvSpPr>
          <p:cNvPr id="28677" name="Oval 9"/>
          <p:cNvSpPr>
            <a:spLocks noChangeArrowheads="1"/>
          </p:cNvSpPr>
          <p:nvPr/>
        </p:nvSpPr>
        <p:spPr bwMode="auto">
          <a:xfrm>
            <a:off x="5410200" y="2590800"/>
            <a:ext cx="9906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9700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9701" name="Picture 2" descr="Image result for john brown pottawatomie massac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800100"/>
            <a:ext cx="8385175" cy="49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3250" y="685800"/>
            <a:ext cx="8540750" cy="1143000"/>
          </a:xfrm>
        </p:spPr>
        <p:txBody>
          <a:bodyPr/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Effects of the Mexican-American War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03250" y="1862138"/>
            <a:ext cx="4727575" cy="4498975"/>
          </a:xfrm>
        </p:spPr>
        <p:txBody>
          <a:bodyPr/>
          <a:lstStyle/>
          <a:p>
            <a:pPr marL="609600" indent="-609600" eaLnBrk="1" hangingPunct="1">
              <a:buFont typeface="Arial" panose="020B0604020202020204" pitchFamily="34" charset="0"/>
              <a:buAutoNum type="arabicPeriod"/>
            </a:pPr>
            <a:r>
              <a:rPr lang="en-US" altLang="en-US" sz="2800" smtClean="0"/>
              <a:t>Increased Sectionalism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eriod"/>
            </a:pPr>
            <a:endParaRPr lang="en-US" altLang="en-US" sz="2800" smtClean="0"/>
          </a:p>
          <a:p>
            <a:pPr marL="609600" indent="-609600" eaLnBrk="1" hangingPunct="1">
              <a:buFont typeface="Arial" panose="020B0604020202020204" pitchFamily="34" charset="0"/>
              <a:buAutoNum type="arabicPeriod"/>
            </a:pPr>
            <a:r>
              <a:rPr lang="en-US" altLang="en-US" sz="2800" smtClean="0">
                <a:solidFill>
                  <a:schemeClr val="hlink"/>
                </a:solidFill>
              </a:rPr>
              <a:t>Wilmot Proviso</a:t>
            </a:r>
            <a:r>
              <a:rPr lang="en-US" altLang="en-US" sz="2800" smtClean="0"/>
              <a:t>– any land gained from Mexico would be free. 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eriod"/>
            </a:pPr>
            <a:endParaRPr lang="en-US" altLang="en-US" sz="2800" smtClean="0"/>
          </a:p>
          <a:p>
            <a:pPr marL="609600" indent="-609600" eaLnBrk="1" hangingPunct="1">
              <a:buFont typeface="Arial" panose="020B0604020202020204" pitchFamily="34" charset="0"/>
              <a:buAutoNum type="arabicPeriod"/>
            </a:pPr>
            <a:r>
              <a:rPr lang="en-US" altLang="en-US" sz="2800" smtClean="0">
                <a:solidFill>
                  <a:schemeClr val="hlink"/>
                </a:solidFill>
              </a:rPr>
              <a:t>Popular Sovereignty</a:t>
            </a:r>
            <a:r>
              <a:rPr lang="en-US" altLang="en-US" sz="2800" smtClean="0"/>
              <a:t>– proposed by </a:t>
            </a:r>
            <a:r>
              <a:rPr lang="en-US" altLang="en-US" sz="2800" smtClean="0">
                <a:solidFill>
                  <a:schemeClr val="hlink"/>
                </a:solidFill>
              </a:rPr>
              <a:t>Sen. Lewis Cass</a:t>
            </a:r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2425" y="1981200"/>
            <a:ext cx="3409950" cy="36576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03250" y="763588"/>
            <a:ext cx="8540750" cy="1143000"/>
          </a:xfrm>
        </p:spPr>
        <p:txBody>
          <a:bodyPr/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Pottawatomie Massacre</a:t>
            </a:r>
            <a:endParaRPr lang="en-US" alt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30723" name="Picture 7" descr="304690_m_14_03"/>
          <p:cNvPicPr preferRelativeResize="0"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536700"/>
            <a:ext cx="7854950" cy="3073400"/>
          </a:xfrm>
          <a:noFill/>
          <a:ln w="12700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22532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04800" y="5181600"/>
            <a:ext cx="8540750" cy="1374775"/>
          </a:xfrm>
        </p:spPr>
        <p:txBody>
          <a:bodyPr rtlCol="0">
            <a:normAutofit lnSpcReduction="10000"/>
          </a:bodyPr>
          <a:lstStyle/>
          <a:p>
            <a:pPr marL="533400" indent="-533400" defTabSz="914377" eaLnBrk="1" fontAlgn="auto" hangingPunct="1">
              <a:buFont typeface="Arial" panose="020B0604020202020204" pitchFamily="34" charset="0"/>
              <a:buAutoNum type="arabicPeriod"/>
              <a:defRPr/>
            </a:pPr>
            <a:r>
              <a:rPr lang="en-US" altLang="en-US" sz="2800" smtClean="0"/>
              <a:t>John Brown thought five were killed</a:t>
            </a:r>
          </a:p>
          <a:p>
            <a:pPr marL="533400" indent="-533400" defTabSz="914377" eaLnBrk="1" fontAlgn="auto" hangingPunct="1">
              <a:buFont typeface="Arial" panose="020B0604020202020204" pitchFamily="34" charset="0"/>
              <a:buAutoNum type="arabicPeriod"/>
              <a:defRPr/>
            </a:pPr>
            <a:r>
              <a:rPr lang="en-US" altLang="en-US" sz="2800" smtClean="0"/>
              <a:t>Took 5 men from their beds &amp; killed them</a:t>
            </a:r>
          </a:p>
          <a:p>
            <a:pPr marL="914400" lvl="1" indent="-457200" defTabSz="914377" eaLnBrk="1" fontAlgn="auto" hangingPunct="1">
              <a:buFont typeface="Arial" panose="020B0604020202020204" pitchFamily="34" charset="0"/>
              <a:buNone/>
              <a:defRPr/>
            </a:pPr>
            <a:r>
              <a:rPr lang="en-US" altLang="en-US" sz="2400" smtClean="0"/>
              <a:t>Effect: “Civil War: in KA with ~200 dead</a:t>
            </a:r>
          </a:p>
        </p:txBody>
      </p:sp>
      <p:sp>
        <p:nvSpPr>
          <p:cNvPr id="30725" name="Oval 8"/>
          <p:cNvSpPr>
            <a:spLocks noChangeArrowheads="1"/>
          </p:cNvSpPr>
          <p:nvPr/>
        </p:nvSpPr>
        <p:spPr bwMode="auto">
          <a:xfrm>
            <a:off x="5181600" y="3505200"/>
            <a:ext cx="10668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Bleeding Kansas video</a:t>
            </a:r>
            <a:endParaRPr lang="en-US" dirty="0"/>
          </a:p>
        </p:txBody>
      </p:sp>
      <p:pic>
        <p:nvPicPr>
          <p:cNvPr id="5" name="zCWlH3xBm7Q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625" y="1341438"/>
            <a:ext cx="8540750" cy="4803775"/>
          </a:xfrm>
        </p:spPr>
      </p:pic>
      <p:sp>
        <p:nvSpPr>
          <p:cNvPr id="31748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lumMod val="90000"/>
                    <a:lumOff val="10000"/>
                  </a:schemeClr>
                </a:solidFill>
              </a:rPr>
              <a:t>“Bleeding Sumner”</a:t>
            </a:r>
          </a:p>
        </p:txBody>
      </p:sp>
      <p:pic>
        <p:nvPicPr>
          <p:cNvPr id="49157" name="Picture 5" descr="sumnerbr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5000"/>
            <a:ext cx="2590800" cy="172561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sumnerbr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3276600" cy="218281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2514600" y="3200400"/>
            <a:ext cx="762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 flipH="1">
            <a:off x="5715000" y="3200400"/>
            <a:ext cx="685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9161" name="Picture 9" descr="Charles Sumner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2068513" cy="37338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2" name="Picture 10" descr="Congr Preston Brooks"/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" r="17108"/>
          <a:stretch>
            <a:fillRect/>
          </a:stretch>
        </p:blipFill>
        <p:spPr bwMode="auto">
          <a:xfrm>
            <a:off x="6400800" y="1600200"/>
            <a:ext cx="2238375" cy="37338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7" name="Text Box 11"/>
          <p:cNvSpPr txBox="1">
            <a:spLocks noChangeArrowheads="1"/>
          </p:cNvSpPr>
          <p:nvPr/>
        </p:nvSpPr>
        <p:spPr bwMode="auto">
          <a:xfrm>
            <a:off x="228600" y="5410200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Sen. Charles Sumner (R-MA)</a:t>
            </a:r>
          </a:p>
        </p:txBody>
      </p:sp>
      <p:sp>
        <p:nvSpPr>
          <p:cNvPr id="32778" name="Text Box 12"/>
          <p:cNvSpPr txBox="1">
            <a:spLocks noChangeArrowheads="1"/>
          </p:cNvSpPr>
          <p:nvPr/>
        </p:nvSpPr>
        <p:spPr bwMode="auto">
          <a:xfrm>
            <a:off x="6172200" y="5410200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Congr. Preston Brooks (D-SC)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491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2" decel="100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92" decel="100000"/>
                                        <p:tgtEl>
                                          <p:spTgt spid="491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192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92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nimBg="1"/>
      <p:bldP spid="4916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3250" y="685800"/>
            <a:ext cx="8540750" cy="1143000"/>
          </a:xfrm>
        </p:spPr>
        <p:txBody>
          <a:bodyPr/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Republican Party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2054225"/>
            <a:ext cx="4803775" cy="4498975"/>
          </a:xfrm>
        </p:spPr>
        <p:txBody>
          <a:bodyPr/>
          <a:lstStyle/>
          <a:p>
            <a:pPr eaLnBrk="1" hangingPunct="1"/>
            <a:r>
              <a:rPr lang="en-US" altLang="en-US" sz="2400" i="1" smtClean="0">
                <a:solidFill>
                  <a:schemeClr val="tx2"/>
                </a:solidFill>
              </a:rPr>
              <a:t>When?</a:t>
            </a:r>
            <a:r>
              <a:rPr lang="en-US" altLang="en-US" sz="2400" smtClean="0"/>
              <a:t>  Organized in the </a:t>
            </a:r>
            <a:r>
              <a:rPr lang="en-US" altLang="en-US" sz="2400" smtClean="0">
                <a:solidFill>
                  <a:schemeClr val="hlink"/>
                </a:solidFill>
              </a:rPr>
              <a:t>summer of 1854</a:t>
            </a:r>
            <a:r>
              <a:rPr lang="en-US" altLang="en-US" sz="2400" smtClean="0"/>
              <a:t> in Michigan or Wisconsin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r>
              <a:rPr lang="en-US" altLang="en-US" sz="2400" i="1" smtClean="0">
                <a:solidFill>
                  <a:schemeClr val="tx2"/>
                </a:solidFill>
              </a:rPr>
              <a:t>Why?</a:t>
            </a:r>
            <a:r>
              <a:rPr lang="en-US" altLang="en-US" sz="2400" smtClean="0">
                <a:solidFill>
                  <a:schemeClr val="tx2"/>
                </a:solidFill>
              </a:rPr>
              <a:t>  </a:t>
            </a:r>
            <a:r>
              <a:rPr lang="en-US" altLang="en-US" sz="2400" smtClean="0"/>
              <a:t>Splinter groups organized who opposed the</a:t>
            </a:r>
            <a:r>
              <a:rPr lang="en-US" altLang="en-US" sz="2400" smtClean="0">
                <a:solidFill>
                  <a:schemeClr val="hlink"/>
                </a:solidFill>
              </a:rPr>
              <a:t> </a:t>
            </a:r>
            <a:r>
              <a:rPr lang="en-US" altLang="en-US" sz="2400" u="sng" smtClean="0">
                <a:solidFill>
                  <a:schemeClr val="hlink"/>
                </a:solidFill>
              </a:rPr>
              <a:t>expansion</a:t>
            </a:r>
            <a:r>
              <a:rPr lang="en-US" altLang="en-US" sz="2400" i="1" u="sng" smtClean="0">
                <a:solidFill>
                  <a:schemeClr val="hlink"/>
                </a:solidFill>
              </a:rPr>
              <a:t> </a:t>
            </a:r>
            <a:r>
              <a:rPr lang="en-US" altLang="en-US" sz="2400" smtClean="0"/>
              <a:t> of slavery  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r>
              <a:rPr lang="en-US" altLang="en-US" sz="2400" i="1" smtClean="0">
                <a:solidFill>
                  <a:schemeClr val="tx2"/>
                </a:solidFill>
              </a:rPr>
              <a:t>Who?</a:t>
            </a:r>
            <a:r>
              <a:rPr lang="en-US" altLang="en-US" sz="2400" smtClean="0">
                <a:solidFill>
                  <a:schemeClr val="tx2"/>
                </a:solidFill>
              </a:rPr>
              <a:t>  </a:t>
            </a:r>
            <a:r>
              <a:rPr lang="en-US" altLang="en-US" sz="2400" smtClean="0">
                <a:solidFill>
                  <a:schemeClr val="hlink"/>
                </a:solidFill>
              </a:rPr>
              <a:t>Whigs, Free-Soilers, Anti-Slavery Democrats, opponents of KA-NE Act</a:t>
            </a:r>
            <a:endParaRPr lang="en-US" altLang="en-US" sz="2400" i="1" smtClean="0">
              <a:solidFill>
                <a:schemeClr val="hlink"/>
              </a:solidFill>
            </a:endParaRPr>
          </a:p>
        </p:txBody>
      </p:sp>
      <p:pic>
        <p:nvPicPr>
          <p:cNvPr id="337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1981200"/>
            <a:ext cx="3197225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Election of 1856</a:t>
            </a:r>
          </a:p>
        </p:txBody>
      </p:sp>
      <p:sp>
        <p:nvSpPr>
          <p:cNvPr id="53255" name="Rectangle 7"/>
          <p:cNvSpPr>
            <a:spLocks noGrp="1" noRot="1" noChangeArrowheads="1"/>
          </p:cNvSpPr>
          <p:nvPr>
            <p:ph idx="1"/>
          </p:nvPr>
        </p:nvSpPr>
        <p:spPr>
          <a:xfrm>
            <a:off x="301625" y="4876800"/>
            <a:ext cx="8540750" cy="1676400"/>
          </a:xfrm>
        </p:spPr>
        <p:txBody>
          <a:bodyPr rtlCol="0">
            <a:normAutofit fontScale="92500" lnSpcReduction="20000"/>
          </a:bodyPr>
          <a:lstStyle/>
          <a:p>
            <a:pPr marL="91440" indent="-91440" defTabSz="914377" eaLnBrk="1" fontAlgn="auto" hangingPunct="1">
              <a:spcBef>
                <a:spcPct val="5000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1800" dirty="0"/>
              <a:t>    </a:t>
            </a:r>
            <a:r>
              <a:rPr lang="en-US" altLang="en-US" sz="2400" b="1" dirty="0">
                <a:solidFill>
                  <a:schemeClr val="hlink"/>
                </a:solidFill>
              </a:rPr>
              <a:t> </a:t>
            </a: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</a:rPr>
              <a:t>James Buchanan            </a:t>
            </a:r>
            <a:r>
              <a:rPr lang="en-US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	            </a:t>
            </a: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</a:rPr>
              <a:t>John C. Frémont   </a:t>
            </a:r>
            <a:r>
              <a:rPr lang="en-US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</a:t>
            </a: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</a:rPr>
              <a:t>Millard Fillmore                        </a:t>
            </a:r>
            <a:r>
              <a:rPr lang="en-US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	Democrat                                   </a:t>
            </a: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</a:rPr>
              <a:t>Republican                            </a:t>
            </a:r>
            <a:r>
              <a:rPr lang="en-US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           American</a:t>
            </a:r>
            <a:endParaRPr lang="en-US" altLang="en-US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91440" indent="-91440" defTabSz="914377" eaLnBrk="1" fontAlgn="auto" hangingPunct="1">
              <a:spcBef>
                <a:spcPct val="5000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1800" b="1" dirty="0">
                <a:solidFill>
                  <a:srgbClr val="DDDDDD"/>
                </a:solidFill>
              </a:rPr>
              <a:t>						                      </a:t>
            </a:r>
            <a:r>
              <a:rPr lang="en-US" altLang="en-US" sz="1800" dirty="0">
                <a:solidFill>
                  <a:schemeClr val="hlink"/>
                </a:solidFill>
              </a:rPr>
              <a:t>*</a:t>
            </a:r>
            <a:r>
              <a:rPr lang="en-US" altLang="en-US" sz="1800" i="1" dirty="0">
                <a:solidFill>
                  <a:schemeClr val="hlink"/>
                </a:solidFill>
              </a:rPr>
              <a:t>Took enough votes</a:t>
            </a:r>
          </a:p>
          <a:p>
            <a:pPr marL="91440" indent="-91440" defTabSz="914377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altLang="en-US" sz="1800" i="1" dirty="0">
                <a:solidFill>
                  <a:schemeClr val="hlink"/>
                </a:solidFill>
              </a:rPr>
              <a:t>								from Rep Party</a:t>
            </a:r>
          </a:p>
          <a:p>
            <a:pPr marL="91440" indent="-91440" defTabSz="914377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altLang="en-US" sz="2400" b="1" dirty="0"/>
              <a:t>Issues:</a:t>
            </a:r>
            <a:r>
              <a:rPr lang="en-US" altLang="en-US" sz="2400" dirty="0"/>
              <a:t> Preservation of the Union</a:t>
            </a:r>
            <a:endParaRPr lang="en-US" altLang="en-US" sz="2400" b="1" dirty="0"/>
          </a:p>
        </p:txBody>
      </p:sp>
      <p:pic>
        <p:nvPicPr>
          <p:cNvPr id="34820" name="Picture 4" descr="James Buchanan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/>
          <a:stretch>
            <a:fillRect/>
          </a:stretch>
        </p:blipFill>
        <p:spPr bwMode="auto">
          <a:xfrm>
            <a:off x="690563" y="1606550"/>
            <a:ext cx="2139950" cy="32766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5" descr="John C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 r="2342" b="10638"/>
          <a:stretch>
            <a:fillRect/>
          </a:stretch>
        </p:blipFill>
        <p:spPr bwMode="auto">
          <a:xfrm>
            <a:off x="3368675" y="1600200"/>
            <a:ext cx="2354263" cy="32766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Millard Fillmore"/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" t="4445" r="10280" b="6667"/>
          <a:stretch>
            <a:fillRect/>
          </a:stretch>
        </p:blipFill>
        <p:spPr bwMode="auto">
          <a:xfrm>
            <a:off x="6265863" y="1600200"/>
            <a:ext cx="2400300" cy="32766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8" descr="j04347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922338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1856election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7391400" cy="61563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rol 4"/>
          <p:cNvSpPr>
            <a:spLocks noChangeArrowheads="1" noChangeShapeType="1"/>
          </p:cNvSpPr>
          <p:nvPr/>
        </p:nvSpPr>
        <p:spPr bwMode="auto">
          <a:xfrm>
            <a:off x="1285875" y="2058988"/>
            <a:ext cx="6972300" cy="306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56591" name="Group 1295"/>
          <p:cNvGraphicFramePr>
            <a:graphicFrameLocks noGrp="1"/>
          </p:cNvGraphicFramePr>
          <p:nvPr/>
        </p:nvGraphicFramePr>
        <p:xfrm>
          <a:off x="228600" y="533400"/>
          <a:ext cx="8686800" cy="6126163"/>
        </p:xfrm>
        <a:graphic>
          <a:graphicData uri="http://schemas.openxmlformats.org/drawingml/2006/table">
            <a:tbl>
              <a:tblPr/>
              <a:tblGrid>
                <a:gridCol w="2895600"/>
                <a:gridCol w="2895600"/>
                <a:gridCol w="2895600"/>
              </a:tblGrid>
              <a:tr h="5016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Party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Characteristics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Major Leaders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FF"/>
                    </a:solidFill>
                  </a:tcPr>
                </a:tc>
              </a:tr>
              <a:tr h="7652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Whigs (1834-1854)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Divided sectionally, united to oppose Dem.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Daniel Webster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Henry Clay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FF"/>
                    </a:solidFill>
                  </a:tcPr>
                </a:tc>
              </a:tr>
              <a:tr h="10058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Democrats (1828-present)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Controlled fed gov, dominated by Southerners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John C. Calhoun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FF"/>
                    </a:solidFill>
                  </a:tcPr>
                </a:tc>
              </a:tr>
              <a:tr h="10058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Liberty (1839-1844)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Abolition; members moved to Free Soil &amp; Rep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James Birney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FF"/>
                    </a:solidFill>
                  </a:tcPr>
                </a:tc>
              </a:tr>
              <a:tr h="10058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Free-Soil (1848-1854)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Composed of Liberty Party, anti-slavery Whigs &amp; Dem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Martin Van Buren 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FF"/>
                    </a:solidFill>
                  </a:tcPr>
                </a:tc>
              </a:tr>
              <a:tr h="10763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Republican (1854-present) 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No.Whigs, Free-Soilers; opposed expansion of slavery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Abe Lincoln 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FF"/>
                    </a:solidFill>
                  </a:tcPr>
                </a:tc>
              </a:tr>
              <a:tr h="7652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American (1849-1860)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AKA: </a:t>
                      </a:r>
                      <a:r>
                        <a:rPr kumimoji="0" lang="en-US" altLang="en-US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Know-Nothings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Anti-immigration, Anti-Catholic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Millard Filmore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FF"/>
                    </a:solidFill>
                  </a:tcPr>
                </a:tc>
              </a:tr>
            </a:tbl>
          </a:graphicData>
        </a:graphic>
      </p:graphicFrame>
      <p:sp>
        <p:nvSpPr>
          <p:cNvPr id="56592" name="Rectangle 1296"/>
          <p:cNvSpPr>
            <a:spLocks noChangeArrowheads="1"/>
          </p:cNvSpPr>
          <p:nvPr/>
        </p:nvSpPr>
        <p:spPr bwMode="auto">
          <a:xfrm>
            <a:off x="3200400" y="1066800"/>
            <a:ext cx="2743200" cy="609600"/>
          </a:xfrm>
          <a:prstGeom prst="rect">
            <a:avLst/>
          </a:prstGeom>
          <a:solidFill>
            <a:srgbClr val="E1E1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593" name="Rectangle 1297"/>
          <p:cNvSpPr>
            <a:spLocks noChangeArrowheads="1"/>
          </p:cNvSpPr>
          <p:nvPr/>
        </p:nvSpPr>
        <p:spPr bwMode="auto">
          <a:xfrm>
            <a:off x="6096000" y="1066800"/>
            <a:ext cx="2743200" cy="609600"/>
          </a:xfrm>
          <a:prstGeom prst="rect">
            <a:avLst/>
          </a:prstGeom>
          <a:solidFill>
            <a:srgbClr val="E1E1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594" name="Rectangle 1298"/>
          <p:cNvSpPr>
            <a:spLocks noChangeArrowheads="1"/>
          </p:cNvSpPr>
          <p:nvPr/>
        </p:nvSpPr>
        <p:spPr bwMode="auto">
          <a:xfrm>
            <a:off x="3200400" y="1828800"/>
            <a:ext cx="2743200" cy="914400"/>
          </a:xfrm>
          <a:prstGeom prst="rect">
            <a:avLst/>
          </a:prstGeom>
          <a:solidFill>
            <a:srgbClr val="E1E1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595" name="Rectangle 1299"/>
          <p:cNvSpPr>
            <a:spLocks noChangeArrowheads="1"/>
          </p:cNvSpPr>
          <p:nvPr/>
        </p:nvSpPr>
        <p:spPr bwMode="auto">
          <a:xfrm>
            <a:off x="6096000" y="1828800"/>
            <a:ext cx="2743200" cy="914400"/>
          </a:xfrm>
          <a:prstGeom prst="rect">
            <a:avLst/>
          </a:prstGeom>
          <a:solidFill>
            <a:srgbClr val="E1E1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596" name="Rectangle 1300"/>
          <p:cNvSpPr>
            <a:spLocks noChangeArrowheads="1"/>
          </p:cNvSpPr>
          <p:nvPr/>
        </p:nvSpPr>
        <p:spPr bwMode="auto">
          <a:xfrm>
            <a:off x="3200400" y="2819400"/>
            <a:ext cx="2743200" cy="914400"/>
          </a:xfrm>
          <a:prstGeom prst="rect">
            <a:avLst/>
          </a:prstGeom>
          <a:solidFill>
            <a:srgbClr val="E1E1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597" name="Rectangle 1301"/>
          <p:cNvSpPr>
            <a:spLocks noChangeArrowheads="1"/>
          </p:cNvSpPr>
          <p:nvPr/>
        </p:nvSpPr>
        <p:spPr bwMode="auto">
          <a:xfrm>
            <a:off x="6019800" y="2819400"/>
            <a:ext cx="2743200" cy="914400"/>
          </a:xfrm>
          <a:prstGeom prst="rect">
            <a:avLst/>
          </a:prstGeom>
          <a:solidFill>
            <a:srgbClr val="E1E1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598" name="Rectangle 1302"/>
          <p:cNvSpPr>
            <a:spLocks noChangeArrowheads="1"/>
          </p:cNvSpPr>
          <p:nvPr/>
        </p:nvSpPr>
        <p:spPr bwMode="auto">
          <a:xfrm>
            <a:off x="3200400" y="3810000"/>
            <a:ext cx="2743200" cy="990600"/>
          </a:xfrm>
          <a:prstGeom prst="rect">
            <a:avLst/>
          </a:prstGeom>
          <a:solidFill>
            <a:srgbClr val="E1E1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599" name="Rectangle 1303"/>
          <p:cNvSpPr>
            <a:spLocks noChangeArrowheads="1"/>
          </p:cNvSpPr>
          <p:nvPr/>
        </p:nvSpPr>
        <p:spPr bwMode="auto">
          <a:xfrm>
            <a:off x="6096000" y="3810000"/>
            <a:ext cx="2743200" cy="914400"/>
          </a:xfrm>
          <a:prstGeom prst="rect">
            <a:avLst/>
          </a:prstGeom>
          <a:solidFill>
            <a:srgbClr val="E1E1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600" name="Rectangle 1304"/>
          <p:cNvSpPr>
            <a:spLocks noChangeArrowheads="1"/>
          </p:cNvSpPr>
          <p:nvPr/>
        </p:nvSpPr>
        <p:spPr bwMode="auto">
          <a:xfrm>
            <a:off x="3200400" y="4876800"/>
            <a:ext cx="2743200" cy="914400"/>
          </a:xfrm>
          <a:prstGeom prst="rect">
            <a:avLst/>
          </a:prstGeom>
          <a:solidFill>
            <a:srgbClr val="E1E1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601" name="Rectangle 1305"/>
          <p:cNvSpPr>
            <a:spLocks noChangeArrowheads="1"/>
          </p:cNvSpPr>
          <p:nvPr/>
        </p:nvSpPr>
        <p:spPr bwMode="auto">
          <a:xfrm>
            <a:off x="6019800" y="4876800"/>
            <a:ext cx="2743200" cy="914400"/>
          </a:xfrm>
          <a:prstGeom prst="rect">
            <a:avLst/>
          </a:prstGeom>
          <a:solidFill>
            <a:srgbClr val="E1E1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602" name="Rectangle 1306"/>
          <p:cNvSpPr>
            <a:spLocks noChangeArrowheads="1"/>
          </p:cNvSpPr>
          <p:nvPr/>
        </p:nvSpPr>
        <p:spPr bwMode="auto">
          <a:xfrm>
            <a:off x="3200400" y="5943600"/>
            <a:ext cx="2743200" cy="609600"/>
          </a:xfrm>
          <a:prstGeom prst="rect">
            <a:avLst/>
          </a:prstGeom>
          <a:solidFill>
            <a:srgbClr val="E1E1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603" name="Rectangle 1307"/>
          <p:cNvSpPr>
            <a:spLocks noChangeArrowheads="1"/>
          </p:cNvSpPr>
          <p:nvPr/>
        </p:nvSpPr>
        <p:spPr bwMode="auto">
          <a:xfrm>
            <a:off x="6096000" y="5943600"/>
            <a:ext cx="2743200" cy="533400"/>
          </a:xfrm>
          <a:prstGeom prst="rect">
            <a:avLst/>
          </a:prstGeom>
          <a:solidFill>
            <a:srgbClr val="E1E1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92" grpId="0" animBg="1"/>
      <p:bldP spid="56593" grpId="0" animBg="1"/>
      <p:bldP spid="56594" grpId="0" animBg="1"/>
      <p:bldP spid="56595" grpId="0" animBg="1"/>
      <p:bldP spid="56596" grpId="0" animBg="1"/>
      <p:bldP spid="56597" grpId="0" animBg="1"/>
      <p:bldP spid="56598" grpId="0" animBg="1"/>
      <p:bldP spid="56599" grpId="0" animBg="1"/>
      <p:bldP spid="56600" grpId="0" animBg="1"/>
      <p:bldP spid="56601" grpId="0" animBg="1"/>
      <p:bldP spid="56602" grpId="0" animBg="1"/>
      <p:bldP spid="5660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lumMod val="90000"/>
                    <a:lumOff val="10000"/>
                  </a:schemeClr>
                </a:solidFill>
              </a:rPr>
              <a:t>Dred Scott Decision (1857)</a:t>
            </a:r>
          </a:p>
        </p:txBody>
      </p:sp>
      <p:pic>
        <p:nvPicPr>
          <p:cNvPr id="37891" name="Picture 6" descr="DRED-SCOT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625" y="1600200"/>
            <a:ext cx="3025775" cy="3692525"/>
          </a:xfrm>
          <a:noFill/>
          <a:ln>
            <a:solidFill>
              <a:srgbClr val="000066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2" name="Rectangle 5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67200" y="1600200"/>
            <a:ext cx="4194175" cy="4498975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Scott was taken into </a:t>
            </a:r>
            <a:r>
              <a:rPr lang="en-US" altLang="en-US" sz="2400" smtClean="0">
                <a:solidFill>
                  <a:schemeClr val="hlink"/>
                </a:solidFill>
              </a:rPr>
              <a:t>free terr</a:t>
            </a:r>
            <a:r>
              <a:rPr lang="en-US" altLang="en-US" sz="2400" smtClean="0"/>
              <a:t> </a:t>
            </a:r>
            <a:r>
              <a:rPr lang="en-US" altLang="en-US" sz="2400" smtClean="0">
                <a:sym typeface="Wingdings" panose="05000000000000000000" pitchFamily="2" charset="2"/>
              </a:rPr>
              <a:t> believed he was free  </a:t>
            </a:r>
            <a:r>
              <a:rPr lang="en-US" altLang="en-US" sz="2400" smtClean="0">
                <a:solidFill>
                  <a:schemeClr val="hlink"/>
                </a:solidFill>
                <a:sym typeface="Wingdings" panose="05000000000000000000" pitchFamily="2" charset="2"/>
              </a:rPr>
              <a:t>sued his master</a:t>
            </a:r>
          </a:p>
          <a:p>
            <a:pPr eaLnBrk="1" hangingPunct="1"/>
            <a:endParaRPr lang="en-US" altLang="en-US" sz="2400" smtClean="0">
              <a:solidFill>
                <a:schemeClr val="hlink"/>
              </a:solidFill>
              <a:sym typeface="Wingdings" panose="05000000000000000000" pitchFamily="2" charset="2"/>
            </a:endParaRPr>
          </a:p>
          <a:p>
            <a:pPr eaLnBrk="1" hangingPunct="1"/>
            <a:r>
              <a:rPr lang="en-US" altLang="en-US" sz="2400" smtClean="0">
                <a:sym typeface="Wingdings" panose="05000000000000000000" pitchFamily="2" charset="2"/>
              </a:rPr>
              <a:t>Chief Justice: </a:t>
            </a:r>
            <a:r>
              <a:rPr lang="en-US" altLang="en-US" sz="2400" smtClean="0">
                <a:solidFill>
                  <a:schemeClr val="hlink"/>
                </a:solidFill>
                <a:sym typeface="Wingdings" panose="05000000000000000000" pitchFamily="2" charset="2"/>
              </a:rPr>
              <a:t>Roger B. Taney </a:t>
            </a:r>
          </a:p>
          <a:p>
            <a:pPr eaLnBrk="1" hangingPunct="1"/>
            <a:endParaRPr lang="en-US" altLang="en-US" sz="2400" smtClean="0">
              <a:solidFill>
                <a:schemeClr val="hlink"/>
              </a:solidFill>
              <a:sym typeface="Wingdings" panose="05000000000000000000" pitchFamily="2" charset="2"/>
            </a:endParaRPr>
          </a:p>
          <a:p>
            <a:pPr eaLnBrk="1" hangingPunct="1"/>
            <a:r>
              <a:rPr lang="en-US" altLang="en-US" sz="2400" smtClean="0">
                <a:sym typeface="Wingdings" panose="05000000000000000000" pitchFamily="2" charset="2"/>
              </a:rPr>
              <a:t>Case Decision: </a:t>
            </a:r>
            <a:r>
              <a:rPr lang="en-US" altLang="en-US" sz="2400" smtClean="0">
                <a:solidFill>
                  <a:schemeClr val="hlink"/>
                </a:solidFill>
                <a:sym typeface="Wingdings" panose="05000000000000000000" pitchFamily="2" charset="2"/>
              </a:rPr>
              <a:t>Slaves are property and not citizens</a:t>
            </a:r>
          </a:p>
        </p:txBody>
      </p:sp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194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3250" y="762000"/>
            <a:ext cx="8540750" cy="1143000"/>
          </a:xfrm>
        </p:spPr>
        <p:txBody>
          <a:bodyPr/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John Brown’s Raid</a:t>
            </a:r>
          </a:p>
        </p:txBody>
      </p:sp>
      <p:sp>
        <p:nvSpPr>
          <p:cNvPr id="38915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2276475"/>
            <a:ext cx="4194175" cy="3822700"/>
          </a:xfrm>
        </p:spPr>
        <p:txBody>
          <a:bodyPr/>
          <a:lstStyle/>
          <a:p>
            <a:pPr eaLnBrk="1" hangingPunct="1"/>
            <a:r>
              <a:rPr lang="en-US" altLang="en-US" sz="2800" i="1" smtClean="0">
                <a:solidFill>
                  <a:schemeClr val="tx2"/>
                </a:solidFill>
              </a:rPr>
              <a:t>When?</a:t>
            </a:r>
            <a:r>
              <a:rPr lang="en-US" altLang="en-US" sz="2800" i="1" smtClean="0"/>
              <a:t>  </a:t>
            </a:r>
            <a:r>
              <a:rPr lang="en-US" altLang="en-US" sz="2800" smtClean="0"/>
              <a:t>1859 in Harper’s Ferry, VA </a:t>
            </a:r>
          </a:p>
          <a:p>
            <a:pPr lvl="1" eaLnBrk="1" hangingPunct="1"/>
            <a:r>
              <a:rPr lang="en-US" altLang="en-US" sz="2400" smtClean="0"/>
              <a:t>Now West Virginia</a:t>
            </a:r>
          </a:p>
          <a:p>
            <a:pPr eaLnBrk="1" hangingPunct="1"/>
            <a:r>
              <a:rPr lang="en-US" altLang="en-US" sz="2800" i="1" smtClean="0">
                <a:solidFill>
                  <a:schemeClr val="tx2"/>
                </a:solidFill>
              </a:rPr>
              <a:t>Causes?</a:t>
            </a:r>
            <a:r>
              <a:rPr lang="en-US" altLang="en-US" sz="2800" smtClean="0"/>
              <a:t>  Desired to free slaves &amp; begin a rebellion</a:t>
            </a:r>
          </a:p>
          <a:p>
            <a:pPr eaLnBrk="1" hangingPunct="1"/>
            <a:r>
              <a:rPr lang="en-US" altLang="en-US" sz="2800" i="1" smtClean="0">
                <a:solidFill>
                  <a:schemeClr val="tx2"/>
                </a:solidFill>
              </a:rPr>
              <a:t>Effect?</a:t>
            </a:r>
            <a:r>
              <a:rPr lang="en-US" altLang="en-US" sz="2800" i="1" smtClean="0"/>
              <a:t>  </a:t>
            </a:r>
            <a:r>
              <a:rPr lang="en-US" altLang="en-US" sz="2800" smtClean="0"/>
              <a:t>Abolition had a martyr</a:t>
            </a:r>
            <a:endParaRPr lang="en-US" altLang="en-US" sz="2800" i="1" smtClean="0"/>
          </a:p>
        </p:txBody>
      </p:sp>
      <p:pic>
        <p:nvPicPr>
          <p:cNvPr id="38916" name="Picture 6" descr="John Brown Holds Hostage at Bay with Rif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76475"/>
            <a:ext cx="4194175" cy="3146425"/>
          </a:xfrm>
          <a:noFill/>
          <a:ln>
            <a:solidFill>
              <a:srgbClr val="003399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6096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3" name="Picture 3" descr="debatex_030801"/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"/>
          <a:stretch>
            <a:fillRect/>
          </a:stretch>
        </p:blipFill>
        <p:spPr bwMode="auto">
          <a:xfrm>
            <a:off x="4572000" y="2133600"/>
            <a:ext cx="4419600" cy="3522663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7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622300" y="838200"/>
            <a:ext cx="8540750" cy="1143000"/>
          </a:xfrm>
        </p:spPr>
        <p:txBody>
          <a:bodyPr/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Lincoln-Douglas Debates </a:t>
            </a:r>
            <a:br>
              <a:rPr lang="en-US" altLang="en-US" sz="40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alt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Illinois Senate Race– 1858 </a:t>
            </a:r>
            <a:endParaRPr lang="en-US" altLang="en-US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lumMod val="90000"/>
                    <a:lumOff val="10000"/>
                  </a:schemeClr>
                </a:solidFill>
              </a:rPr>
              <a:t>Contradictions &amp; Confusion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91440" indent="-91440" defTabSz="914377" eaLnBrk="1" fontAlgn="auto" hangingPunct="1">
              <a:buFont typeface="Arial" panose="020B0604020202020204" pitchFamily="34" charset="0"/>
              <a:buNone/>
              <a:defRPr/>
            </a:pPr>
            <a:r>
              <a:rPr lang="en-US" altLang="en-US" sz="2800" i="1" smtClean="0"/>
              <a:t>With regards to the expansion of slavery</a:t>
            </a:r>
          </a:p>
          <a:p>
            <a:pPr marL="91440" indent="-91440" defTabSz="914377" eaLnBrk="1" fontAlgn="auto" hangingPunct="1">
              <a:buFont typeface="Arial" panose="020B0604020202020204" pitchFamily="34" charset="0"/>
              <a:buNone/>
              <a:defRPr/>
            </a:pPr>
            <a:endParaRPr lang="en-US" altLang="en-US" sz="2800" i="1" smtClean="0"/>
          </a:p>
          <a:p>
            <a:pPr marL="91440" indent="-91440" defTabSz="914377" eaLnBrk="1" fontAlgn="auto" hangingPunct="1">
              <a:defRPr/>
            </a:pPr>
            <a:r>
              <a:rPr lang="en-US" altLang="en-US" sz="2800" smtClean="0"/>
              <a:t>Missouri Compromise (1820) = 36</a:t>
            </a:r>
            <a:r>
              <a:rPr lang="en-US" altLang="en-US" sz="2800" smtClean="0">
                <a:latin typeface="Arial Narrow" panose="020B0606020202030204" pitchFamily="34" charset="0"/>
              </a:rPr>
              <a:t>°30’</a:t>
            </a:r>
          </a:p>
          <a:p>
            <a:pPr marL="91440" indent="-91440" defTabSz="914377" eaLnBrk="1" fontAlgn="auto" hangingPunct="1">
              <a:defRPr/>
            </a:pPr>
            <a:endParaRPr lang="en-US" altLang="en-US" sz="2800" smtClean="0">
              <a:latin typeface="Arial Narrow" panose="020B0606020202030204" pitchFamily="34" charset="0"/>
            </a:endParaRPr>
          </a:p>
          <a:p>
            <a:pPr marL="91440" indent="-91440" defTabSz="914377" eaLnBrk="1" fontAlgn="auto" hangingPunct="1">
              <a:defRPr/>
            </a:pPr>
            <a:r>
              <a:rPr lang="en-US" altLang="en-US" sz="2800" smtClean="0"/>
              <a:t>Wilmot Proviso (1846) = territory free</a:t>
            </a:r>
          </a:p>
          <a:p>
            <a:pPr marL="91440" indent="-91440" defTabSz="914377" eaLnBrk="1" fontAlgn="auto" hangingPunct="1">
              <a:defRPr/>
            </a:pPr>
            <a:endParaRPr lang="en-US" altLang="en-US" sz="2800" smtClean="0"/>
          </a:p>
          <a:p>
            <a:pPr marL="91440" indent="-91440" defTabSz="914377" eaLnBrk="1" fontAlgn="auto" hangingPunct="1">
              <a:defRPr/>
            </a:pPr>
            <a:r>
              <a:rPr lang="en-US" altLang="en-US" sz="2800" smtClean="0"/>
              <a:t>Popular Sovereignty (1846) = citizens choose</a:t>
            </a:r>
          </a:p>
          <a:p>
            <a:pPr marL="91440" indent="-91440" defTabSz="914377" eaLnBrk="1" fontAlgn="auto" hangingPunct="1">
              <a:defRPr/>
            </a:pPr>
            <a:endParaRPr lang="en-US" altLang="en-US" sz="2800" smtClean="0"/>
          </a:p>
          <a:p>
            <a:pPr marL="91440" indent="-91440" defTabSz="914377" eaLnBrk="1" fontAlgn="auto" hangingPunct="1">
              <a:defRPr/>
            </a:pPr>
            <a:r>
              <a:rPr lang="en-US" altLang="en-US" sz="2800" smtClean="0"/>
              <a:t>What’s Next???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Stephen A Douglas-1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"/>
          <a:stretch>
            <a:fillRect/>
          </a:stretch>
        </p:blipFill>
        <p:spPr bwMode="auto">
          <a:xfrm>
            <a:off x="427038" y="762000"/>
            <a:ext cx="3992562" cy="55626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Rectangle 7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419600" y="1600200"/>
            <a:ext cx="4194175" cy="449897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Stephan Douglas and the Freeport Doctrine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Popular Sovereignty?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98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1988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198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3357563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3276600"/>
            <a:ext cx="33559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4403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smtClean="0"/>
              <a:t>Choose a party from the chart in your notes. </a:t>
            </a:r>
          </a:p>
          <a:p>
            <a:r>
              <a:rPr lang="en-US" altLang="en-US" sz="3200" smtClean="0"/>
              <a:t>Create a BUGGY sticker that promotes your party.</a:t>
            </a:r>
          </a:p>
          <a:p>
            <a:r>
              <a:rPr lang="en-US" altLang="en-US" sz="3200" smtClean="0"/>
              <a:t>Share with the class </a:t>
            </a:r>
            <a:r>
              <a:rPr lang="en-US" altLang="en-US" sz="3200" smtClean="0">
                <a:sym typeface="Wingdings" panose="05000000000000000000" pitchFamily="2" charset="2"/>
              </a:rPr>
              <a:t></a:t>
            </a:r>
          </a:p>
          <a:p>
            <a:endParaRPr lang="en-US" alt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54050" y="733425"/>
            <a:ext cx="8540750" cy="1143000"/>
          </a:xfrm>
        </p:spPr>
        <p:txBody>
          <a:bodyPr/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Elections of 1848</a:t>
            </a:r>
          </a:p>
        </p:txBody>
      </p:sp>
      <p:sp>
        <p:nvSpPr>
          <p:cNvPr id="14339" name="Control 8"/>
          <p:cNvSpPr>
            <a:spLocks noChangeArrowheads="1" noChangeShapeType="1"/>
          </p:cNvSpPr>
          <p:nvPr/>
        </p:nvSpPr>
        <p:spPr bwMode="auto">
          <a:xfrm>
            <a:off x="2971800" y="3997325"/>
            <a:ext cx="3543300" cy="27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1629" name="Group 125"/>
          <p:cNvGraphicFramePr>
            <a:graphicFrameLocks noGrp="1"/>
          </p:cNvGraphicFramePr>
          <p:nvPr/>
        </p:nvGraphicFramePr>
        <p:xfrm>
          <a:off x="3429000" y="1524000"/>
          <a:ext cx="5410200" cy="5005388"/>
        </p:xfrm>
        <a:graphic>
          <a:graphicData uri="http://schemas.openxmlformats.org/drawingml/2006/table">
            <a:tbl>
              <a:tblPr/>
              <a:tblGrid>
                <a:gridCol w="1803400"/>
                <a:gridCol w="1803400"/>
                <a:gridCol w="1803400"/>
              </a:tblGrid>
              <a:tr h="681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WHIGS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DEMOCRATS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FREE-SOILERS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1887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Black" pitchFamily="34" charset="0"/>
                        </a:rPr>
                        <a:t>Zachary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Black" pitchFamily="34" charset="0"/>
                        </a:rPr>
                        <a:t>Taylor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Black" pitchFamily="34" charset="0"/>
                        </a:rPr>
                        <a:t>Lewis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Black" pitchFamily="34" charset="0"/>
                        </a:rPr>
                        <a:t>Cass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Black" pitchFamily="34" charset="0"/>
                        </a:rPr>
                        <a:t>Martin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Black" pitchFamily="34" charset="0"/>
                        </a:rPr>
                        <a:t>Van Buren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EF"/>
                    </a:solidFill>
                  </a:tcPr>
                </a:tc>
              </a:tr>
              <a:tr h="11224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Owned slaves &amp; ppl thought he’d expand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Popular 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Sovereignty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Opposed 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expansion of 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slavery 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065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47.3%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42.5%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10.1%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EF"/>
                    </a:solidFill>
                  </a:tcPr>
                </a:tc>
              </a:tr>
              <a:tr h="10065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163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127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4366" name="Picture 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2646363"/>
            <a:ext cx="3276600" cy="239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26" name="Picture 122" descr="j04347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922338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95313" y="712788"/>
            <a:ext cx="8540750" cy="1143000"/>
          </a:xfrm>
        </p:spPr>
        <p:txBody>
          <a:bodyPr/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Gold Rush 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95313" y="2135188"/>
            <a:ext cx="3584575" cy="449897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1848 gold was found in </a:t>
            </a:r>
            <a:r>
              <a:rPr lang="en-US" altLang="en-US" sz="2800" smtClean="0">
                <a:solidFill>
                  <a:schemeClr val="hlink"/>
                </a:solidFill>
              </a:rPr>
              <a:t>California</a:t>
            </a:r>
            <a:r>
              <a:rPr lang="en-US" altLang="en-US" sz="2800" smtClean="0"/>
              <a:t> </a:t>
            </a:r>
          </a:p>
          <a:p>
            <a:pPr lvl="1" eaLnBrk="1" hangingPunct="1"/>
            <a:r>
              <a:rPr lang="en-US" altLang="en-US" sz="2400" smtClean="0"/>
              <a:t>1-24-1847: James Marshall &amp; Peter Wimmer find gold at Sutter’s Mill</a:t>
            </a:r>
          </a:p>
          <a:p>
            <a:pPr lvl="1" eaLnBrk="1" hangingPunct="1"/>
            <a:r>
              <a:rPr lang="en-US" altLang="en-US" sz="2400" smtClean="0"/>
              <a:t>The </a:t>
            </a:r>
            <a:r>
              <a:rPr lang="en-US" altLang="en-US" sz="2400" i="1" smtClean="0"/>
              <a:t>California Star</a:t>
            </a:r>
            <a:r>
              <a:rPr lang="en-US" altLang="en-US" sz="2400" smtClean="0"/>
              <a:t> starts “gold fever”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2406650"/>
            <a:ext cx="5105400" cy="368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defTabSz="914377" eaLnBrk="1" fontAlgn="auto" hangingPunct="1">
              <a:spcAft>
                <a:spcPts val="0"/>
              </a:spcAft>
              <a:defRPr/>
            </a:pPr>
            <a:endParaRPr lang="en-US" altLang="en-US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638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3250" y="1600200"/>
            <a:ext cx="3590925" cy="4498975"/>
          </a:xfrm>
        </p:spPr>
      </p:pic>
      <p:sp>
        <p:nvSpPr>
          <p:cNvPr id="26630" name="Rectangle 6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By </a:t>
            </a:r>
            <a:r>
              <a:rPr lang="en-US" altLang="en-US" sz="2800" smtClean="0">
                <a:solidFill>
                  <a:schemeClr val="hlink"/>
                </a:solidFill>
              </a:rPr>
              <a:t>1849</a:t>
            </a:r>
            <a:r>
              <a:rPr lang="en-US" altLang="en-US" sz="2800" smtClean="0"/>
              <a:t> there were enough people to make CA </a:t>
            </a:r>
            <a:r>
              <a:rPr lang="en-US" altLang="en-US" sz="2800" smtClean="0">
                <a:solidFill>
                  <a:schemeClr val="hlink"/>
                </a:solidFill>
              </a:rPr>
              <a:t>a state</a:t>
            </a:r>
            <a:r>
              <a:rPr lang="en-US" altLang="en-US" sz="2800" smtClean="0"/>
              <a:t>. </a:t>
            </a:r>
          </a:p>
          <a:p>
            <a:pPr lvl="1" eaLnBrk="1" hangingPunct="1"/>
            <a:r>
              <a:rPr lang="en-US" altLang="en-US" sz="2400" smtClean="0"/>
              <a:t>November, 1849 CA citizens vote on the constitution.</a:t>
            </a:r>
          </a:p>
          <a:p>
            <a:pPr lvl="1" eaLnBrk="1" hangingPunct="1"/>
            <a:r>
              <a:rPr lang="en-US" altLang="en-US" sz="2400" smtClean="0"/>
              <a:t>CA wanted to be </a:t>
            </a:r>
            <a:r>
              <a:rPr lang="en-US" altLang="en-US" sz="2400" smtClean="0">
                <a:solidFill>
                  <a:schemeClr val="hlink"/>
                </a:solidFill>
              </a:rPr>
              <a:t>free</a:t>
            </a:r>
            <a:r>
              <a:rPr lang="en-US" altLang="en-US" sz="2400" smtClean="0"/>
              <a:t>, but </a:t>
            </a:r>
            <a:r>
              <a:rPr lang="en-US" altLang="en-US" sz="2400" smtClean="0">
                <a:solidFill>
                  <a:schemeClr val="hlink"/>
                </a:solidFill>
              </a:rPr>
              <a:t>was below 36</a:t>
            </a:r>
            <a:r>
              <a:rPr lang="en-US" altLang="en-US" sz="2400" smtClean="0">
                <a:solidFill>
                  <a:schemeClr val="hlink"/>
                </a:solidFill>
                <a:cs typeface="Tahoma" panose="020B0604030504040204" pitchFamily="34" charset="0"/>
              </a:rPr>
              <a:t>°30’</a:t>
            </a:r>
          </a:p>
          <a:p>
            <a:pPr lvl="1" eaLnBrk="1" hangingPunct="1"/>
            <a:r>
              <a:rPr lang="en-US" altLang="en-US" sz="2400" smtClean="0">
                <a:solidFill>
                  <a:schemeClr val="hlink"/>
                </a:solidFill>
                <a:cs typeface="Tahoma" panose="020B0604030504040204" pitchFamily="34" charset="0"/>
              </a:rPr>
              <a:t>South</a:t>
            </a:r>
            <a:r>
              <a:rPr lang="en-US" altLang="en-US" sz="2400" smtClean="0">
                <a:cs typeface="Tahoma" panose="020B0604030504040204" pitchFamily="34" charset="0"/>
              </a:rPr>
              <a:t> was unhappy because it threw the Congress off balance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90525"/>
            <a:ext cx="7543800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762000" y="6248400"/>
            <a:ext cx="762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i="1"/>
              <a:t>A View of Sutter’s Mill and Colluma Valley</a:t>
            </a:r>
            <a:r>
              <a:rPr lang="en-US" altLang="en-US"/>
              <a:t>, Jewett (1850)</a:t>
            </a:r>
            <a:endParaRPr lang="en-US" altLang="en-US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lumMod val="90000"/>
                    <a:lumOff val="10000"/>
                  </a:schemeClr>
                </a:solidFill>
              </a:rPr>
              <a:t>The Compromise of 1850</a:t>
            </a:r>
          </a:p>
        </p:txBody>
      </p:sp>
      <p:sp>
        <p:nvSpPr>
          <p:cNvPr id="18435" name="AutoShape 4"/>
          <p:cNvSpPr>
            <a:spLocks noChangeArrowheads="1"/>
          </p:cNvSpPr>
          <p:nvPr/>
        </p:nvSpPr>
        <p:spPr bwMode="auto">
          <a:xfrm>
            <a:off x="571500" y="2362200"/>
            <a:ext cx="2895600" cy="2743200"/>
          </a:xfrm>
          <a:prstGeom prst="rightArrowCallout">
            <a:avLst>
              <a:gd name="adj1" fmla="val 9194"/>
              <a:gd name="adj2" fmla="val 12069"/>
              <a:gd name="adj3" fmla="val 25001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400"/>
              <a:t>Henry Clay </a:t>
            </a:r>
          </a:p>
          <a:p>
            <a:pPr algn="ctr"/>
            <a:r>
              <a:rPr lang="en-US" altLang="en-US" sz="2400"/>
              <a:t>tried to </a:t>
            </a:r>
          </a:p>
          <a:p>
            <a:pPr algn="ctr"/>
            <a:r>
              <a:rPr lang="en-US" altLang="en-US" sz="2400"/>
              <a:t>smooth </a:t>
            </a:r>
          </a:p>
          <a:p>
            <a:pPr algn="ctr"/>
            <a:r>
              <a:rPr lang="en-US" altLang="en-US" sz="2400"/>
              <a:t>over problems </a:t>
            </a:r>
          </a:p>
          <a:p>
            <a:pPr algn="ctr"/>
            <a:r>
              <a:rPr lang="en-US" altLang="en-US" sz="2400"/>
              <a:t>in Congress</a:t>
            </a: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3638550" y="2362200"/>
            <a:ext cx="2895600" cy="2743200"/>
          </a:xfrm>
          <a:prstGeom prst="rightArrowCallout">
            <a:avLst>
              <a:gd name="adj1" fmla="val 9194"/>
              <a:gd name="adj2" fmla="val 12069"/>
              <a:gd name="adj3" fmla="val 25001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400"/>
              <a:t>Calhoun &amp;</a:t>
            </a:r>
          </a:p>
          <a:p>
            <a:pPr algn="ctr"/>
            <a:r>
              <a:rPr lang="en-US" altLang="en-US" sz="2400"/>
              <a:t>Webster </a:t>
            </a:r>
          </a:p>
          <a:p>
            <a:pPr algn="ctr"/>
            <a:r>
              <a:rPr lang="en-US" altLang="en-US" sz="2400"/>
              <a:t>debate the </a:t>
            </a:r>
          </a:p>
          <a:p>
            <a:pPr algn="ctr"/>
            <a:r>
              <a:rPr lang="en-US" altLang="en-US" sz="2400"/>
              <a:t>details </a:t>
            </a:r>
          </a:p>
          <a:p>
            <a:pPr algn="ctr"/>
            <a:r>
              <a:rPr lang="en-US" altLang="en-US" sz="2400"/>
              <a:t>of California’s </a:t>
            </a:r>
          </a:p>
          <a:p>
            <a:pPr algn="ctr"/>
            <a:r>
              <a:rPr lang="en-US" altLang="en-US" sz="2400"/>
              <a:t>admission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705600" y="2362200"/>
            <a:ext cx="1905000" cy="274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400"/>
              <a:t>Congress </a:t>
            </a:r>
          </a:p>
          <a:p>
            <a:pPr algn="ctr">
              <a:defRPr/>
            </a:pPr>
            <a:r>
              <a:rPr lang="en-US" altLang="en-US" sz="2400"/>
              <a:t>passes</a:t>
            </a:r>
          </a:p>
          <a:p>
            <a:pPr algn="ctr">
              <a:defRPr/>
            </a:pPr>
            <a:r>
              <a:rPr lang="en-US" altLang="en-US" sz="2400"/>
              <a:t>the</a:t>
            </a:r>
          </a:p>
          <a:p>
            <a:pPr algn="ctr"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Compromise</a:t>
            </a:r>
          </a:p>
          <a:p>
            <a:pPr algn="ctr"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of 1850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97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8350" y="585788"/>
            <a:ext cx="7289800" cy="1498600"/>
          </a:xfrm>
        </p:spPr>
        <p:txBody>
          <a:bodyPr/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lumMod val="90000"/>
                    <a:lumOff val="10000"/>
                  </a:schemeClr>
                </a:solidFill>
              </a:rPr>
              <a:t>The Compromise of 1850</a:t>
            </a:r>
          </a:p>
        </p:txBody>
      </p:sp>
      <p:sp>
        <p:nvSpPr>
          <p:cNvPr id="19459" name="Rectangle 4"/>
          <p:cNvSpPr>
            <a:spLocks noGrp="1" noRot="1" noChangeArrowheads="1"/>
          </p:cNvSpPr>
          <p:nvPr>
            <p:ph sz="half" idx="1"/>
          </p:nvPr>
        </p:nvSpPr>
        <p:spPr>
          <a:xfrm>
            <a:off x="768350" y="2286000"/>
            <a:ext cx="3565525" cy="4022725"/>
          </a:xfrm>
        </p:spPr>
        <p:txBody>
          <a:bodyPr/>
          <a:lstStyle/>
          <a:p>
            <a:pPr marL="533400" indent="-533400" eaLnBrk="1" hangingPunct="1">
              <a:buFont typeface="Arial" panose="020B0604020202020204" pitchFamily="34" charset="0"/>
              <a:buAutoNum type="arabicPeriod"/>
            </a:pPr>
            <a:r>
              <a:rPr lang="en-US" altLang="en-US" sz="2800" smtClean="0"/>
              <a:t>California admitted as FREE state</a:t>
            </a:r>
          </a:p>
          <a:p>
            <a:pPr marL="533400" indent="-533400" eaLnBrk="1" hangingPunct="1">
              <a:buFont typeface="Arial" panose="020B0604020202020204" pitchFamily="34" charset="0"/>
              <a:buAutoNum type="arabicPeriod"/>
            </a:pPr>
            <a:endParaRPr lang="en-US" altLang="en-US" sz="2800" smtClean="0"/>
          </a:p>
          <a:p>
            <a:pPr marL="533400" indent="-533400" eaLnBrk="1" hangingPunct="1">
              <a:buFont typeface="Arial" panose="020B0604020202020204" pitchFamily="34" charset="0"/>
              <a:buAutoNum type="arabicPeriod"/>
            </a:pPr>
            <a:r>
              <a:rPr lang="en-US" altLang="en-US" sz="2800" smtClean="0"/>
              <a:t>Popular Sovereignty in UT &amp; NM territories</a:t>
            </a:r>
          </a:p>
          <a:p>
            <a:pPr marL="533400" indent="-533400" eaLnBrk="1" hangingPunct="1">
              <a:buFont typeface="Arial" panose="020B0604020202020204" pitchFamily="34" charset="0"/>
              <a:buAutoNum type="arabicPeriod"/>
            </a:pPr>
            <a:endParaRPr lang="en-US" altLang="en-US" sz="2800" smtClean="0"/>
          </a:p>
          <a:p>
            <a:pPr marL="533400" indent="-533400" eaLnBrk="1" hangingPunct="1">
              <a:buFont typeface="Arial" panose="020B0604020202020204" pitchFamily="34" charset="0"/>
              <a:buAutoNum type="arabicPeriod"/>
            </a:pPr>
            <a:r>
              <a:rPr lang="en-US" altLang="en-US" sz="2800" smtClean="0"/>
              <a:t>Border between TX &amp; NM set</a:t>
            </a:r>
          </a:p>
        </p:txBody>
      </p:sp>
      <p:sp>
        <p:nvSpPr>
          <p:cNvPr id="19460" name="Rectangle 5"/>
          <p:cNvSpPr>
            <a:spLocks noGrp="1" noRot="1" noChangeArrowheads="1"/>
          </p:cNvSpPr>
          <p:nvPr>
            <p:ph sz="half" idx="2"/>
          </p:nvPr>
        </p:nvSpPr>
        <p:spPr>
          <a:xfrm>
            <a:off x="4492625" y="2286000"/>
            <a:ext cx="3565525" cy="4022725"/>
          </a:xfrm>
        </p:spPr>
        <p:txBody>
          <a:bodyPr/>
          <a:lstStyle/>
          <a:p>
            <a:pPr marL="533400" indent="-533400" eaLnBrk="1" hangingPunct="1">
              <a:buFont typeface="Arial" panose="020B0604020202020204" pitchFamily="34" charset="0"/>
              <a:buAutoNum type="arabicPeriod" startAt="4"/>
            </a:pPr>
            <a:r>
              <a:rPr lang="en-US" altLang="en-US" sz="2800" smtClean="0"/>
              <a:t>TX receives $10 million</a:t>
            </a:r>
          </a:p>
          <a:p>
            <a:pPr marL="533400" indent="-533400" eaLnBrk="1" hangingPunct="1">
              <a:buFont typeface="Arial" panose="020B0604020202020204" pitchFamily="34" charset="0"/>
              <a:buAutoNum type="arabicPeriod" startAt="4"/>
            </a:pPr>
            <a:endParaRPr lang="en-US" altLang="en-US" sz="2800" smtClean="0"/>
          </a:p>
          <a:p>
            <a:pPr marL="533400" indent="-533400" eaLnBrk="1" hangingPunct="1">
              <a:buFont typeface="Arial" panose="020B0604020202020204" pitchFamily="34" charset="0"/>
              <a:buAutoNum type="arabicPeriod" startAt="4"/>
            </a:pPr>
            <a:r>
              <a:rPr lang="en-US" altLang="en-US" sz="2800" smtClean="0"/>
              <a:t>No more slave trade in Washington, D.C.</a:t>
            </a:r>
          </a:p>
          <a:p>
            <a:pPr marL="533400" indent="-533400" eaLnBrk="1" hangingPunct="1">
              <a:buFont typeface="Arial" panose="020B0604020202020204" pitchFamily="34" charset="0"/>
              <a:buAutoNum type="arabicPeriod" startAt="4"/>
            </a:pPr>
            <a:endParaRPr lang="en-US" altLang="en-US" sz="2800" smtClean="0"/>
          </a:p>
          <a:p>
            <a:pPr marL="533400" indent="-533400" eaLnBrk="1" hangingPunct="1">
              <a:buFont typeface="Arial" panose="020B0604020202020204" pitchFamily="34" charset="0"/>
              <a:buAutoNum type="arabicPeriod" startAt="4"/>
            </a:pPr>
            <a:r>
              <a:rPr lang="en-US" altLang="en-US" sz="2800" smtClean="0"/>
              <a:t>Stronger Federal  Fugitive Slave 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1045</TotalTime>
  <Words>683</Words>
  <Application>Microsoft Office PowerPoint</Application>
  <PresentationFormat>On-screen Show (4:3)</PresentationFormat>
  <Paragraphs>173</Paragraphs>
  <Slides>32</Slides>
  <Notes>1</Notes>
  <HiddenSlides>1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Tahoma</vt:lpstr>
      <vt:lpstr>Arial</vt:lpstr>
      <vt:lpstr>Tw Cen MT Condensed</vt:lpstr>
      <vt:lpstr>Tw Cen MT</vt:lpstr>
      <vt:lpstr>Wingdings 3</vt:lpstr>
      <vt:lpstr>Calibri</vt:lpstr>
      <vt:lpstr>Arial Narrow</vt:lpstr>
      <vt:lpstr>Arial Black</vt:lpstr>
      <vt:lpstr>Wingdings</vt:lpstr>
      <vt:lpstr>Integral</vt:lpstr>
      <vt:lpstr>Antebellum Issues</vt:lpstr>
      <vt:lpstr>Effects of the Mexican-American War</vt:lpstr>
      <vt:lpstr>Contradictions &amp; Confusion</vt:lpstr>
      <vt:lpstr>The Elections of 1848</vt:lpstr>
      <vt:lpstr>The Gold Rush </vt:lpstr>
      <vt:lpstr>PowerPoint Presentation</vt:lpstr>
      <vt:lpstr>PowerPoint Presentation</vt:lpstr>
      <vt:lpstr>The Compromise of 1850</vt:lpstr>
      <vt:lpstr>The Compromise of 1850</vt:lpstr>
      <vt:lpstr>PowerPoint Presentation</vt:lpstr>
      <vt:lpstr>PowerPoint Presentation</vt:lpstr>
      <vt:lpstr>Fugitive Slave Act’s Impact</vt:lpstr>
      <vt:lpstr>The Underground Railroad</vt:lpstr>
      <vt:lpstr>The Kansas-Nebraska Act, 1854</vt:lpstr>
      <vt:lpstr>Bleeding Kansas The First Civil War</vt:lpstr>
      <vt:lpstr>PowerPoint Presentation</vt:lpstr>
      <vt:lpstr>Have out your “Antebellum issues”, page #8, before the bell rings please.    Check to see that you have Lecompton as the proslavery capital of Kansas &amp; topeka as the anti-slavery capital.  </vt:lpstr>
      <vt:lpstr>The Sack of Lawrence</vt:lpstr>
      <vt:lpstr>PowerPoint Presentation</vt:lpstr>
      <vt:lpstr>Pottawatomie Massacre</vt:lpstr>
      <vt:lpstr>Bleeding Kansas video</vt:lpstr>
      <vt:lpstr>“Bleeding Sumner”</vt:lpstr>
      <vt:lpstr>The Republican Party</vt:lpstr>
      <vt:lpstr>Election of 1856</vt:lpstr>
      <vt:lpstr>PowerPoint Presentation</vt:lpstr>
      <vt:lpstr>PowerPoint Presentation</vt:lpstr>
      <vt:lpstr>Dred Scott Decision (1857)</vt:lpstr>
      <vt:lpstr>John Brown’s Raid</vt:lpstr>
      <vt:lpstr>Lincoln-Douglas Debates  Illinois Senate Race– 1858 </vt:lpstr>
      <vt:lpstr>PowerPoint Presentation</vt:lpstr>
      <vt:lpstr>PowerPoint Presentation</vt:lpstr>
      <vt:lpstr>Activity</vt:lpstr>
    </vt:vector>
  </TitlesOfParts>
  <Company>wcpss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Antebellum Issues</dc:title>
  <dc:creator>Wake County Public Schools</dc:creator>
  <cp:lastModifiedBy>Drew Hermanson</cp:lastModifiedBy>
  <cp:revision>25</cp:revision>
  <dcterms:created xsi:type="dcterms:W3CDTF">2008-10-12T21:37:44Z</dcterms:created>
  <dcterms:modified xsi:type="dcterms:W3CDTF">2019-02-06T12:36:06Z</dcterms:modified>
</cp:coreProperties>
</file>