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2" r:id="rId1"/>
  </p:sldMasterIdLst>
  <p:notesMasterIdLst>
    <p:notesMasterId r:id="rId63"/>
  </p:notesMasterIdLst>
  <p:handoutMasterIdLst>
    <p:handoutMasterId r:id="rId64"/>
  </p:handoutMasterIdLst>
  <p:sldIdLst>
    <p:sldId id="355" r:id="rId2"/>
    <p:sldId id="268" r:id="rId3"/>
    <p:sldId id="259" r:id="rId4"/>
    <p:sldId id="267" r:id="rId5"/>
    <p:sldId id="362" r:id="rId6"/>
    <p:sldId id="361" r:id="rId7"/>
    <p:sldId id="360" r:id="rId8"/>
    <p:sldId id="353" r:id="rId9"/>
    <p:sldId id="271" r:id="rId10"/>
    <p:sldId id="358" r:id="rId11"/>
    <p:sldId id="359" r:id="rId12"/>
    <p:sldId id="366" r:id="rId13"/>
    <p:sldId id="367" r:id="rId14"/>
    <p:sldId id="368" r:id="rId15"/>
    <p:sldId id="316" r:id="rId16"/>
    <p:sldId id="354" r:id="rId17"/>
    <p:sldId id="369" r:id="rId18"/>
    <p:sldId id="363" r:id="rId19"/>
    <p:sldId id="370" r:id="rId20"/>
    <p:sldId id="371" r:id="rId21"/>
    <p:sldId id="372" r:id="rId22"/>
    <p:sldId id="373" r:id="rId23"/>
    <p:sldId id="333" r:id="rId24"/>
    <p:sldId id="334" r:id="rId25"/>
    <p:sldId id="364" r:id="rId26"/>
    <p:sldId id="335" r:id="rId27"/>
    <p:sldId id="336" r:id="rId28"/>
    <p:sldId id="329" r:id="rId29"/>
    <p:sldId id="349" r:id="rId30"/>
    <p:sldId id="350" r:id="rId31"/>
    <p:sldId id="351" r:id="rId32"/>
    <p:sldId id="374" r:id="rId33"/>
    <p:sldId id="375" r:id="rId34"/>
    <p:sldId id="352" r:id="rId35"/>
    <p:sldId id="314" r:id="rId36"/>
    <p:sldId id="340" r:id="rId37"/>
    <p:sldId id="343" r:id="rId38"/>
    <p:sldId id="310" r:id="rId39"/>
    <p:sldId id="311" r:id="rId40"/>
    <p:sldId id="312" r:id="rId41"/>
    <p:sldId id="313" r:id="rId42"/>
    <p:sldId id="344" r:id="rId43"/>
    <p:sldId id="345" r:id="rId44"/>
    <p:sldId id="346" r:id="rId45"/>
    <p:sldId id="347" r:id="rId46"/>
    <p:sldId id="348" r:id="rId47"/>
    <p:sldId id="337" r:id="rId48"/>
    <p:sldId id="338" r:id="rId49"/>
    <p:sldId id="339" r:id="rId50"/>
    <p:sldId id="321" r:id="rId51"/>
    <p:sldId id="322" r:id="rId52"/>
    <p:sldId id="323" r:id="rId53"/>
    <p:sldId id="324" r:id="rId54"/>
    <p:sldId id="325" r:id="rId55"/>
    <p:sldId id="365" r:id="rId56"/>
    <p:sldId id="326" r:id="rId57"/>
    <p:sldId id="327" r:id="rId58"/>
    <p:sldId id="328" r:id="rId59"/>
    <p:sldId id="330" r:id="rId60"/>
    <p:sldId id="331" r:id="rId61"/>
    <p:sldId id="332" r:id="rId62"/>
  </p:sldIdLst>
  <p:sldSz cx="9144000" cy="6858000" type="screen4x3"/>
  <p:notesSz cx="9296400" cy="7010400"/>
  <p:embeddedFontLst>
    <p:embeddedFont>
      <p:font typeface="Comic Sans MS" panose="030F0702030302020204" pitchFamily="66" charset="0"/>
      <p:regular r:id="rId65"/>
      <p:bold r:id="rId66"/>
      <p:italic r:id="rId67"/>
      <p:boldItalic r:id="rId68"/>
    </p:embeddedFont>
    <p:embeddedFont>
      <p:font typeface="BlackChancery" panose="020B0604020202020204" pitchFamily="2" charset="0"/>
      <p:regular r:id="rId69"/>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FFFF00"/>
    <a:srgbClr val="FFFFCC"/>
    <a:srgbClr val="FF0000"/>
    <a:srgbClr val="CCECFF"/>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9" autoAdjust="0"/>
    <p:restoredTop sz="94620" autoAdjust="0"/>
  </p:normalViewPr>
  <p:slideViewPr>
    <p:cSldViewPr>
      <p:cViewPr varScale="1">
        <p:scale>
          <a:sx n="86" d="100"/>
          <a:sy n="86" d="100"/>
        </p:scale>
        <p:origin x="972"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4" d="100"/>
          <a:sy n="74" d="100"/>
        </p:scale>
        <p:origin x="858" y="5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130051" name="Rectangle 3"/>
          <p:cNvSpPr>
            <a:spLocks noGrp="1" noChangeArrowheads="1"/>
          </p:cNvSpPr>
          <p:nvPr>
            <p:ph type="dt" sz="quarter"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130052" name="Rectangle 4"/>
          <p:cNvSpPr>
            <a:spLocks noGrp="1" noChangeArrowheads="1"/>
          </p:cNvSpPr>
          <p:nvPr>
            <p:ph type="ftr" sz="quarter" idx="2"/>
          </p:nvPr>
        </p:nvSpPr>
        <p:spPr bwMode="auto">
          <a:xfrm>
            <a:off x="0"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130053" name="Rectangle 5"/>
          <p:cNvSpPr>
            <a:spLocks noGrp="1" noChangeArrowheads="1"/>
          </p:cNvSpPr>
          <p:nvPr>
            <p:ph type="sldNum" sz="quarter" idx="3"/>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75A012B-20B5-49F5-8440-C4A221C3F936}" type="slidenum">
              <a:rPr lang="en-US" altLang="en-US"/>
              <a:pPr>
                <a:defRPr/>
              </a:pPr>
              <a:t>‹#›</a:t>
            </a:fld>
            <a:endParaRPr lang="en-US" altLang="en-US"/>
          </a:p>
        </p:txBody>
      </p:sp>
    </p:spTree>
    <p:extLst>
      <p:ext uri="{BB962C8B-B14F-4D97-AF65-F5344CB8AC3E}">
        <p14:creationId xmlns:p14="http://schemas.microsoft.com/office/powerpoint/2010/main" val="15582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1026"/>
          <p:cNvSpPr>
            <a:spLocks noGrp="1" noChangeArrowheads="1"/>
          </p:cNvSpPr>
          <p:nvPr>
            <p:ph type="hdr" sz="quarter"/>
          </p:nvPr>
        </p:nvSpPr>
        <p:spPr bwMode="auto">
          <a:xfrm>
            <a:off x="0" y="0"/>
            <a:ext cx="4038600" cy="388938"/>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31427" name="Rectangle 1027"/>
          <p:cNvSpPr>
            <a:spLocks noGrp="1" noChangeArrowheads="1"/>
          </p:cNvSpPr>
          <p:nvPr>
            <p:ph type="dt" idx="1"/>
          </p:nvPr>
        </p:nvSpPr>
        <p:spPr bwMode="auto">
          <a:xfrm>
            <a:off x="5257800" y="0"/>
            <a:ext cx="4038600" cy="388938"/>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1028"/>
          <p:cNvSpPr>
            <a:spLocks noChangeArrowheads="1" noTextEdit="1"/>
          </p:cNvSpPr>
          <p:nvPr>
            <p:ph type="sldImg" idx="2"/>
          </p:nvPr>
        </p:nvSpPr>
        <p:spPr bwMode="auto">
          <a:xfrm>
            <a:off x="2882900" y="544513"/>
            <a:ext cx="3530600" cy="26495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1429" name="Rectangle 1029"/>
          <p:cNvSpPr>
            <a:spLocks noGrp="1" noChangeArrowheads="1"/>
          </p:cNvSpPr>
          <p:nvPr>
            <p:ph type="body" sz="quarter" idx="3"/>
          </p:nvPr>
        </p:nvSpPr>
        <p:spPr bwMode="auto">
          <a:xfrm>
            <a:off x="1219200" y="3349625"/>
            <a:ext cx="6858000" cy="311626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31430" name="Rectangle 1030"/>
          <p:cNvSpPr>
            <a:spLocks noGrp="1" noChangeArrowheads="1"/>
          </p:cNvSpPr>
          <p:nvPr>
            <p:ph type="ftr" sz="quarter" idx="4"/>
          </p:nvPr>
        </p:nvSpPr>
        <p:spPr bwMode="auto">
          <a:xfrm>
            <a:off x="0" y="6621463"/>
            <a:ext cx="4038600" cy="38893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31431" name="Rectangle 1031"/>
          <p:cNvSpPr>
            <a:spLocks noGrp="1" noChangeArrowheads="1"/>
          </p:cNvSpPr>
          <p:nvPr>
            <p:ph type="sldNum" sz="quarter" idx="5"/>
          </p:nvPr>
        </p:nvSpPr>
        <p:spPr bwMode="auto">
          <a:xfrm>
            <a:off x="5257800" y="6621463"/>
            <a:ext cx="4038600" cy="388937"/>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B7204A5-2FC7-49DC-A1AF-FFDE4E3A2742}" type="slidenum">
              <a:rPr lang="en-US" altLang="en-US"/>
              <a:pPr>
                <a:defRPr/>
              </a:pPr>
              <a:t>‹#›</a:t>
            </a:fld>
            <a:endParaRPr lang="en-US" altLang="en-US"/>
          </a:p>
        </p:txBody>
      </p:sp>
    </p:spTree>
    <p:extLst>
      <p:ext uri="{BB962C8B-B14F-4D97-AF65-F5344CB8AC3E}">
        <p14:creationId xmlns:p14="http://schemas.microsoft.com/office/powerpoint/2010/main" val="2242520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1239EFB-8F62-4E19-A3C0-55EE75BC2C1B}" type="slidenum">
              <a:rPr lang="en-US" altLang="en-US" sz="1200"/>
              <a:pPr/>
              <a:t>1</a:t>
            </a:fld>
            <a:endParaRPr lang="en-US" altLang="en-US" sz="1200"/>
          </a:p>
        </p:txBody>
      </p:sp>
      <p:sp>
        <p:nvSpPr>
          <p:cNvPr id="6147" name="Rectangle 2"/>
          <p:cNvSpPr>
            <a:spLocks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State of religion in early 19th century</a:t>
            </a:r>
          </a:p>
          <a:p>
            <a:pPr lvl="1" eaLnBrk="1" hangingPunct="1">
              <a:buFontTx/>
              <a:buChar char="-"/>
            </a:pPr>
            <a:r>
              <a:rPr lang="en-US" altLang="en-US" smtClean="0"/>
              <a:t>75% of 23 million Americans attended church regularly</a:t>
            </a:r>
          </a:p>
          <a:p>
            <a:pPr lvl="1" eaLnBrk="1" hangingPunct="1">
              <a:buFontTx/>
              <a:buChar char="-"/>
            </a:pPr>
            <a:r>
              <a:rPr lang="en-US" altLang="en-US" smtClean="0"/>
              <a:t>Became more liberal in their thinking</a:t>
            </a:r>
          </a:p>
          <a:p>
            <a:pPr lvl="1" eaLnBrk="1" hangingPunct="1">
              <a:buFontTx/>
              <a:buChar char="-"/>
            </a:pPr>
            <a:r>
              <a:rPr lang="en-US" altLang="en-US" smtClean="0"/>
              <a:t>Moved away from Calvinism</a:t>
            </a:r>
          </a:p>
          <a:p>
            <a:pPr lvl="1" eaLnBrk="1" hangingPunct="1">
              <a:buFontTx/>
              <a:buChar char="-"/>
            </a:pPr>
            <a:r>
              <a:rPr lang="en-US" altLang="en-US" smtClean="0"/>
              <a:t>Some moved towards Deism (reason rather than revelation)</a:t>
            </a:r>
          </a:p>
          <a:p>
            <a:pPr lvl="2" eaLnBrk="1" hangingPunct="1">
              <a:buFontTx/>
              <a:buChar char="-"/>
            </a:pPr>
            <a:r>
              <a:rPr lang="en-US" altLang="en-US" smtClean="0"/>
              <a:t>Science rather than Bible, believed in Supreme Being who created a knowable universe and endowed human beings with a capacity for moral behavior</a:t>
            </a:r>
          </a:p>
          <a:p>
            <a:pPr lvl="1" eaLnBrk="1" hangingPunct="1">
              <a:buFontTx/>
              <a:buChar char="-"/>
            </a:pPr>
            <a:r>
              <a:rPr lang="en-US" altLang="en-US" smtClean="0"/>
              <a:t>Others toward Unitarianism (God exists in one person not the Trinity)</a:t>
            </a:r>
          </a:p>
          <a:p>
            <a:pPr lvl="2" eaLnBrk="1" hangingPunct="1">
              <a:buFontTx/>
              <a:buChar char="-"/>
            </a:pPr>
            <a:r>
              <a:rPr lang="en-US" altLang="en-US" smtClean="0"/>
              <a:t>Free will and salvation through good works</a:t>
            </a:r>
          </a:p>
          <a:p>
            <a:pPr lvl="2" eaLnBrk="1" hangingPunct="1">
              <a:buFontTx/>
              <a:buChar char="-"/>
            </a:pPr>
            <a:r>
              <a:rPr lang="en-US" altLang="en-US" smtClean="0"/>
              <a:t>Stressed essential goodness of human nature rather than evil</a:t>
            </a:r>
          </a:p>
          <a:p>
            <a:pPr lvl="2" eaLnBrk="1" hangingPunct="1">
              <a:buFontTx/>
              <a:buChar char="-"/>
            </a:pPr>
            <a:r>
              <a:rPr lang="en-US" altLang="en-US" smtClean="0"/>
              <a:t>God was a loving father, not a stern creator</a:t>
            </a:r>
          </a:p>
        </p:txBody>
      </p:sp>
    </p:spTree>
    <p:extLst>
      <p:ext uri="{BB962C8B-B14F-4D97-AF65-F5344CB8AC3E}">
        <p14:creationId xmlns:p14="http://schemas.microsoft.com/office/powerpoint/2010/main" val="837260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9D19E5E-9226-4C6F-AD06-1D1159F56DC0}" type="slidenum">
              <a:rPr lang="en-US" altLang="en-US" sz="1200"/>
              <a:pPr/>
              <a:t>10</a:t>
            </a:fld>
            <a:endParaRPr lang="en-US" altLang="en-US" sz="1200"/>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Joseph Smith was visited by the angel Moroni and was told of a book written gold plates and buried on a hill outside Manchester NY (September 22, 1827 he found the plates)</a:t>
            </a:r>
          </a:p>
          <a:p>
            <a:pPr eaLnBrk="1" hangingPunct="1">
              <a:buFontTx/>
              <a:buChar char="-"/>
            </a:pPr>
            <a:r>
              <a:rPr lang="en-US" altLang="en-US" smtClean="0"/>
              <a:t>Book was written in “reformed Egyptian”.  Smith was provided with translating spectacles which he used to translate the language</a:t>
            </a:r>
          </a:p>
          <a:p>
            <a:pPr eaLnBrk="1" hangingPunct="1">
              <a:buFontTx/>
              <a:buChar char="-"/>
            </a:pPr>
            <a:r>
              <a:rPr lang="en-US" altLang="en-US" smtClean="0"/>
              <a:t>Smith started gaining followers</a:t>
            </a:r>
          </a:p>
          <a:p>
            <a:pPr eaLnBrk="1" hangingPunct="1">
              <a:buFontTx/>
              <a:buChar char="-"/>
            </a:pPr>
            <a:r>
              <a:rPr lang="en-US" altLang="en-US" smtClean="0"/>
              <a:t>Persecuted for his beliefs, mostly his belief in polygamy.  He has 27 wives - claimed that there would be no salvation for women unless they were married.  Every woman ought to be married and although it was a tough job, he felt up to the task</a:t>
            </a:r>
          </a:p>
          <a:p>
            <a:pPr eaLnBrk="1" hangingPunct="1">
              <a:buFontTx/>
              <a:buChar char="-"/>
            </a:pPr>
            <a:endParaRPr lang="en-US" altLang="en-US" smtClean="0"/>
          </a:p>
        </p:txBody>
      </p:sp>
    </p:spTree>
    <p:extLst>
      <p:ext uri="{BB962C8B-B14F-4D97-AF65-F5344CB8AC3E}">
        <p14:creationId xmlns:p14="http://schemas.microsoft.com/office/powerpoint/2010/main" val="425929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A14AE1B-AAB7-4066-B23D-5E1C6F0CE8DA}" type="slidenum">
              <a:rPr lang="en-US" altLang="en-US" sz="1200"/>
              <a:pPr/>
              <a:t>11</a:t>
            </a:fld>
            <a:endParaRPr lang="en-US" altLang="en-US" sz="1200"/>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Smith and Co. left NY and went to Ohio</a:t>
            </a:r>
          </a:p>
          <a:p>
            <a:pPr eaLnBrk="1" hangingPunct="1">
              <a:buFontTx/>
              <a:buChar char="-"/>
            </a:pPr>
            <a:r>
              <a:rPr lang="en-US" altLang="en-US" smtClean="0"/>
              <a:t>Then on to Nauvoo, Illinois.</a:t>
            </a:r>
          </a:p>
          <a:p>
            <a:pPr eaLnBrk="1" hangingPunct="1">
              <a:buFontTx/>
              <a:buChar char="-"/>
            </a:pPr>
            <a:r>
              <a:rPr lang="en-US" altLang="en-US" smtClean="0"/>
              <a:t>1844 - While in Nauvoo, made many enemies and some of these had Smith arrested on treason charges.  While in prison Smith was murdered.</a:t>
            </a:r>
          </a:p>
          <a:p>
            <a:pPr eaLnBrk="1" hangingPunct="1">
              <a:buFontTx/>
              <a:buChar char="-"/>
            </a:pPr>
            <a:r>
              <a:rPr lang="en-US" altLang="en-US" smtClean="0"/>
              <a:t>Mormons then broke into 3 groups - one led by his first wife, who went to Independence, MO and rejected the practice of polygamy</a:t>
            </a:r>
          </a:p>
          <a:p>
            <a:pPr eaLnBrk="1" hangingPunct="1">
              <a:buFontTx/>
              <a:buChar char="-"/>
            </a:pPr>
            <a:r>
              <a:rPr lang="en-US" altLang="en-US" smtClean="0"/>
              <a:t>Another group was led by James Strong to Beaver Island.  Strong claimed to find brass plates with more of the true story on it and came to be know as King Jimmy the 1st.</a:t>
            </a:r>
          </a:p>
        </p:txBody>
      </p:sp>
    </p:spTree>
    <p:extLst>
      <p:ext uri="{BB962C8B-B14F-4D97-AF65-F5344CB8AC3E}">
        <p14:creationId xmlns:p14="http://schemas.microsoft.com/office/powerpoint/2010/main" val="249472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45ECCAC-56D1-400E-91A9-B80DC529D6E2}" type="slidenum">
              <a:rPr lang="en-US" altLang="en-US" sz="1200"/>
              <a:pPr/>
              <a:t>12</a:t>
            </a:fld>
            <a:endParaRPr lang="en-US" altLang="en-US" sz="120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The last group was led by Brigham Young to Utah</a:t>
            </a:r>
          </a:p>
          <a:p>
            <a:pPr eaLnBrk="1" hangingPunct="1">
              <a:buFontTx/>
              <a:buChar char="-"/>
            </a:pPr>
            <a:r>
              <a:rPr lang="en-US" altLang="en-US" smtClean="0"/>
              <a:t>Settled in Salt Lake area</a:t>
            </a:r>
          </a:p>
          <a:p>
            <a:pPr eaLnBrk="1" hangingPunct="1">
              <a:buFontTx/>
              <a:buChar char="-"/>
            </a:pPr>
            <a:r>
              <a:rPr lang="en-US" altLang="en-US" smtClean="0"/>
              <a:t>Community became prosperous </a:t>
            </a:r>
          </a:p>
          <a:p>
            <a:pPr eaLnBrk="1" hangingPunct="1">
              <a:buFontTx/>
              <a:buChar char="-"/>
            </a:pPr>
            <a:r>
              <a:rPr lang="en-US" altLang="en-US" smtClean="0"/>
              <a:t>Cultivated land by effective and cooperative means of irrigation</a:t>
            </a:r>
          </a:p>
          <a:p>
            <a:pPr eaLnBrk="1" hangingPunct="1">
              <a:buFontTx/>
              <a:buChar char="-"/>
            </a:pPr>
            <a:r>
              <a:rPr lang="en-US" altLang="en-US" smtClean="0"/>
              <a:t>Utah will not be allowed to become a state until it bans polygamy in 1896</a:t>
            </a:r>
          </a:p>
        </p:txBody>
      </p:sp>
    </p:spTree>
    <p:extLst>
      <p:ext uri="{BB962C8B-B14F-4D97-AF65-F5344CB8AC3E}">
        <p14:creationId xmlns:p14="http://schemas.microsoft.com/office/powerpoint/2010/main" val="169522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68A137A-91E7-4711-B780-BF998EB10226}" type="slidenum">
              <a:rPr lang="en-US" altLang="en-US" sz="1200"/>
              <a:pPr/>
              <a:t>13</a:t>
            </a:fld>
            <a:endParaRPr lang="en-US" altLang="en-US" sz="120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1st said Jesus would come back March 1843</a:t>
            </a:r>
          </a:p>
          <a:p>
            <a:pPr eaLnBrk="1" hangingPunct="1">
              <a:buFontTx/>
              <a:buChar char="-"/>
            </a:pPr>
            <a:r>
              <a:rPr lang="en-US" altLang="en-US" smtClean="0"/>
              <a:t>Gained followers who started giving away their belongings, put on white robes, and headed for the hills. </a:t>
            </a:r>
          </a:p>
          <a:p>
            <a:pPr eaLnBrk="1" hangingPunct="1">
              <a:buFontTx/>
              <a:buChar char="-"/>
            </a:pPr>
            <a:r>
              <a:rPr lang="en-US" altLang="en-US" smtClean="0"/>
              <a:t>One man even painted his wagon white just in case Jesus wanted to ride in it</a:t>
            </a:r>
          </a:p>
          <a:p>
            <a:pPr eaLnBrk="1" hangingPunct="1">
              <a:buFontTx/>
              <a:buChar char="-"/>
            </a:pPr>
            <a:r>
              <a:rPr lang="en-US" altLang="en-US" smtClean="0"/>
              <a:t>It didn’t happen and he recalculated date for Oct 22, 1844 - it didn’t happen again</a:t>
            </a:r>
          </a:p>
          <a:p>
            <a:pPr eaLnBrk="1" hangingPunct="1">
              <a:buFontTx/>
              <a:buChar char="-"/>
            </a:pPr>
            <a:r>
              <a:rPr lang="en-US" altLang="en-US" smtClean="0"/>
              <a:t>Miller died in 1848</a:t>
            </a:r>
          </a:p>
          <a:p>
            <a:pPr eaLnBrk="1" hangingPunct="1">
              <a:buFontTx/>
              <a:buChar char="-"/>
            </a:pPr>
            <a:r>
              <a:rPr lang="en-US" altLang="en-US" smtClean="0"/>
              <a:t>Some Millerites felt 2nd coming didn’t happen because they were celebrating the Sabbath on the wrong day - should be Saturday</a:t>
            </a:r>
          </a:p>
          <a:p>
            <a:pPr eaLnBrk="1" hangingPunct="1">
              <a:buFontTx/>
              <a:buChar char="-"/>
            </a:pPr>
            <a:r>
              <a:rPr lang="en-US" altLang="en-US" smtClean="0"/>
              <a:t>7th Day Adventists</a:t>
            </a:r>
          </a:p>
        </p:txBody>
      </p:sp>
    </p:spTree>
    <p:extLst>
      <p:ext uri="{BB962C8B-B14F-4D97-AF65-F5344CB8AC3E}">
        <p14:creationId xmlns:p14="http://schemas.microsoft.com/office/powerpoint/2010/main" val="81464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9040F2F-0365-4E71-A290-18EA51F56BEC}" type="slidenum">
              <a:rPr lang="en-US" altLang="en-US" sz="1200"/>
              <a:pPr/>
              <a:t>14</a:t>
            </a:fld>
            <a:endParaRPr lang="en-US" altLang="en-US" sz="120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63125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9630955-2AAD-4076-8235-0296D42584BD}" type="slidenum">
              <a:rPr lang="en-US" altLang="en-US" sz="1200"/>
              <a:pPr/>
              <a:t>15</a:t>
            </a:fld>
            <a:endParaRPr lang="en-US" altLang="en-US" sz="120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Alcohol abuse was rampant in 19th century America (Alcohol Republic)</a:t>
            </a:r>
          </a:p>
          <a:p>
            <a:pPr eaLnBrk="1" hangingPunct="1">
              <a:buFontTx/>
              <a:buChar char="-"/>
            </a:pPr>
            <a:r>
              <a:rPr lang="en-US" altLang="en-US" smtClean="0"/>
              <a:t>Decreased the efficiency of labor while increasing injuries in the workplace</a:t>
            </a:r>
          </a:p>
          <a:p>
            <a:pPr eaLnBrk="1" hangingPunct="1">
              <a:buFontTx/>
              <a:buChar char="-"/>
            </a:pPr>
            <a:r>
              <a:rPr lang="en-US" altLang="en-US" smtClean="0"/>
              <a:t>Family hindered by physical danger to women and children</a:t>
            </a:r>
          </a:p>
          <a:p>
            <a:pPr eaLnBrk="1" hangingPunct="1">
              <a:buFontTx/>
              <a:buChar char="-"/>
            </a:pPr>
            <a:r>
              <a:rPr lang="en-US" altLang="en-US" smtClean="0"/>
              <a:t>Lyman Beecher helped found the American Temperance Society in 1826</a:t>
            </a:r>
          </a:p>
          <a:p>
            <a:pPr lvl="1" eaLnBrk="1" hangingPunct="1">
              <a:buFontTx/>
              <a:buChar char="-"/>
            </a:pPr>
            <a:r>
              <a:rPr lang="en-US" altLang="en-US" smtClean="0"/>
              <a:t>Within a few years about 1000 groups emerged</a:t>
            </a:r>
          </a:p>
          <a:p>
            <a:pPr lvl="1" eaLnBrk="1" hangingPunct="1">
              <a:buFontTx/>
              <a:buChar char="-"/>
            </a:pPr>
            <a:r>
              <a:rPr lang="en-US" altLang="en-US" smtClean="0"/>
              <a:t>Urged drinkers to give up alcohol</a:t>
            </a:r>
          </a:p>
          <a:p>
            <a:pPr lvl="1" eaLnBrk="1" hangingPunct="1">
              <a:buFontTx/>
              <a:buChar char="-"/>
            </a:pPr>
            <a:endParaRPr lang="en-US" altLang="en-US" smtClean="0"/>
          </a:p>
        </p:txBody>
      </p:sp>
    </p:spTree>
    <p:extLst>
      <p:ext uri="{BB962C8B-B14F-4D97-AF65-F5344CB8AC3E}">
        <p14:creationId xmlns:p14="http://schemas.microsoft.com/office/powerpoint/2010/main" val="126995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678872D-EC6E-4146-9E3B-D5C845B82A00}" type="slidenum">
              <a:rPr lang="en-US" altLang="en-US" sz="1200"/>
              <a:pPr/>
              <a:t>16</a:t>
            </a:fld>
            <a:endParaRPr lang="en-US" altLang="en-US" sz="120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1616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9CBF4A1-CCCD-4C20-8764-2142E4AF3121}" type="slidenum">
              <a:rPr lang="en-US" altLang="en-US" sz="1200"/>
              <a:pPr/>
              <a:t>17</a:t>
            </a:fld>
            <a:endParaRPr lang="en-US" altLang="en-US" sz="120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638583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58C22FC-66C2-4BE2-99EA-AE4D5336594C}" type="slidenum">
              <a:rPr lang="en-US" altLang="en-US" sz="1200"/>
              <a:pPr/>
              <a:t>18</a:t>
            </a:fld>
            <a:endParaRPr lang="en-US" altLang="en-US" sz="120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03726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F765CCD-0454-4708-ADAC-FCC81EAD2BB6}" type="slidenum">
              <a:rPr lang="en-US" altLang="en-US" sz="1200"/>
              <a:pPr/>
              <a:t>19</a:t>
            </a:fld>
            <a:endParaRPr lang="en-US" altLang="en-US"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231826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1EE54AC-6B81-40E3-8721-E17F9EA8F044}" type="slidenum">
              <a:rPr lang="en-US" altLang="en-US" sz="1200"/>
              <a:pPr/>
              <a:t>2</a:t>
            </a:fld>
            <a:endParaRPr lang="en-US" altLang="en-US" sz="1200"/>
          </a:p>
        </p:txBody>
      </p:sp>
      <p:sp>
        <p:nvSpPr>
          <p:cNvPr id="8195" name="Rectangle 2"/>
          <p:cNvSpPr>
            <a:spLocks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Reaction to the growing liberalism</a:t>
            </a:r>
          </a:p>
          <a:p>
            <a:pPr eaLnBrk="1" hangingPunct="1">
              <a:buFontTx/>
              <a:buChar char="-"/>
            </a:pPr>
            <a:r>
              <a:rPr lang="en-US" altLang="en-US" smtClean="0"/>
              <a:t>Began on Southern frontier and moved Northeast and became the most important era in history of American religion</a:t>
            </a:r>
          </a:p>
          <a:p>
            <a:pPr eaLnBrk="1" hangingPunct="1">
              <a:buFontTx/>
              <a:buChar char="-"/>
            </a:pPr>
            <a:r>
              <a:rPr lang="en-US" altLang="en-US" smtClean="0"/>
              <a:t>Influenced more people than 1st Great Awakening</a:t>
            </a:r>
          </a:p>
          <a:p>
            <a:pPr eaLnBrk="1" hangingPunct="1">
              <a:buFontTx/>
              <a:buChar char="-"/>
            </a:pPr>
            <a:r>
              <a:rPr lang="en-US" altLang="en-US" smtClean="0"/>
              <a:t>Large numbers of Americans embraced evangelicalism (the belief that they must take their message of salvation to others)</a:t>
            </a:r>
          </a:p>
          <a:p>
            <a:pPr eaLnBrk="1" hangingPunct="1">
              <a:buFontTx/>
              <a:buChar char="-"/>
            </a:pPr>
            <a:r>
              <a:rPr lang="en-US" altLang="en-US" smtClean="0"/>
              <a:t>Expected to create a more godly nation through conversion and good works</a:t>
            </a:r>
          </a:p>
          <a:p>
            <a:pPr eaLnBrk="1" hangingPunct="1">
              <a:buFontTx/>
              <a:buChar char="-"/>
            </a:pPr>
            <a:r>
              <a:rPr lang="en-US" altLang="en-US" smtClean="0"/>
              <a:t>Shattered and reorganized churches and new sects</a:t>
            </a:r>
          </a:p>
          <a:p>
            <a:pPr eaLnBrk="1" hangingPunct="1">
              <a:buFontTx/>
              <a:buChar char="-"/>
            </a:pPr>
            <a:r>
              <a:rPr lang="en-US" altLang="en-US" smtClean="0"/>
              <a:t>Fostered reform movements</a:t>
            </a:r>
          </a:p>
          <a:p>
            <a:pPr eaLnBrk="1" hangingPunct="1">
              <a:buFontTx/>
              <a:buChar char="-"/>
            </a:pPr>
            <a:endParaRPr lang="en-US" altLang="en-US" smtClean="0"/>
          </a:p>
        </p:txBody>
      </p:sp>
    </p:spTree>
    <p:extLst>
      <p:ext uri="{BB962C8B-B14F-4D97-AF65-F5344CB8AC3E}">
        <p14:creationId xmlns:p14="http://schemas.microsoft.com/office/powerpoint/2010/main" val="2314611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53CBD22-4888-4546-93D0-E2667762C204}" type="slidenum">
              <a:rPr lang="en-US" altLang="en-US" sz="1200"/>
              <a:pPr/>
              <a:t>20</a:t>
            </a:fld>
            <a:endParaRPr lang="en-US" altLang="en-US" sz="120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marL="228600" indent="-228600" eaLnBrk="1" hangingPunct="1">
              <a:buFontTx/>
              <a:buAutoNum type="arabicPeriod"/>
            </a:pPr>
            <a:r>
              <a:rPr lang="en-US" altLang="en-US" smtClean="0"/>
              <a:t>Frank Slade, you have killed your own father</a:t>
            </a:r>
          </a:p>
          <a:p>
            <a:pPr marL="228600" indent="-228600" eaLnBrk="1" hangingPunct="1">
              <a:buFontTx/>
              <a:buAutoNum type="arabicPeriod"/>
            </a:pPr>
            <a:r>
              <a:rPr lang="en-US" altLang="en-US" smtClean="0"/>
              <a:t>They are twining around my throat: take them off</a:t>
            </a:r>
          </a:p>
          <a:p>
            <a:pPr marL="228600" indent="-228600" eaLnBrk="1" hangingPunct="1">
              <a:buFontTx/>
              <a:buAutoNum type="arabicPeriod"/>
            </a:pPr>
            <a:r>
              <a:rPr lang="en-US" altLang="en-US" smtClean="0"/>
              <a:t>Father oh father dear.  Come home with me now.  The steeple clock strikes one</a:t>
            </a:r>
          </a:p>
          <a:p>
            <a:pPr marL="228600" indent="-228600" eaLnBrk="1" hangingPunct="1">
              <a:buFontTx/>
              <a:buAutoNum type="arabicPeriod"/>
            </a:pPr>
            <a:r>
              <a:rPr lang="en-US" altLang="en-US" smtClean="0"/>
              <a:t>God helping, I’ll never drink another drop of liquor as long as I live</a:t>
            </a:r>
          </a:p>
        </p:txBody>
      </p:sp>
    </p:spTree>
    <p:extLst>
      <p:ext uri="{BB962C8B-B14F-4D97-AF65-F5344CB8AC3E}">
        <p14:creationId xmlns:p14="http://schemas.microsoft.com/office/powerpoint/2010/main" val="4020541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7CD7048-1566-473E-B357-B85798E08AB7}" type="slidenum">
              <a:rPr lang="en-US" altLang="en-US" sz="1200"/>
              <a:pPr/>
              <a:t>21</a:t>
            </a:fld>
            <a:endParaRPr lang="en-US" altLang="en-US" sz="120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27111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AE986FD-0E10-4F10-90D0-BD5843B754F3}" type="slidenum">
              <a:rPr lang="en-US" altLang="en-US" sz="1200"/>
              <a:pPr/>
              <a:t>22</a:t>
            </a:fld>
            <a:endParaRPr lang="en-US" altLang="en-US" sz="120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Results of the Temperance Movement</a:t>
            </a:r>
          </a:p>
          <a:p>
            <a:pPr lvl="1" eaLnBrk="1" hangingPunct="1">
              <a:buFontTx/>
              <a:buChar char="-"/>
            </a:pPr>
            <a:r>
              <a:rPr lang="en-US" altLang="en-US" smtClean="0"/>
              <a:t>Much less drinking among women </a:t>
            </a:r>
          </a:p>
          <a:p>
            <a:pPr lvl="1" eaLnBrk="1" hangingPunct="1">
              <a:buFontTx/>
              <a:buChar char="-"/>
            </a:pPr>
            <a:r>
              <a:rPr lang="en-US" altLang="en-US" smtClean="0"/>
              <a:t>Less per capita consumption of hard liquor</a:t>
            </a:r>
          </a:p>
        </p:txBody>
      </p:sp>
    </p:spTree>
    <p:extLst>
      <p:ext uri="{BB962C8B-B14F-4D97-AF65-F5344CB8AC3E}">
        <p14:creationId xmlns:p14="http://schemas.microsoft.com/office/powerpoint/2010/main" val="4253075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9C06FDB-530F-40A7-8769-8C9EFE442019}" type="slidenum">
              <a:rPr lang="en-US" altLang="en-US" sz="1200"/>
              <a:pPr/>
              <a:t>23</a:t>
            </a:fld>
            <a:endParaRPr lang="en-US" altLang="en-US" sz="120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Gender lines more sharply drawn in 19th century due to Industrial revolution</a:t>
            </a:r>
          </a:p>
          <a:p>
            <a:pPr eaLnBrk="1" hangingPunct="1">
              <a:buFontTx/>
              <a:buChar char="-"/>
            </a:pPr>
            <a:r>
              <a:rPr lang="en-US" altLang="en-US" smtClean="0"/>
              <a:t>Separated men and women into distinct economic roles</a:t>
            </a:r>
          </a:p>
          <a:p>
            <a:pPr eaLnBrk="1" hangingPunct="1">
              <a:buFontTx/>
              <a:buChar char="-"/>
            </a:pPr>
            <a:r>
              <a:rPr lang="en-US" altLang="en-US" smtClean="0"/>
              <a:t>Women viewed emotionally and physically weak but also artistic and refines</a:t>
            </a:r>
          </a:p>
          <a:p>
            <a:pPr eaLnBrk="1" hangingPunct="1">
              <a:buFontTx/>
              <a:buChar char="-"/>
            </a:pPr>
            <a:r>
              <a:rPr lang="en-US" altLang="en-US" smtClean="0"/>
              <a:t>Republican Motherhood - women seen as keepers of society’s conscience with special responsibility to raise children to become productive citizens</a:t>
            </a:r>
          </a:p>
          <a:p>
            <a:pPr eaLnBrk="1" hangingPunct="1">
              <a:buFontTx/>
              <a:buChar char="-"/>
            </a:pPr>
            <a:endParaRPr lang="en-US" altLang="en-US" smtClean="0"/>
          </a:p>
        </p:txBody>
      </p:sp>
    </p:spTree>
    <p:extLst>
      <p:ext uri="{BB962C8B-B14F-4D97-AF65-F5344CB8AC3E}">
        <p14:creationId xmlns:p14="http://schemas.microsoft.com/office/powerpoint/2010/main" val="723983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AE863A7-6A13-41BF-A942-E4CEA0204FB4}" type="slidenum">
              <a:rPr lang="en-US" altLang="en-US" sz="1200"/>
              <a:pPr/>
              <a:t>24</a:t>
            </a:fld>
            <a:endParaRPr lang="en-US" altLang="en-US"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669092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3048754-774A-4EE5-9DA5-2CB2C583CBA2}" type="slidenum">
              <a:rPr lang="en-US" altLang="en-US" sz="1200"/>
              <a:pPr/>
              <a:t>25</a:t>
            </a:fld>
            <a:endParaRPr lang="en-US" altLang="en-US"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550972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400CF2C-C92A-45FF-B678-483CB2FC152C}" type="slidenum">
              <a:rPr lang="en-US" altLang="en-US" sz="1200"/>
              <a:pPr/>
              <a:t>26</a:t>
            </a:fld>
            <a:endParaRPr lang="en-US" altLang="en-US"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Grimke sisters grew up in SC with slaves- moved North and joined abolitionist movement</a:t>
            </a:r>
          </a:p>
          <a:p>
            <a:pPr eaLnBrk="1" hangingPunct="1">
              <a:buFontTx/>
              <a:buChar char="-"/>
            </a:pPr>
            <a:r>
              <a:rPr lang="en-US" altLang="en-US" smtClean="0"/>
              <a:t>Lucy Stone - abolitionist and women’s suffrage worker.  Kept her last name after marrying and now women who do that are known as Lucy Stoners</a:t>
            </a:r>
          </a:p>
        </p:txBody>
      </p:sp>
    </p:spTree>
    <p:extLst>
      <p:ext uri="{BB962C8B-B14F-4D97-AF65-F5344CB8AC3E}">
        <p14:creationId xmlns:p14="http://schemas.microsoft.com/office/powerpoint/2010/main" val="150852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AB11B95-29B0-418B-8ABD-7C40A42040E2}" type="slidenum">
              <a:rPr lang="en-US" altLang="en-US" sz="1200"/>
              <a:pPr/>
              <a:t>27</a:t>
            </a:fld>
            <a:endParaRPr lang="en-US" altLang="en-US"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Declaration of Sentiments - “… all men and women are created equal”</a:t>
            </a:r>
          </a:p>
          <a:p>
            <a:pPr eaLnBrk="1" hangingPunct="1">
              <a:buFontTx/>
              <a:buChar char="-"/>
            </a:pPr>
            <a:r>
              <a:rPr lang="en-US" altLang="en-US" smtClean="0"/>
              <a:t>One resolution formally demanded women’s suffrage</a:t>
            </a:r>
          </a:p>
          <a:p>
            <a:pPr eaLnBrk="1" hangingPunct="1">
              <a:buFontTx/>
              <a:buChar char="-"/>
            </a:pPr>
            <a:r>
              <a:rPr lang="en-US" altLang="en-US" smtClean="0"/>
              <a:t>Launched the modern woman’s rights movement</a:t>
            </a:r>
          </a:p>
          <a:p>
            <a:pPr eaLnBrk="1" hangingPunct="1">
              <a:buFontTx/>
              <a:buChar char="-"/>
            </a:pPr>
            <a:endParaRPr lang="en-US" altLang="en-US" smtClean="0"/>
          </a:p>
        </p:txBody>
      </p:sp>
    </p:spTree>
    <p:extLst>
      <p:ext uri="{BB962C8B-B14F-4D97-AF65-F5344CB8AC3E}">
        <p14:creationId xmlns:p14="http://schemas.microsoft.com/office/powerpoint/2010/main" val="218868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7A18C17-4C7C-42C4-8447-8C4AF67338A2}" type="slidenum">
              <a:rPr lang="en-US" altLang="en-US" sz="1200"/>
              <a:pPr/>
              <a:t>28</a:t>
            </a:fld>
            <a:endParaRPr lang="en-US" altLang="en-US"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084479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F72A8F3-6BFB-41D0-BA1E-F03567416EF7}" type="slidenum">
              <a:rPr lang="en-US" altLang="en-US" sz="1200"/>
              <a:pPr/>
              <a:t>29</a:t>
            </a:fld>
            <a:endParaRPr lang="en-US" altLang="en-US"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62941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3F06C79-BB5F-4CFC-8C80-2000AD73B129}" type="slidenum">
              <a:rPr lang="en-US" altLang="en-US" sz="1200"/>
              <a:pPr/>
              <a:t>3</a:t>
            </a:fld>
            <a:endParaRPr lang="en-US" altLang="en-US" sz="1200"/>
          </a:p>
        </p:txBody>
      </p:sp>
      <p:sp>
        <p:nvSpPr>
          <p:cNvPr id="10243" name="Rectangle 2"/>
          <p:cNvSpPr>
            <a:spLocks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265570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9647134-18DB-4D99-B4A7-5F8B87485D14}" type="slidenum">
              <a:rPr lang="en-US" altLang="en-US" sz="1200"/>
              <a:pPr/>
              <a:t>30</a:t>
            </a:fld>
            <a:endParaRPr lang="en-US" altLang="en-U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4035713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BEE534C-143F-4BB1-9825-8FEDD17E1E43}" type="slidenum">
              <a:rPr lang="en-US" altLang="en-US" sz="1200"/>
              <a:pPr/>
              <a:t>31</a:t>
            </a:fld>
            <a:endParaRPr lang="en-US" altLang="en-US"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791435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808D054-A036-42B4-BAD6-2AA154690E6D}" type="slidenum">
              <a:rPr lang="en-US" altLang="en-US" sz="1200"/>
              <a:pPr/>
              <a:t>32</a:t>
            </a:fld>
            <a:endParaRPr lang="en-US" altLang="en-US"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782045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8308E1E-CD07-4631-A6F2-B5A07612FBD8}" type="slidenum">
              <a:rPr lang="en-US" altLang="en-US" sz="1200"/>
              <a:pPr/>
              <a:t>33</a:t>
            </a:fld>
            <a:endParaRPr lang="en-US" altLang="en-US"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2891187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54C5909-E3DA-4828-9D65-33674DCDC304}" type="slidenum">
              <a:rPr lang="en-US" altLang="en-US" sz="1200"/>
              <a:pPr/>
              <a:t>34</a:t>
            </a:fld>
            <a:endParaRPr lang="en-US" altLang="en-US"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Women’s schools gained respectability in 1820s</a:t>
            </a:r>
          </a:p>
          <a:p>
            <a:pPr eaLnBrk="1" hangingPunct="1">
              <a:buFontTx/>
              <a:buChar char="-"/>
            </a:pPr>
            <a:r>
              <a:rPr lang="en-US" altLang="en-US" smtClean="0"/>
              <a:t>Oberlin College open to both women and men in 1837.  Later also open to blacks</a:t>
            </a:r>
          </a:p>
        </p:txBody>
      </p:sp>
    </p:spTree>
    <p:extLst>
      <p:ext uri="{BB962C8B-B14F-4D97-AF65-F5344CB8AC3E}">
        <p14:creationId xmlns:p14="http://schemas.microsoft.com/office/powerpoint/2010/main" val="3424129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6D2B680-574B-40FA-88BD-06332A67DE96}" type="slidenum">
              <a:rPr lang="en-US" altLang="en-US" sz="1200"/>
              <a:pPr/>
              <a:t>35</a:t>
            </a:fld>
            <a:endParaRPr lang="en-US" altLang="en-US"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r>
              <a:rPr lang="en-US" altLang="en-US" smtClean="0"/>
              <a:t>Reported on horrible conditions in poorhouses and basements where the insane were often kept in chains</a:t>
            </a:r>
          </a:p>
          <a:p>
            <a:pPr eaLnBrk="1" hangingPunct="1"/>
            <a:r>
              <a:rPr lang="en-US" altLang="en-US" smtClean="0"/>
              <a:t>Efforts resulted in improved conditions and influenced the view that the insane were not willfully perverse but mentally ill</a:t>
            </a:r>
          </a:p>
          <a:p>
            <a:pPr eaLnBrk="1" hangingPunct="1"/>
            <a:r>
              <a:rPr lang="en-US" altLang="en-US" smtClean="0"/>
              <a:t>Jails also started shifting from punishment to rehabilitation</a:t>
            </a:r>
          </a:p>
          <a:p>
            <a:pPr eaLnBrk="1" hangingPunct="1"/>
            <a:endParaRPr lang="en-US" altLang="en-US" smtClean="0"/>
          </a:p>
        </p:txBody>
      </p:sp>
    </p:spTree>
    <p:extLst>
      <p:ext uri="{BB962C8B-B14F-4D97-AF65-F5344CB8AC3E}">
        <p14:creationId xmlns:p14="http://schemas.microsoft.com/office/powerpoint/2010/main" val="4034868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F1D1E14-5BAD-4577-9CC9-64E9DC86B072}" type="slidenum">
              <a:rPr lang="en-US" altLang="en-US" sz="1200"/>
              <a:pPr/>
              <a:t>36</a:t>
            </a:fld>
            <a:endParaRPr lang="en-US" altLang="en-US" sz="120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63428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AB876FD-0648-425C-B747-15B8CEFC3691}" type="slidenum">
              <a:rPr lang="en-US" altLang="en-US" sz="1200"/>
              <a:pPr/>
              <a:t>37</a:t>
            </a:fld>
            <a:endParaRPr lang="en-US" altLang="en-US"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900321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1AF9C02-DEF0-41FA-A042-9B197133AFCD}" type="slidenum">
              <a:rPr lang="en-US" altLang="en-US" sz="1200"/>
              <a:pPr/>
              <a:t>38</a:t>
            </a:fld>
            <a:endParaRPr lang="en-US" altLang="en-US" sz="120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971564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04E3C57-FBD0-4D46-8241-F33E39A55F18}" type="slidenum">
              <a:rPr lang="en-US" altLang="en-US" sz="1200"/>
              <a:pPr/>
              <a:t>39</a:t>
            </a:fld>
            <a:endParaRPr lang="en-US" altLang="en-US" sz="120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United Society of Believers in Christ’s 2nd Coming</a:t>
            </a:r>
          </a:p>
          <a:p>
            <a:pPr eaLnBrk="1" hangingPunct="1">
              <a:buFontTx/>
              <a:buChar char="-"/>
            </a:pPr>
            <a:r>
              <a:rPr lang="en-US" altLang="en-US" smtClean="0"/>
              <a:t>Opposition to both marriage and free love led to their extinction</a:t>
            </a:r>
          </a:p>
          <a:p>
            <a:pPr lvl="1" eaLnBrk="1" hangingPunct="1">
              <a:buFontTx/>
              <a:buChar char="-"/>
            </a:pPr>
            <a:r>
              <a:rPr lang="en-US" altLang="en-US" smtClean="0"/>
              <a:t>Believed in celibacy, equal spiritual value of men and women</a:t>
            </a:r>
          </a:p>
          <a:p>
            <a:pPr lvl="1" eaLnBrk="1" hangingPunct="1">
              <a:buFontTx/>
              <a:buChar char="-"/>
            </a:pPr>
            <a:r>
              <a:rPr lang="en-US" altLang="en-US" smtClean="0"/>
              <a:t>New members were adopted as orphans or recruited through conversion</a:t>
            </a:r>
          </a:p>
        </p:txBody>
      </p:sp>
    </p:spTree>
    <p:extLst>
      <p:ext uri="{BB962C8B-B14F-4D97-AF65-F5344CB8AC3E}">
        <p14:creationId xmlns:p14="http://schemas.microsoft.com/office/powerpoint/2010/main" val="361755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CB1C-AC2E-4ACC-A18D-8AD1AFFD6E84}" type="slidenum">
              <a:rPr lang="en-US" altLang="en-US" sz="1200"/>
              <a:pPr/>
              <a:t>4</a:t>
            </a:fld>
            <a:endParaRPr lang="en-US" altLang="en-US" sz="1200"/>
          </a:p>
        </p:txBody>
      </p:sp>
      <p:sp>
        <p:nvSpPr>
          <p:cNvPr id="12291" name="Rectangle 2"/>
          <p:cNvSpPr>
            <a:spLocks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034453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75EE127-6F4C-48D2-BA69-BD70C665804E}" type="slidenum">
              <a:rPr lang="en-US" altLang="en-US" sz="1200"/>
              <a:pPr/>
              <a:t>40</a:t>
            </a:fld>
            <a:endParaRPr lang="en-US" altLang="en-US" sz="120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2875900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7245EC3-33CD-4A26-8135-38113C6EA616}" type="slidenum">
              <a:rPr lang="en-US" altLang="en-US" sz="1200"/>
              <a:pPr/>
              <a:t>41</a:t>
            </a:fld>
            <a:endParaRPr lang="en-US" altLang="en-US" sz="120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496518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C619D79-F60A-4543-BB73-668E07454571}" type="slidenum">
              <a:rPr lang="en-US" altLang="en-US" sz="1200"/>
              <a:pPr/>
              <a:t>42</a:t>
            </a:fld>
            <a:endParaRPr lang="en-US" altLang="en-US" sz="120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2004491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BFC10F4-F99E-451A-A273-6A67784526EE}" type="slidenum">
              <a:rPr lang="en-US" altLang="en-US" sz="1200"/>
              <a:pPr/>
              <a:t>43</a:t>
            </a:fld>
            <a:endParaRPr lang="en-US" altLang="en-US" sz="120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20 intellectuals</a:t>
            </a:r>
          </a:p>
          <a:p>
            <a:pPr eaLnBrk="1" hangingPunct="1">
              <a:buFontTx/>
              <a:buChar char="-"/>
            </a:pPr>
            <a:r>
              <a:rPr lang="en-US" altLang="en-US" smtClean="0"/>
              <a:t>Lasted from 1841-1846</a:t>
            </a:r>
          </a:p>
          <a:p>
            <a:pPr eaLnBrk="1" hangingPunct="1">
              <a:buFontTx/>
              <a:buChar char="-"/>
            </a:pPr>
            <a:r>
              <a:rPr lang="en-US" altLang="en-US" smtClean="0"/>
              <a:t>Nathaniel Hawthorne lived here</a:t>
            </a:r>
          </a:p>
          <a:p>
            <a:pPr eaLnBrk="1" hangingPunct="1">
              <a:buFontTx/>
              <a:buChar char="-"/>
            </a:pPr>
            <a:r>
              <a:rPr lang="en-US" altLang="en-US" smtClean="0"/>
              <a:t>Plain living and high thinking</a:t>
            </a:r>
          </a:p>
        </p:txBody>
      </p:sp>
    </p:spTree>
    <p:extLst>
      <p:ext uri="{BB962C8B-B14F-4D97-AF65-F5344CB8AC3E}">
        <p14:creationId xmlns:p14="http://schemas.microsoft.com/office/powerpoint/2010/main" val="1580119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E42ED68-8B99-4109-BED3-AB5297A9FA3F}" type="slidenum">
              <a:rPr lang="en-US" altLang="en-US" sz="1200"/>
              <a:pPr/>
              <a:t>44</a:t>
            </a:fld>
            <a:endParaRPr lang="en-US" altLang="en-US" sz="120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779374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7137DEB-F3CD-4BD1-89D6-5848ABC36782}" type="slidenum">
              <a:rPr lang="en-US" altLang="en-US" sz="1200"/>
              <a:pPr/>
              <a:t>45</a:t>
            </a:fld>
            <a:endParaRPr lang="en-US" altLang="en-US" sz="120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r>
              <a:rPr lang="en-US" altLang="en-US" smtClean="0"/>
              <a:t>1,000 persons</a:t>
            </a:r>
          </a:p>
          <a:p>
            <a:pPr eaLnBrk="1" hangingPunct="1"/>
            <a:r>
              <a:rPr lang="en-US" altLang="en-US" smtClean="0"/>
              <a:t>Founded first American kindergarten, first free public school and first free public library</a:t>
            </a:r>
          </a:p>
        </p:txBody>
      </p:sp>
    </p:spTree>
    <p:extLst>
      <p:ext uri="{BB962C8B-B14F-4D97-AF65-F5344CB8AC3E}">
        <p14:creationId xmlns:p14="http://schemas.microsoft.com/office/powerpoint/2010/main" val="3655880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82B0F58-C569-4CAA-AD86-1E5E2F4090AF}" type="slidenum">
              <a:rPr lang="en-US" altLang="en-US" sz="1200"/>
              <a:pPr/>
              <a:t>46</a:t>
            </a:fld>
            <a:endParaRPr lang="en-US" altLang="en-US" sz="120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488831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77C6FAF-A326-45DB-A017-0185F16ABBA7}" type="slidenum">
              <a:rPr lang="en-US" altLang="en-US" sz="1200"/>
              <a:pPr/>
              <a:t>47</a:t>
            </a:fld>
            <a:endParaRPr lang="en-US" altLang="en-US" sz="120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756393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B6AA229-E062-4B80-9452-3A0273481FAA}" type="slidenum">
              <a:rPr lang="en-US" altLang="en-US" sz="1200"/>
              <a:pPr/>
              <a:t>48</a:t>
            </a:fld>
            <a:endParaRPr lang="en-US" altLang="en-US" sz="120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891713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7D3B51C-7EF3-49E6-8718-58B64DC3391A}" type="slidenum">
              <a:rPr lang="en-US" altLang="en-US" sz="1200"/>
              <a:pPr/>
              <a:t>49</a:t>
            </a:fld>
            <a:endParaRPr lang="en-US" altLang="en-US" sz="120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76914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A01141D-7015-4050-85AC-198E9691F9F3}" type="slidenum">
              <a:rPr lang="en-US" altLang="en-US" sz="1200"/>
              <a:pPr/>
              <a:t>5</a:t>
            </a:fld>
            <a:endParaRPr lang="en-US" altLang="en-US" sz="1200"/>
          </a:p>
        </p:txBody>
      </p:sp>
      <p:sp>
        <p:nvSpPr>
          <p:cNvPr id="14339" name="Rectangle 2"/>
          <p:cNvSpPr>
            <a:spLocks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4019964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93F99F2-F6A7-4972-A433-45C3E24AE38B}" type="slidenum">
              <a:rPr lang="en-US" altLang="en-US" sz="1200"/>
              <a:pPr/>
              <a:t>50</a:t>
            </a:fld>
            <a:endParaRPr lang="en-US" altLang="en-US" sz="120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272730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FB86AB4-28EE-45E7-8284-C682FD060AB0}" type="slidenum">
              <a:rPr lang="en-US" altLang="en-US" sz="1200"/>
              <a:pPr/>
              <a:t>51</a:t>
            </a:fld>
            <a:endParaRPr lang="en-US" altLang="en-US" sz="120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52259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BCCAE90-94B3-456E-B055-98A0505F65BC}" type="slidenum">
              <a:rPr lang="en-US" altLang="en-US" sz="1200"/>
              <a:pPr/>
              <a:t>52</a:t>
            </a:fld>
            <a:endParaRPr lang="en-US" altLang="en-US" sz="120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1604194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CA6A338-D2AC-470C-8BB2-58AB27B4ED5C}" type="slidenum">
              <a:rPr lang="en-US" altLang="en-US" sz="1200"/>
              <a:pPr/>
              <a:t>53</a:t>
            </a:fld>
            <a:endParaRPr lang="en-US" altLang="en-US" sz="120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1534456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1FB07A7-3279-4F24-ADD3-7022E40104E8}" type="slidenum">
              <a:rPr lang="en-US" altLang="en-US" sz="1200"/>
              <a:pPr/>
              <a:t>54</a:t>
            </a:fld>
            <a:endParaRPr lang="en-US" altLang="en-US" sz="120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547003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AC5152D-14C8-4780-814B-AAE49DCD5451}" type="slidenum">
              <a:rPr lang="en-US" altLang="en-US" sz="1200"/>
              <a:pPr/>
              <a:t>55</a:t>
            </a:fld>
            <a:endParaRPr lang="en-US" altLang="en-US" sz="120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386627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612EE7D-E343-4CFE-97D4-C7E20A7F53B9}" type="slidenum">
              <a:rPr lang="en-US" altLang="en-US" sz="1200"/>
              <a:pPr/>
              <a:t>56</a:t>
            </a:fld>
            <a:endParaRPr lang="en-US" altLang="en-US" sz="120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2456326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BB78BA4-2078-4068-AAF5-8882F0814FC0}" type="slidenum">
              <a:rPr lang="en-US" altLang="en-US" sz="1200"/>
              <a:pPr/>
              <a:t>57</a:t>
            </a:fld>
            <a:endParaRPr lang="en-US" altLang="en-US" sz="1200"/>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691587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B80615C-614A-4001-97FA-1484EDE909EC}" type="slidenum">
              <a:rPr lang="en-US" altLang="en-US" sz="1200"/>
              <a:pPr/>
              <a:t>58</a:t>
            </a:fld>
            <a:endParaRPr lang="en-US" altLang="en-US" sz="120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9760745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7988E59-53C9-4F7A-B6DB-04852E20D5B6}" type="slidenum">
              <a:rPr lang="en-US" altLang="en-US" sz="1200"/>
              <a:pPr/>
              <a:t>59</a:t>
            </a:fld>
            <a:endParaRPr lang="en-US" altLang="en-US" sz="120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75367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276CE68-0D4F-4E98-998C-2854BEF312E1}" type="slidenum">
              <a:rPr lang="en-US" altLang="en-US" sz="1200"/>
              <a:pPr/>
              <a:t>6</a:t>
            </a:fld>
            <a:endParaRPr lang="en-US" altLang="en-US" sz="1200"/>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Became known for its hellfire and damnation sermons</a:t>
            </a:r>
          </a:p>
          <a:p>
            <a:pPr eaLnBrk="1" hangingPunct="1">
              <a:buFontTx/>
              <a:buChar char="-"/>
            </a:pPr>
            <a:r>
              <a:rPr lang="en-US" altLang="en-US" smtClean="0"/>
              <a:t>One revival after another surged through its towns and farms</a:t>
            </a:r>
          </a:p>
          <a:p>
            <a:pPr eaLnBrk="1" hangingPunct="1">
              <a:buFontTx/>
              <a:buChar char="-"/>
            </a:pPr>
            <a:r>
              <a:rPr lang="en-US" altLang="en-US" smtClean="0"/>
              <a:t>Finney was from here, as were many of the other religious leaders we will meet</a:t>
            </a:r>
          </a:p>
        </p:txBody>
      </p:sp>
    </p:spTree>
    <p:extLst>
      <p:ext uri="{BB962C8B-B14F-4D97-AF65-F5344CB8AC3E}">
        <p14:creationId xmlns:p14="http://schemas.microsoft.com/office/powerpoint/2010/main" val="15216317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1D5BF7D-9AA7-4386-B22A-3F076E318DED}" type="slidenum">
              <a:rPr lang="en-US" altLang="en-US" sz="1200"/>
              <a:pPr/>
              <a:t>60</a:t>
            </a:fld>
            <a:endParaRPr lang="en-US" altLang="en-US" sz="1200"/>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521935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CC04531-5B64-4F93-8D73-EE1C2AEC32C5}" type="slidenum">
              <a:rPr lang="en-US" altLang="en-US" sz="1200"/>
              <a:pPr/>
              <a:t>61</a:t>
            </a:fld>
            <a:endParaRPr lang="en-US" altLang="en-US" sz="1200"/>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endParaRPr lang="en-US" altLang="en-US" smtClean="0"/>
          </a:p>
        </p:txBody>
      </p:sp>
    </p:spTree>
    <p:extLst>
      <p:ext uri="{BB962C8B-B14F-4D97-AF65-F5344CB8AC3E}">
        <p14:creationId xmlns:p14="http://schemas.microsoft.com/office/powerpoint/2010/main" val="315579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865DADB-8A32-4400-8289-E4E03A8BC67F}" type="slidenum">
              <a:rPr lang="en-US" altLang="en-US" sz="1200"/>
              <a:pPr/>
              <a:t>7</a:t>
            </a:fld>
            <a:endParaRPr lang="en-US" altLang="en-US" sz="1200"/>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Revivalism spread to masses via camp meetings</a:t>
            </a:r>
          </a:p>
          <a:p>
            <a:pPr eaLnBrk="1" hangingPunct="1">
              <a:buFontTx/>
              <a:buChar char="-"/>
            </a:pPr>
            <a:r>
              <a:rPr lang="en-US" altLang="en-US" smtClean="0"/>
              <a:t>As many as 25,000 people gathered for several days to hear hellfire gospel</a:t>
            </a:r>
          </a:p>
          <a:p>
            <a:pPr eaLnBrk="1" hangingPunct="1">
              <a:buFontTx/>
              <a:buChar char="-"/>
            </a:pPr>
            <a:r>
              <a:rPr lang="en-US" altLang="en-US" smtClean="0"/>
              <a:t>People would gather for days to hear hellfire gospel</a:t>
            </a:r>
          </a:p>
          <a:p>
            <a:pPr eaLnBrk="1" hangingPunct="1">
              <a:buFontTx/>
              <a:buChar char="-"/>
            </a:pPr>
            <a:r>
              <a:rPr lang="en-US" altLang="en-US" smtClean="0"/>
              <a:t>Most famous was in Kentucky where clergy preached for about a week to close to 20,000 people.</a:t>
            </a:r>
          </a:p>
          <a:p>
            <a:pPr eaLnBrk="1" hangingPunct="1">
              <a:buFontTx/>
              <a:buChar char="-"/>
            </a:pPr>
            <a:r>
              <a:rPr lang="en-US" altLang="en-US" smtClean="0"/>
              <a:t>Methodists and Baptists benefited most from revivalism</a:t>
            </a:r>
          </a:p>
          <a:p>
            <a:pPr lvl="1" eaLnBrk="1" hangingPunct="1">
              <a:buFontTx/>
              <a:buChar char="-"/>
            </a:pPr>
            <a:r>
              <a:rPr lang="en-US" altLang="en-US" smtClean="0"/>
              <a:t>Both stressed personal conversion instead of predestination</a:t>
            </a:r>
          </a:p>
          <a:p>
            <a:pPr lvl="1" eaLnBrk="1" hangingPunct="1">
              <a:buFontTx/>
              <a:buChar char="-"/>
            </a:pPr>
            <a:r>
              <a:rPr lang="en-US" altLang="en-US" smtClean="0"/>
              <a:t>Emotionalism!</a:t>
            </a:r>
          </a:p>
        </p:txBody>
      </p:sp>
    </p:spTree>
    <p:extLst>
      <p:ext uri="{BB962C8B-B14F-4D97-AF65-F5344CB8AC3E}">
        <p14:creationId xmlns:p14="http://schemas.microsoft.com/office/powerpoint/2010/main" val="136655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1C9A7D0-8E1A-437D-A93A-66A622205230}" type="slidenum">
              <a:rPr lang="en-US" altLang="en-US" sz="1200"/>
              <a:pPr/>
              <a:t>8</a:t>
            </a:fld>
            <a:endParaRPr lang="en-US" altLang="en-US" sz="120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buFontTx/>
              <a:buChar char="-"/>
            </a:pPr>
            <a:r>
              <a:rPr lang="en-US" altLang="en-US" smtClean="0"/>
              <a:t>Finney was a lawyer from NY who did not attend church regularly</a:t>
            </a:r>
          </a:p>
          <a:p>
            <a:pPr eaLnBrk="1" hangingPunct="1">
              <a:buFontTx/>
              <a:buChar char="-"/>
            </a:pPr>
            <a:r>
              <a:rPr lang="en-US" altLang="en-US" smtClean="0"/>
              <a:t>He started when his fiancee encouraged him to do so and found himself struck with God’s love</a:t>
            </a:r>
          </a:p>
          <a:p>
            <a:pPr eaLnBrk="1" hangingPunct="1">
              <a:buFontTx/>
              <a:buChar char="-"/>
            </a:pPr>
            <a:r>
              <a:rPr lang="en-US" altLang="en-US" smtClean="0"/>
              <a:t>Started spreading the word of the Bible in plain straightforward English of the common man</a:t>
            </a:r>
          </a:p>
          <a:p>
            <a:pPr eaLnBrk="1" hangingPunct="1">
              <a:buFontTx/>
              <a:buChar char="-"/>
            </a:pPr>
            <a:r>
              <a:rPr lang="en-US" altLang="en-US" smtClean="0"/>
              <a:t>Believed in earthly perfection</a:t>
            </a:r>
          </a:p>
          <a:p>
            <a:pPr eaLnBrk="1" hangingPunct="1">
              <a:buFontTx/>
              <a:buChar char="-"/>
            </a:pPr>
            <a:r>
              <a:rPr lang="en-US" altLang="en-US" smtClean="0"/>
              <a:t>Inspired major reform movements – education, temperance, abolitionism</a:t>
            </a:r>
          </a:p>
        </p:txBody>
      </p:sp>
    </p:spTree>
    <p:extLst>
      <p:ext uri="{BB962C8B-B14F-4D97-AF65-F5344CB8AC3E}">
        <p14:creationId xmlns:p14="http://schemas.microsoft.com/office/powerpoint/2010/main" val="397657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a:extLst>
            <a:ext uri="{909E8E84-426E-40DD-AFC4-6F175D3DCCD1}">
              <a14:hiddenFill xmlns:a14="http://schemas.microsoft.com/office/drawing/2010/main">
                <a:solidFill>
                  <a:schemeClr val="accent1">
                    <a:alpha val="50195"/>
                  </a:schemeClr>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A919510-824A-4C42-B1DA-BC3E9ED191CB}" type="slidenum">
              <a:rPr lang="en-US" altLang="en-US" sz="1200"/>
              <a:pPr/>
              <a:t>9</a:t>
            </a:fld>
            <a:endParaRPr lang="en-US" altLang="en-US" sz="1200"/>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chemeClr val="accent1">
                    <a:alpha val="50195"/>
                  </a:schemeClr>
                </a:solidFill>
              </a14:hiddenFill>
            </a:ext>
          </a:extLst>
        </p:spPr>
        <p:txBody>
          <a:bodyPr/>
          <a:lstStyle/>
          <a:p>
            <a:pPr eaLnBrk="1" hangingPunct="1"/>
            <a:r>
              <a:rPr lang="en-US" altLang="en-US" smtClean="0"/>
              <a:t>Effects of the 2nd Great Awakening</a:t>
            </a:r>
          </a:p>
          <a:p>
            <a:pPr eaLnBrk="1" hangingPunct="1">
              <a:buFontTx/>
              <a:buChar char="-"/>
            </a:pPr>
            <a:r>
              <a:rPr lang="en-US" altLang="en-US" smtClean="0"/>
              <a:t>hundreds of thousands became born again Christians</a:t>
            </a:r>
          </a:p>
          <a:p>
            <a:pPr eaLnBrk="1" hangingPunct="1">
              <a:buFontTx/>
              <a:buChar char="-"/>
            </a:pPr>
            <a:r>
              <a:rPr lang="en-US" altLang="en-US" smtClean="0"/>
              <a:t>Shattered and reorganized churches and new sects</a:t>
            </a:r>
          </a:p>
          <a:p>
            <a:pPr eaLnBrk="1" hangingPunct="1">
              <a:buFontTx/>
              <a:buChar char="-"/>
            </a:pPr>
            <a:r>
              <a:rPr lang="en-US" altLang="en-US" smtClean="0"/>
              <a:t>Fostered reform movements</a:t>
            </a:r>
          </a:p>
        </p:txBody>
      </p:sp>
    </p:spTree>
    <p:extLst>
      <p:ext uri="{BB962C8B-B14F-4D97-AF65-F5344CB8AC3E}">
        <p14:creationId xmlns:p14="http://schemas.microsoft.com/office/powerpoint/2010/main" val="331810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1600200" y="1524000"/>
            <a:ext cx="6096000" cy="1879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5000"/>
              </a:lnSpc>
              <a:defRPr sz="5400"/>
            </a:lvl1pPr>
          </a:lstStyle>
          <a:p>
            <a:pPr lvl="0"/>
            <a:r>
              <a:rPr lang="en-US" altLang="en-US" noProof="0" smtClean="0"/>
              <a:t>Click to edit Master title style</a:t>
            </a:r>
          </a:p>
        </p:txBody>
      </p:sp>
      <p:sp>
        <p:nvSpPr>
          <p:cNvPr id="114691"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p:txBody>
          <a:bodyPr/>
          <a:lstStyle>
            <a:lvl1pPr>
              <a:defRPr smtClean="0">
                <a:solidFill>
                  <a:schemeClr val="tx1"/>
                </a:solidFill>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mtClean="0">
                <a:solidFill>
                  <a:schemeClr val="tx1"/>
                </a:solidFill>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solidFill>
                  <a:schemeClr val="tx1"/>
                </a:solidFill>
              </a:defRPr>
            </a:lvl1pPr>
          </a:lstStyle>
          <a:p>
            <a:pPr>
              <a:defRPr/>
            </a:pPr>
            <a:fld id="{11209EB9-C0E7-405C-AFA1-DE8379C593E3}" type="slidenum">
              <a:rPr lang="en-US" altLang="en-US"/>
              <a:pPr>
                <a:defRPr/>
              </a:pPr>
              <a:t>‹#›</a:t>
            </a:fld>
            <a:endParaRPr lang="en-US" altLang="en-US"/>
          </a:p>
        </p:txBody>
      </p:sp>
    </p:spTree>
    <p:extLst>
      <p:ext uri="{BB962C8B-B14F-4D97-AF65-F5344CB8AC3E}">
        <p14:creationId xmlns:p14="http://schemas.microsoft.com/office/powerpoint/2010/main" val="50629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0245BB-72FC-4412-B9A1-654D354564F0}" type="slidenum">
              <a:rPr lang="en-US" altLang="en-US"/>
              <a:pPr>
                <a:defRPr/>
              </a:pPr>
              <a:t>‹#›</a:t>
            </a:fld>
            <a:endParaRPr lang="en-US" altLang="en-US"/>
          </a:p>
        </p:txBody>
      </p:sp>
    </p:spTree>
    <p:extLst>
      <p:ext uri="{BB962C8B-B14F-4D97-AF65-F5344CB8AC3E}">
        <p14:creationId xmlns:p14="http://schemas.microsoft.com/office/powerpoint/2010/main" val="326320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48E8F0-0B0A-4C9F-BE55-60EEC1BEE1FB}" type="slidenum">
              <a:rPr lang="en-US" altLang="en-US"/>
              <a:pPr>
                <a:defRPr/>
              </a:pPr>
              <a:t>‹#›</a:t>
            </a:fld>
            <a:endParaRPr lang="en-US" altLang="en-US"/>
          </a:p>
        </p:txBody>
      </p:sp>
    </p:spTree>
    <p:extLst>
      <p:ext uri="{BB962C8B-B14F-4D97-AF65-F5344CB8AC3E}">
        <p14:creationId xmlns:p14="http://schemas.microsoft.com/office/powerpoint/2010/main" val="2709830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139FF1-7A16-43D3-B7EA-FA3DAF303DEF}" type="slidenum">
              <a:rPr lang="en-US" altLang="en-US"/>
              <a:pPr>
                <a:defRPr/>
              </a:pPr>
              <a:t>‹#›</a:t>
            </a:fld>
            <a:endParaRPr lang="en-US" altLang="en-US"/>
          </a:p>
        </p:txBody>
      </p:sp>
    </p:spTree>
    <p:extLst>
      <p:ext uri="{BB962C8B-B14F-4D97-AF65-F5344CB8AC3E}">
        <p14:creationId xmlns:p14="http://schemas.microsoft.com/office/powerpoint/2010/main" val="274996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514600"/>
            <a:ext cx="7772400" cy="35814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F8EC88-D111-453E-8B5F-F38EAC4A25BB}" type="slidenum">
              <a:rPr lang="en-US" altLang="en-US"/>
              <a:pPr>
                <a:defRPr/>
              </a:pPr>
              <a:t>‹#›</a:t>
            </a:fld>
            <a:endParaRPr lang="en-US" altLang="en-US"/>
          </a:p>
        </p:txBody>
      </p:sp>
    </p:spTree>
    <p:extLst>
      <p:ext uri="{BB962C8B-B14F-4D97-AF65-F5344CB8AC3E}">
        <p14:creationId xmlns:p14="http://schemas.microsoft.com/office/powerpoint/2010/main" val="522235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3815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4FC15B-68F4-477B-965E-6828605465AC}" type="slidenum">
              <a:rPr lang="en-US" altLang="en-US"/>
              <a:pPr>
                <a:defRPr/>
              </a:pPr>
              <a:t>‹#›</a:t>
            </a:fld>
            <a:endParaRPr lang="en-US" altLang="en-US"/>
          </a:p>
        </p:txBody>
      </p:sp>
    </p:spTree>
    <p:extLst>
      <p:ext uri="{BB962C8B-B14F-4D97-AF65-F5344CB8AC3E}">
        <p14:creationId xmlns:p14="http://schemas.microsoft.com/office/powerpoint/2010/main" val="231320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7724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702BCF3-2DF4-43D0-9720-440808AF11EF}" type="slidenum">
              <a:rPr lang="en-US" altLang="en-US"/>
              <a:pPr>
                <a:defRPr/>
              </a:pPr>
              <a:t>‹#›</a:t>
            </a:fld>
            <a:endParaRPr lang="en-US" altLang="en-US"/>
          </a:p>
        </p:txBody>
      </p:sp>
    </p:spTree>
    <p:extLst>
      <p:ext uri="{BB962C8B-B14F-4D97-AF65-F5344CB8AC3E}">
        <p14:creationId xmlns:p14="http://schemas.microsoft.com/office/powerpoint/2010/main" val="93670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533400"/>
            <a:ext cx="77724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5146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5146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815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815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A32E8E0-1871-425E-AF85-BEC121D0AEC1}" type="slidenum">
              <a:rPr lang="en-US" altLang="en-US"/>
              <a:pPr>
                <a:defRPr/>
              </a:pPr>
              <a:t>‹#›</a:t>
            </a:fld>
            <a:endParaRPr lang="en-US" altLang="en-US"/>
          </a:p>
        </p:txBody>
      </p:sp>
    </p:spTree>
    <p:extLst>
      <p:ext uri="{BB962C8B-B14F-4D97-AF65-F5344CB8AC3E}">
        <p14:creationId xmlns:p14="http://schemas.microsoft.com/office/powerpoint/2010/main" val="338061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696018-CAA3-48BC-A880-F9D57A446158}" type="slidenum">
              <a:rPr lang="en-US" altLang="en-US"/>
              <a:pPr>
                <a:defRPr/>
              </a:pPr>
              <a:t>‹#›</a:t>
            </a:fld>
            <a:endParaRPr lang="en-US" altLang="en-US"/>
          </a:p>
        </p:txBody>
      </p:sp>
    </p:spTree>
    <p:extLst>
      <p:ext uri="{BB962C8B-B14F-4D97-AF65-F5344CB8AC3E}">
        <p14:creationId xmlns:p14="http://schemas.microsoft.com/office/powerpoint/2010/main" val="427449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4895C5-F265-40E2-BD06-7C4EE8F309FC}" type="slidenum">
              <a:rPr lang="en-US" altLang="en-US"/>
              <a:pPr>
                <a:defRPr/>
              </a:pPr>
              <a:t>‹#›</a:t>
            </a:fld>
            <a:endParaRPr lang="en-US" altLang="en-US"/>
          </a:p>
        </p:txBody>
      </p:sp>
    </p:spTree>
    <p:extLst>
      <p:ext uri="{BB962C8B-B14F-4D97-AF65-F5344CB8AC3E}">
        <p14:creationId xmlns:p14="http://schemas.microsoft.com/office/powerpoint/2010/main" val="325268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C1C82E-A3C0-4882-9A02-51C27C9C706D}" type="slidenum">
              <a:rPr lang="en-US" altLang="en-US"/>
              <a:pPr>
                <a:defRPr/>
              </a:pPr>
              <a:t>‹#›</a:t>
            </a:fld>
            <a:endParaRPr lang="en-US" altLang="en-US"/>
          </a:p>
        </p:txBody>
      </p:sp>
    </p:spTree>
    <p:extLst>
      <p:ext uri="{BB962C8B-B14F-4D97-AF65-F5344CB8AC3E}">
        <p14:creationId xmlns:p14="http://schemas.microsoft.com/office/powerpoint/2010/main" val="183806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BE29FB7-57FC-4AF3-AF3F-0FC5BC6F4E8A}" type="slidenum">
              <a:rPr lang="en-US" altLang="en-US"/>
              <a:pPr>
                <a:defRPr/>
              </a:pPr>
              <a:t>‹#›</a:t>
            </a:fld>
            <a:endParaRPr lang="en-US" altLang="en-US"/>
          </a:p>
        </p:txBody>
      </p:sp>
    </p:spTree>
    <p:extLst>
      <p:ext uri="{BB962C8B-B14F-4D97-AF65-F5344CB8AC3E}">
        <p14:creationId xmlns:p14="http://schemas.microsoft.com/office/powerpoint/2010/main" val="244443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D671012-78AA-43ED-8379-317A694FD5DD}" type="slidenum">
              <a:rPr lang="en-US" altLang="en-US"/>
              <a:pPr>
                <a:defRPr/>
              </a:pPr>
              <a:t>‹#›</a:t>
            </a:fld>
            <a:endParaRPr lang="en-US" altLang="en-US"/>
          </a:p>
        </p:txBody>
      </p:sp>
    </p:spTree>
    <p:extLst>
      <p:ext uri="{BB962C8B-B14F-4D97-AF65-F5344CB8AC3E}">
        <p14:creationId xmlns:p14="http://schemas.microsoft.com/office/powerpoint/2010/main" val="197304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6850753-7627-41E7-A1D3-CC915CA7C769}" type="slidenum">
              <a:rPr lang="en-US" altLang="en-US"/>
              <a:pPr>
                <a:defRPr/>
              </a:pPr>
              <a:t>‹#›</a:t>
            </a:fld>
            <a:endParaRPr lang="en-US" altLang="en-US"/>
          </a:p>
        </p:txBody>
      </p:sp>
    </p:spTree>
    <p:extLst>
      <p:ext uri="{BB962C8B-B14F-4D97-AF65-F5344CB8AC3E}">
        <p14:creationId xmlns:p14="http://schemas.microsoft.com/office/powerpoint/2010/main" val="5385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C50AB3-917B-496A-AAB6-1618E87D08F5}" type="slidenum">
              <a:rPr lang="en-US" altLang="en-US"/>
              <a:pPr>
                <a:defRPr/>
              </a:pPr>
              <a:t>‹#›</a:t>
            </a:fld>
            <a:endParaRPr lang="en-US" altLang="en-US"/>
          </a:p>
        </p:txBody>
      </p:sp>
    </p:spTree>
    <p:extLst>
      <p:ext uri="{BB962C8B-B14F-4D97-AF65-F5344CB8AC3E}">
        <p14:creationId xmlns:p14="http://schemas.microsoft.com/office/powerpoint/2010/main" val="270942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92EFBD1-D9B5-4E6D-925C-9E7014D7334D}" type="slidenum">
              <a:rPr lang="en-US" altLang="en-US"/>
              <a:pPr>
                <a:defRPr/>
              </a:pPr>
              <a:t>‹#›</a:t>
            </a:fld>
            <a:endParaRPr lang="en-US" altLang="en-US"/>
          </a:p>
        </p:txBody>
      </p:sp>
    </p:spTree>
    <p:extLst>
      <p:ext uri="{BB962C8B-B14F-4D97-AF65-F5344CB8AC3E}">
        <p14:creationId xmlns:p14="http://schemas.microsoft.com/office/powerpoint/2010/main" val="146192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366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smtClean="0">
                <a:solidFill>
                  <a:srgbClr val="D9E1E8"/>
                </a:solidFill>
              </a:defRPr>
            </a:lvl1pPr>
          </a:lstStyle>
          <a:p>
            <a:pPr>
              <a:defRPr/>
            </a:pPr>
            <a:endParaRPr lang="en-US" altLang="en-US"/>
          </a:p>
        </p:txBody>
      </p:sp>
      <p:sp>
        <p:nvSpPr>
          <p:cNvPr id="11366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D9E1E8"/>
                </a:solidFill>
              </a:defRPr>
            </a:lvl1pPr>
          </a:lstStyle>
          <a:p>
            <a:pPr>
              <a:defRPr/>
            </a:pPr>
            <a:endParaRPr lang="en-US" altLang="en-US"/>
          </a:p>
        </p:txBody>
      </p:sp>
      <p:sp>
        <p:nvSpPr>
          <p:cNvPr id="11367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D9E1E8"/>
                </a:solidFill>
              </a:defRPr>
            </a:lvl1pPr>
          </a:lstStyle>
          <a:p>
            <a:pPr>
              <a:defRPr/>
            </a:pPr>
            <a:fld id="{590BDEA3-0E49-4E0E-ADA5-34EF8C90A104}" type="slidenum">
              <a:rPr lang="en-US" altLang="en-US"/>
              <a:pPr>
                <a:defRPr/>
              </a:pPr>
              <a:t>‹#›</a:t>
            </a:fld>
            <a:endParaRPr lang="en-US" altLang="en-US"/>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a:extLst>
            <a:ext uri="{909E8E84-426E-40DD-AFC4-6F175D3DCCD1}">
              <a14:hiddenFill xmlns:a14="http://schemas.microsoft.com/office/drawing/2010/main">
                <a:blipFill dpi="0" rotWithShape="0">
                  <a:blip r:embed="rId19"/>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a:solidFill>
                <a:srgbClr val="D9E1E8"/>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ctr" rtl="0" eaLnBrk="0" fontAlgn="base" hangingPunct="0">
        <a:spcBef>
          <a:spcPct val="0"/>
        </a:spcBef>
        <a:spcAft>
          <a:spcPct val="0"/>
        </a:spcAft>
        <a:defRPr sz="4400" kern="1200">
          <a:solidFill>
            <a:srgbClr val="D9E1E8"/>
          </a:solidFill>
          <a:latin typeface="+mj-lt"/>
          <a:ea typeface="+mj-ea"/>
          <a:cs typeface="+mj-cs"/>
        </a:defRPr>
      </a:lvl1pPr>
      <a:lvl2pPr algn="ctr" rtl="0" eaLnBrk="0" fontAlgn="base" hangingPunct="0">
        <a:spcBef>
          <a:spcPct val="0"/>
        </a:spcBef>
        <a:spcAft>
          <a:spcPct val="0"/>
        </a:spcAft>
        <a:defRPr sz="4400">
          <a:solidFill>
            <a:srgbClr val="D9E1E8"/>
          </a:solidFill>
          <a:latin typeface="Arial" panose="020B0604020202020204" pitchFamily="34" charset="0"/>
        </a:defRPr>
      </a:lvl2pPr>
      <a:lvl3pPr algn="ctr" rtl="0" eaLnBrk="0" fontAlgn="base" hangingPunct="0">
        <a:spcBef>
          <a:spcPct val="0"/>
        </a:spcBef>
        <a:spcAft>
          <a:spcPct val="0"/>
        </a:spcAft>
        <a:defRPr sz="4400">
          <a:solidFill>
            <a:srgbClr val="D9E1E8"/>
          </a:solidFill>
          <a:latin typeface="Arial" panose="020B0604020202020204" pitchFamily="34" charset="0"/>
        </a:defRPr>
      </a:lvl3pPr>
      <a:lvl4pPr algn="ctr" rtl="0" eaLnBrk="0" fontAlgn="base" hangingPunct="0">
        <a:spcBef>
          <a:spcPct val="0"/>
        </a:spcBef>
        <a:spcAft>
          <a:spcPct val="0"/>
        </a:spcAft>
        <a:defRPr sz="4400">
          <a:solidFill>
            <a:srgbClr val="D9E1E8"/>
          </a:solidFill>
          <a:latin typeface="Arial" panose="020B0604020202020204" pitchFamily="34" charset="0"/>
        </a:defRPr>
      </a:lvl4pPr>
      <a:lvl5pPr algn="ctr" rtl="0" eaLnBrk="0" fontAlgn="base" hangingPunct="0">
        <a:spcBef>
          <a:spcPct val="0"/>
        </a:spcBef>
        <a:spcAft>
          <a:spcPct val="0"/>
        </a:spcAft>
        <a:defRPr sz="4400">
          <a:solidFill>
            <a:srgbClr val="D9E1E8"/>
          </a:solidFill>
          <a:latin typeface="Arial" panose="020B0604020202020204" pitchFamily="34" charset="0"/>
        </a:defRPr>
      </a:lvl5pPr>
      <a:lvl6pPr marL="457200" algn="ctr" rtl="0" fontAlgn="base">
        <a:spcBef>
          <a:spcPct val="0"/>
        </a:spcBef>
        <a:spcAft>
          <a:spcPct val="0"/>
        </a:spcAft>
        <a:defRPr sz="4400">
          <a:solidFill>
            <a:srgbClr val="D9E1E8"/>
          </a:solidFill>
          <a:latin typeface="Arial" panose="020B0604020202020204" pitchFamily="34" charset="0"/>
        </a:defRPr>
      </a:lvl6pPr>
      <a:lvl7pPr marL="914400" algn="ctr" rtl="0" fontAlgn="base">
        <a:spcBef>
          <a:spcPct val="0"/>
        </a:spcBef>
        <a:spcAft>
          <a:spcPct val="0"/>
        </a:spcAft>
        <a:defRPr sz="4400">
          <a:solidFill>
            <a:srgbClr val="D9E1E8"/>
          </a:solidFill>
          <a:latin typeface="Arial" panose="020B0604020202020204" pitchFamily="34" charset="0"/>
        </a:defRPr>
      </a:lvl7pPr>
      <a:lvl8pPr marL="1371600" algn="ctr" rtl="0" fontAlgn="base">
        <a:spcBef>
          <a:spcPct val="0"/>
        </a:spcBef>
        <a:spcAft>
          <a:spcPct val="0"/>
        </a:spcAft>
        <a:defRPr sz="4400">
          <a:solidFill>
            <a:srgbClr val="D9E1E8"/>
          </a:solidFill>
          <a:latin typeface="Arial" panose="020B0604020202020204" pitchFamily="34" charset="0"/>
        </a:defRPr>
      </a:lvl8pPr>
      <a:lvl9pPr marL="1828800" algn="ctr" rtl="0" fontAlgn="base">
        <a:spcBef>
          <a:spcPct val="0"/>
        </a:spcBef>
        <a:spcAft>
          <a:spcPct val="0"/>
        </a:spcAft>
        <a:defRPr sz="4400">
          <a:solidFill>
            <a:srgbClr val="D9E1E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D9E1E8"/>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D9E1E8"/>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D9E1E8"/>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D9E1E8"/>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D9E1E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3" Type="http://schemas.openxmlformats.org/officeDocument/2006/relationships/hyperlink" Target="http://www.ulib.iupui.edu/kade/newharmony/sitemap.html#photos"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pbs.org/wgbh/aia/part4/4h2962b.html"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60.jpe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WordArt 2"/>
          <p:cNvSpPr>
            <a:spLocks noChangeArrowheads="1" noChangeShapeType="1" noTextEdit="1"/>
          </p:cNvSpPr>
          <p:nvPr/>
        </p:nvSpPr>
        <p:spPr bwMode="auto">
          <a:xfrm>
            <a:off x="2133600" y="838200"/>
            <a:ext cx="4876800" cy="4191000"/>
          </a:xfrm>
          <a:prstGeom prst="rect">
            <a:avLst/>
          </a:prstGeom>
        </p:spPr>
        <p:txBody>
          <a:bodyPr wrap="none" fromWordArt="1">
            <a:prstTxWarp prst="textPlain">
              <a:avLst>
                <a:gd name="adj" fmla="val 50000"/>
              </a:avLst>
            </a:prstTxWarp>
          </a:bodyPr>
          <a:lstStyle/>
          <a:p>
            <a:pPr algn="ctr"/>
            <a:r>
              <a:rPr lang="en-US" sz="4400" kern="10" spc="880">
                <a:ln w="9525">
                  <a:solidFill>
                    <a:schemeClr val="tx1"/>
                  </a:solidFill>
                  <a:round/>
                  <a:headEnd type="none" w="sm" len="sm"/>
                  <a:tailEnd type="none" w="sm" len="sm"/>
                </a:ln>
                <a:solidFill>
                  <a:srgbClr val="E5F5FF"/>
                </a:solidFill>
                <a:effectLst>
                  <a:outerShdw dist="45791" dir="3378596" algn="ctr" rotWithShape="0">
                    <a:srgbClr val="CCECFF">
                      <a:alpha val="79999"/>
                    </a:srgbClr>
                  </a:outerShdw>
                </a:effectLst>
                <a:latin typeface="BlackChancery"/>
              </a:rPr>
              <a:t>Antebellum</a:t>
            </a:r>
          </a:p>
          <a:p>
            <a:pPr algn="ctr"/>
            <a:r>
              <a:rPr lang="en-US" sz="4400" kern="10" spc="880">
                <a:ln w="9525">
                  <a:solidFill>
                    <a:schemeClr val="tx1"/>
                  </a:solidFill>
                  <a:round/>
                  <a:headEnd type="none" w="sm" len="sm"/>
                  <a:tailEnd type="none" w="sm" len="sm"/>
                </a:ln>
                <a:solidFill>
                  <a:srgbClr val="E5F5FF"/>
                </a:solidFill>
                <a:effectLst>
                  <a:outerShdw dist="45791" dir="3378596" algn="ctr" rotWithShape="0">
                    <a:srgbClr val="CCECFF">
                      <a:alpha val="79999"/>
                    </a:srgbClr>
                  </a:outerShdw>
                </a:effectLst>
                <a:latin typeface="BlackChancery"/>
              </a:rPr>
              <a:t>Revivalism</a:t>
            </a:r>
          </a:p>
          <a:p>
            <a:pPr algn="ctr"/>
            <a:r>
              <a:rPr lang="en-US" sz="4400" kern="10" spc="880">
                <a:ln w="9525">
                  <a:solidFill>
                    <a:schemeClr val="tx1"/>
                  </a:solidFill>
                  <a:round/>
                  <a:headEnd type="none" w="sm" len="sm"/>
                  <a:tailEnd type="none" w="sm" len="sm"/>
                </a:ln>
                <a:solidFill>
                  <a:srgbClr val="E5F5FF"/>
                </a:solidFill>
                <a:effectLst>
                  <a:outerShdw dist="45791" dir="3378596" algn="ctr" rotWithShape="0">
                    <a:srgbClr val="CCECFF">
                      <a:alpha val="79999"/>
                    </a:srgbClr>
                  </a:outerShdw>
                </a:effectLst>
                <a:latin typeface="BlackChancery"/>
              </a:rPr>
              <a:t>&amp;</a:t>
            </a:r>
          </a:p>
          <a:p>
            <a:pPr algn="ctr"/>
            <a:r>
              <a:rPr lang="en-US" sz="4400" kern="10" spc="880">
                <a:ln w="9525">
                  <a:solidFill>
                    <a:schemeClr val="tx1"/>
                  </a:solidFill>
                  <a:round/>
                  <a:headEnd type="none" w="sm" len="sm"/>
                  <a:tailEnd type="none" w="sm" len="sm"/>
                </a:ln>
                <a:solidFill>
                  <a:srgbClr val="E5F5FF"/>
                </a:solidFill>
                <a:effectLst>
                  <a:outerShdw dist="45791" dir="3378596" algn="ctr" rotWithShape="0">
                    <a:srgbClr val="CCECFF">
                      <a:alpha val="79999"/>
                    </a:srgbClr>
                  </a:outerShdw>
                </a:effectLst>
                <a:latin typeface="BlackChancery"/>
              </a:rPr>
              <a:t>Reform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anim calcmode="lin" valueType="num">
                                      <p:cBhvr>
                                        <p:cTn id="7" dur="1000" fill="hold"/>
                                        <p:tgtEl>
                                          <p:spTgt spid="215042"/>
                                        </p:tgtEl>
                                        <p:attrNameLst>
                                          <p:attrName>ppt_w</p:attrName>
                                        </p:attrNameLst>
                                      </p:cBhvr>
                                      <p:tavLst>
                                        <p:tav tm="0">
                                          <p:val>
                                            <p:fltVal val="0"/>
                                          </p:val>
                                        </p:tav>
                                        <p:tav tm="100000">
                                          <p:val>
                                            <p:strVal val="#ppt_w"/>
                                          </p:val>
                                        </p:tav>
                                      </p:tavLst>
                                    </p:anim>
                                    <p:anim calcmode="lin" valueType="num">
                                      <p:cBhvr>
                                        <p:cTn id="8" dur="1000" fill="hold"/>
                                        <p:tgtEl>
                                          <p:spTgt spid="215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304800"/>
            <a:ext cx="8305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rgbClr val="FF0000"/>
                </a:solidFill>
                <a:latin typeface="BlackChancery" pitchFamily="2" charset="0"/>
              </a:rPr>
              <a:t>The Mormons</a:t>
            </a:r>
            <a:r>
              <a:rPr lang="en-US" altLang="en-US" sz="800" b="1">
                <a:solidFill>
                  <a:srgbClr val="FF0000"/>
                </a:solidFill>
                <a:latin typeface="BlackChancery" pitchFamily="2" charset="0"/>
              </a:rPr>
              <a:t/>
            </a:r>
            <a:br>
              <a:rPr lang="en-US" altLang="en-US" sz="800" b="1">
                <a:solidFill>
                  <a:srgbClr val="FF0000"/>
                </a:solidFill>
                <a:latin typeface="BlackChancery" pitchFamily="2" charset="0"/>
              </a:rPr>
            </a:br>
            <a:r>
              <a:rPr lang="en-US" altLang="en-US" sz="2500" b="1">
                <a:solidFill>
                  <a:schemeClr val="bg1"/>
                </a:solidFill>
                <a:latin typeface="Comic Sans MS" panose="030F0702030302020204" pitchFamily="66" charset="0"/>
              </a:rPr>
              <a:t>(The Church of Jesus Christ of Latter-Day Saints)</a:t>
            </a:r>
          </a:p>
        </p:txBody>
      </p:sp>
      <p:pic>
        <p:nvPicPr>
          <p:cNvPr id="218115" name="Picture 3" descr="Photo of Joseph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28800"/>
            <a:ext cx="2362200" cy="2362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8116" name="Text Box 4"/>
          <p:cNvSpPr txBox="1">
            <a:spLocks noChangeArrowheads="1"/>
          </p:cNvSpPr>
          <p:nvPr/>
        </p:nvSpPr>
        <p:spPr bwMode="auto">
          <a:xfrm>
            <a:off x="2971800" y="4191000"/>
            <a:ext cx="335280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b="1">
                <a:solidFill>
                  <a:srgbClr val="FFFF00"/>
                </a:solidFill>
                <a:latin typeface="Comic Sans MS" panose="030F0702030302020204" pitchFamily="66" charset="0"/>
              </a:rPr>
              <a:t>Joseph Smith</a:t>
            </a:r>
            <a:r>
              <a:rPr lang="en-US" altLang="en-US" b="1">
                <a:solidFill>
                  <a:schemeClr val="bg1"/>
                </a:solidFill>
                <a:latin typeface="Comic Sans MS" panose="030F0702030302020204" pitchFamily="66" charset="0"/>
              </a:rPr>
              <a:t> </a:t>
            </a:r>
            <a:br>
              <a:rPr lang="en-US" altLang="en-US" b="1">
                <a:solidFill>
                  <a:schemeClr val="bg1"/>
                </a:solidFill>
                <a:latin typeface="Comic Sans MS" panose="030F0702030302020204" pitchFamily="66" charset="0"/>
              </a:rPr>
            </a:br>
            <a:r>
              <a:rPr lang="en-US" altLang="en-US" sz="2000" b="1">
                <a:solidFill>
                  <a:schemeClr val="bg1"/>
                </a:solidFill>
                <a:latin typeface="Comic Sans MS" panose="030F0702030302020204" pitchFamily="66" charset="0"/>
              </a:rPr>
              <a:t>(1805-1844)</a:t>
            </a:r>
          </a:p>
        </p:txBody>
      </p:sp>
      <p:sp>
        <p:nvSpPr>
          <p:cNvPr id="218117" name="Text Box 5"/>
          <p:cNvSpPr txBox="1">
            <a:spLocks noChangeArrowheads="1"/>
          </p:cNvSpPr>
          <p:nvPr/>
        </p:nvSpPr>
        <p:spPr bwMode="auto">
          <a:xfrm>
            <a:off x="2362200" y="5243513"/>
            <a:ext cx="5029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 1823 --&gt; Golden  Tablets</a:t>
            </a:r>
          </a:p>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 1830 --&gt; </a:t>
            </a:r>
            <a:r>
              <a:rPr lang="en-US" altLang="en-US" b="1" i="1">
                <a:solidFill>
                  <a:schemeClr val="bg1"/>
                </a:solidFill>
                <a:latin typeface="Comic Sans MS" panose="030F0702030302020204" pitchFamily="66" charset="0"/>
              </a:rPr>
              <a:t>Book of Mormon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8115"/>
                                        </p:tgtEl>
                                        <p:attrNameLst>
                                          <p:attrName>style.visibility</p:attrName>
                                        </p:attrNameLst>
                                      </p:cBhvr>
                                      <p:to>
                                        <p:strVal val="visible"/>
                                      </p:to>
                                    </p:set>
                                    <p:animEffect transition="in" filter="wipe(left)">
                                      <p:cBhvr>
                                        <p:cTn id="7" dur="2000"/>
                                        <p:tgtEl>
                                          <p:spTgt spid="2181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8116"/>
                                        </p:tgtEl>
                                        <p:attrNameLst>
                                          <p:attrName>style.visibility</p:attrName>
                                        </p:attrNameLst>
                                      </p:cBhvr>
                                      <p:to>
                                        <p:strVal val="visible"/>
                                      </p:to>
                                    </p:set>
                                    <p:animEffect transition="in" filter="wipe(left)">
                                      <p:cBhvr>
                                        <p:cTn id="10" dur="2000"/>
                                        <p:tgtEl>
                                          <p:spTgt spid="218116"/>
                                        </p:tgtEl>
                                      </p:cBhvr>
                                    </p:animEffect>
                                  </p:childTnLst>
                                </p:cTn>
                              </p:par>
                              <p:par>
                                <p:cTn id="11" presetID="7" presetClass="entr" presetSubtype="4" fill="hold" grpId="0" nodeType="withEffect">
                                  <p:stCondLst>
                                    <p:cond delay="0"/>
                                  </p:stCondLst>
                                  <p:childTnLst>
                                    <p:set>
                                      <p:cBhvr>
                                        <p:cTn id="12" dur="1" fill="hold">
                                          <p:stCondLst>
                                            <p:cond delay="0"/>
                                          </p:stCondLst>
                                        </p:cTn>
                                        <p:tgtEl>
                                          <p:spTgt spid="218117"/>
                                        </p:tgtEl>
                                        <p:attrNameLst>
                                          <p:attrName>style.visibility</p:attrName>
                                        </p:attrNameLst>
                                      </p:cBhvr>
                                      <p:to>
                                        <p:strVal val="visible"/>
                                      </p:to>
                                    </p:set>
                                    <p:anim calcmode="lin" valueType="num">
                                      <p:cBhvr additive="base">
                                        <p:cTn id="13" dur="1000" fill="hold"/>
                                        <p:tgtEl>
                                          <p:spTgt spid="218117"/>
                                        </p:tgtEl>
                                        <p:attrNameLst>
                                          <p:attrName>ppt_x</p:attrName>
                                        </p:attrNameLst>
                                      </p:cBhvr>
                                      <p:tavLst>
                                        <p:tav tm="0">
                                          <p:val>
                                            <p:strVal val="#ppt_x"/>
                                          </p:val>
                                        </p:tav>
                                        <p:tav tm="100000">
                                          <p:val>
                                            <p:strVal val="#ppt_x"/>
                                          </p:val>
                                        </p:tav>
                                      </p:tavLst>
                                    </p:anim>
                                    <p:anim calcmode="lin" valueType="num">
                                      <p:cBhvr additive="base">
                                        <p:cTn id="14" dur="1000" fill="hold"/>
                                        <p:tgtEl>
                                          <p:spTgt spid="218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p:bldP spid="218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0" y="228600"/>
            <a:ext cx="77724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The Mormon “Trek”</a:t>
            </a:r>
          </a:p>
        </p:txBody>
      </p:sp>
      <p:pic>
        <p:nvPicPr>
          <p:cNvPr id="25603" name="Picture 3" descr="Mormon Trek "/>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667" t="3764" r="2667" b="3999"/>
          <a:stretch>
            <a:fillRect/>
          </a:stretch>
        </p:blipFill>
        <p:spPr bwMode="auto">
          <a:xfrm>
            <a:off x="457200" y="1190625"/>
            <a:ext cx="5562600" cy="3838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4" descr="Mormon Trek"/>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791200" y="4419600"/>
            <a:ext cx="2971800" cy="2020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304800"/>
            <a:ext cx="8305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rgbClr val="FF0000"/>
                </a:solidFill>
                <a:latin typeface="BlackChancery" pitchFamily="2" charset="0"/>
              </a:rPr>
              <a:t>The Mormons</a:t>
            </a:r>
            <a:r>
              <a:rPr lang="en-US" altLang="en-US" sz="800" b="1">
                <a:solidFill>
                  <a:srgbClr val="FF0000"/>
                </a:solidFill>
                <a:latin typeface="BlackChancery" pitchFamily="2" charset="0"/>
              </a:rPr>
              <a:t/>
            </a:r>
            <a:br>
              <a:rPr lang="en-US" altLang="en-US" sz="800" b="1">
                <a:solidFill>
                  <a:srgbClr val="FF0000"/>
                </a:solidFill>
                <a:latin typeface="BlackChancery" pitchFamily="2" charset="0"/>
              </a:rPr>
            </a:br>
            <a:r>
              <a:rPr lang="en-US" altLang="en-US" sz="2500" b="1">
                <a:solidFill>
                  <a:schemeClr val="bg1"/>
                </a:solidFill>
                <a:latin typeface="Comic Sans MS" panose="030F0702030302020204" pitchFamily="66" charset="0"/>
              </a:rPr>
              <a:t>(The Church of Jesus Christ of Latter-Day Saints)</a:t>
            </a:r>
          </a:p>
        </p:txBody>
      </p:sp>
      <p:sp>
        <p:nvSpPr>
          <p:cNvPr id="230405" name="Text Box 5"/>
          <p:cNvSpPr txBox="1">
            <a:spLocks noChangeArrowheads="1"/>
          </p:cNvSpPr>
          <p:nvPr/>
        </p:nvSpPr>
        <p:spPr bwMode="auto">
          <a:xfrm>
            <a:off x="3048000" y="5319713"/>
            <a:ext cx="4343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 Deseret community.</a:t>
            </a:r>
          </a:p>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 Salt Lake City, UT</a:t>
            </a:r>
            <a:endParaRPr lang="en-US" altLang="en-US" b="1" i="1">
              <a:solidFill>
                <a:schemeClr val="bg1"/>
              </a:solidFill>
              <a:latin typeface="Comic Sans MS" panose="030F0702030302020204" pitchFamily="66" charset="0"/>
            </a:endParaRPr>
          </a:p>
        </p:txBody>
      </p:sp>
      <p:sp>
        <p:nvSpPr>
          <p:cNvPr id="230406" name="Text Box 6"/>
          <p:cNvSpPr txBox="1">
            <a:spLocks noChangeArrowheads="1"/>
          </p:cNvSpPr>
          <p:nvPr/>
        </p:nvSpPr>
        <p:spPr bwMode="auto">
          <a:xfrm>
            <a:off x="2971800" y="4224338"/>
            <a:ext cx="3352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b="1">
                <a:solidFill>
                  <a:srgbClr val="FFFF00"/>
                </a:solidFill>
                <a:latin typeface="Comic Sans MS" panose="030F0702030302020204" pitchFamily="66" charset="0"/>
              </a:rPr>
              <a:t>Brigham Young</a:t>
            </a:r>
            <a:br>
              <a:rPr lang="en-US" altLang="en-US" b="1">
                <a:solidFill>
                  <a:srgbClr val="FFFF00"/>
                </a:solidFill>
                <a:latin typeface="Comic Sans MS" panose="030F0702030302020204" pitchFamily="66" charset="0"/>
              </a:rPr>
            </a:br>
            <a:r>
              <a:rPr lang="en-US" altLang="en-US" sz="2000" b="1">
                <a:solidFill>
                  <a:schemeClr val="bg1"/>
                </a:solidFill>
                <a:latin typeface="Comic Sans MS" panose="030F0702030302020204" pitchFamily="66" charset="0"/>
              </a:rPr>
              <a:t>(1801-1877</a:t>
            </a:r>
            <a:r>
              <a:rPr lang="en-US" altLang="en-US" b="1">
                <a:solidFill>
                  <a:schemeClr val="bg1"/>
                </a:solidFill>
                <a:latin typeface="Comic Sans MS" panose="030F0702030302020204" pitchFamily="66" charset="0"/>
              </a:rPr>
              <a:t>)</a:t>
            </a:r>
            <a:endParaRPr lang="en-US" altLang="en-US" sz="2800" b="1">
              <a:solidFill>
                <a:schemeClr val="bg1"/>
              </a:solidFill>
              <a:latin typeface="Comic Sans MS" panose="030F0702030302020204" pitchFamily="66" charset="0"/>
            </a:endParaRPr>
          </a:p>
        </p:txBody>
      </p:sp>
      <p:pic>
        <p:nvPicPr>
          <p:cNvPr id="230407" name="Picture 7" descr="Photo of Brigham 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28800"/>
            <a:ext cx="2438400" cy="2427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230405"/>
                                        </p:tgtEl>
                                        <p:attrNameLst>
                                          <p:attrName>style.visibility</p:attrName>
                                        </p:attrNameLst>
                                      </p:cBhvr>
                                      <p:to>
                                        <p:strVal val="visible"/>
                                      </p:to>
                                    </p:set>
                                    <p:anim calcmode="lin" valueType="num">
                                      <p:cBhvr additive="base">
                                        <p:cTn id="7" dur="1000" fill="hold"/>
                                        <p:tgtEl>
                                          <p:spTgt spid="230405"/>
                                        </p:tgtEl>
                                        <p:attrNameLst>
                                          <p:attrName>ppt_x</p:attrName>
                                        </p:attrNameLst>
                                      </p:cBhvr>
                                      <p:tavLst>
                                        <p:tav tm="0">
                                          <p:val>
                                            <p:strVal val="#ppt_x"/>
                                          </p:val>
                                        </p:tav>
                                        <p:tav tm="100000">
                                          <p:val>
                                            <p:strVal val="#ppt_x"/>
                                          </p:val>
                                        </p:tav>
                                      </p:tavLst>
                                    </p:anim>
                                    <p:anim calcmode="lin" valueType="num">
                                      <p:cBhvr additive="base">
                                        <p:cTn id="8" dur="1000" fill="hold"/>
                                        <p:tgtEl>
                                          <p:spTgt spid="2304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30406"/>
                                        </p:tgtEl>
                                        <p:attrNameLst>
                                          <p:attrName>style.visibility</p:attrName>
                                        </p:attrNameLst>
                                      </p:cBhvr>
                                      <p:to>
                                        <p:strVal val="visible"/>
                                      </p:to>
                                    </p:set>
                                    <p:animEffect transition="in" filter="wipe(left)">
                                      <p:cBhvr>
                                        <p:cTn id="13" dur="1000"/>
                                        <p:tgtEl>
                                          <p:spTgt spid="230406"/>
                                        </p:tgtEl>
                                      </p:cBhvr>
                                    </p:animEffect>
                                  </p:childTnLst>
                                </p:cTn>
                              </p:par>
                              <p:par>
                                <p:cTn id="14" presetID="22" presetClass="entr" presetSubtype="8" fill="hold" nodeType="withEffect">
                                  <p:stCondLst>
                                    <p:cond delay="0"/>
                                  </p:stCondLst>
                                  <p:childTnLst>
                                    <p:set>
                                      <p:cBhvr>
                                        <p:cTn id="15" dur="1" fill="hold">
                                          <p:stCondLst>
                                            <p:cond delay="0"/>
                                          </p:stCondLst>
                                        </p:cTn>
                                        <p:tgtEl>
                                          <p:spTgt spid="230407"/>
                                        </p:tgtEl>
                                        <p:attrNameLst>
                                          <p:attrName>style.visibility</p:attrName>
                                        </p:attrNameLst>
                                      </p:cBhvr>
                                      <p:to>
                                        <p:strVal val="visible"/>
                                      </p:to>
                                    </p:set>
                                    <p:animEffect transition="in" filter="wipe(left)">
                                      <p:cBhvr>
                                        <p:cTn id="16" dur="1000"/>
                                        <p:tgtEl>
                                          <p:spTgt spid="230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p:bldP spid="2304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solidFill>
                  <a:srgbClr val="FFFF00"/>
                </a:solidFill>
              </a:rPr>
              <a:t>Millerites/Adventists</a:t>
            </a:r>
            <a:endParaRPr lang="en-US" altLang="en-US" smtClean="0"/>
          </a:p>
        </p:txBody>
      </p:sp>
      <p:sp>
        <p:nvSpPr>
          <p:cNvPr id="29699" name="Rectangle 3"/>
          <p:cNvSpPr>
            <a:spLocks noGrp="1" noChangeArrowheads="1"/>
          </p:cNvSpPr>
          <p:nvPr>
            <p:ph type="body" sz="half" idx="1"/>
          </p:nvPr>
        </p:nvSpPr>
        <p:spPr/>
        <p:txBody>
          <a:bodyPr/>
          <a:lstStyle/>
          <a:p>
            <a:pPr eaLnBrk="1" hangingPunct="1"/>
            <a:r>
              <a:rPr lang="en-US" altLang="en-US" sz="2800" smtClean="0">
                <a:solidFill>
                  <a:schemeClr val="bg1"/>
                </a:solidFill>
                <a:latin typeface="Comic Sans MS" panose="030F0702030302020204" pitchFamily="66" charset="0"/>
              </a:rPr>
              <a:t>William Miller </a:t>
            </a:r>
          </a:p>
          <a:p>
            <a:pPr eaLnBrk="1" hangingPunct="1"/>
            <a:r>
              <a:rPr lang="en-US" altLang="en-US" sz="2800" smtClean="0">
                <a:solidFill>
                  <a:schemeClr val="bg1"/>
                </a:solidFill>
                <a:latin typeface="Comic Sans MS" panose="030F0702030302020204" pitchFamily="66" charset="0"/>
              </a:rPr>
              <a:t>Millenialists</a:t>
            </a:r>
          </a:p>
          <a:p>
            <a:pPr eaLnBrk="1" hangingPunct="1"/>
            <a:r>
              <a:rPr lang="en-US" altLang="en-US" sz="2800" smtClean="0">
                <a:solidFill>
                  <a:schemeClr val="bg1"/>
                </a:solidFill>
                <a:latin typeface="Comic Sans MS" panose="030F0702030302020204" pitchFamily="66" charset="0"/>
              </a:rPr>
              <a:t>Predicted 2nd Coming in March 1843, then October 1844</a:t>
            </a:r>
          </a:p>
        </p:txBody>
      </p:sp>
      <p:pic>
        <p:nvPicPr>
          <p:cNvPr id="29700" name="Picture 5" descr="william_miller_shrun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905000"/>
            <a:ext cx="2852738" cy="4343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solidFill>
                  <a:srgbClr val="FFFF00"/>
                </a:solidFill>
              </a:rPr>
              <a:t>Age of Reforms</a:t>
            </a:r>
            <a:endParaRPr lang="en-US" altLang="en-US" smtClean="0"/>
          </a:p>
        </p:txBody>
      </p:sp>
      <p:graphicFrame>
        <p:nvGraphicFramePr>
          <p:cNvPr id="251969" name="Group 65"/>
          <p:cNvGraphicFramePr>
            <a:graphicFrameLocks noGrp="1"/>
          </p:cNvGraphicFramePr>
          <p:nvPr>
            <p:ph type="tbl" idx="1"/>
          </p:nvPr>
        </p:nvGraphicFramePr>
        <p:xfrm>
          <a:off x="685800" y="2514600"/>
          <a:ext cx="7772400" cy="3581400"/>
        </p:xfrm>
        <a:graphic>
          <a:graphicData uri="http://schemas.openxmlformats.org/drawingml/2006/table">
            <a:tbl>
              <a:tblPr/>
              <a:tblGrid>
                <a:gridCol w="2133600"/>
                <a:gridCol w="2057400"/>
                <a:gridCol w="1638300"/>
                <a:gridCol w="1943100"/>
              </a:tblGrid>
              <a:tr h="1790700">
                <a:tc>
                  <a:txBody>
                    <a:bodyPr/>
                    <a:lstStyle>
                      <a:lvl1pPr>
                        <a:spcBef>
                          <a:spcPct val="20000"/>
                        </a:spcBef>
                        <a:defRPr sz="2800">
                          <a:solidFill>
                            <a:srgbClr val="D9E1E8"/>
                          </a:solidFill>
                          <a:latin typeface="Arial" panose="020B0604020202020204" pitchFamily="34" charset="0"/>
                        </a:defRPr>
                      </a:lvl1pPr>
                      <a:lvl2pPr>
                        <a:spcBef>
                          <a:spcPct val="20000"/>
                        </a:spcBef>
                        <a:defRPr sz="2400">
                          <a:solidFill>
                            <a:srgbClr val="D9E1E8"/>
                          </a:solidFill>
                          <a:latin typeface="Arial" panose="020B0604020202020204" pitchFamily="34" charset="0"/>
                        </a:defRPr>
                      </a:lvl2pPr>
                      <a:lvl3pPr>
                        <a:spcBef>
                          <a:spcPct val="20000"/>
                        </a:spcBef>
                        <a:defRPr sz="2000">
                          <a:solidFill>
                            <a:srgbClr val="D9E1E8"/>
                          </a:solidFill>
                          <a:latin typeface="Arial" panose="020B0604020202020204" pitchFamily="34" charset="0"/>
                        </a:defRPr>
                      </a:lvl3pPr>
                      <a:lvl4pPr>
                        <a:spcBef>
                          <a:spcPct val="20000"/>
                        </a:spcBef>
                        <a:defRPr>
                          <a:solidFill>
                            <a:srgbClr val="D9E1E8"/>
                          </a:solidFill>
                          <a:latin typeface="Arial" panose="020B0604020202020204" pitchFamily="34" charset="0"/>
                        </a:defRPr>
                      </a:lvl4pPr>
                      <a:lvl5pPr>
                        <a:spcBef>
                          <a:spcPct val="20000"/>
                        </a:spcBef>
                        <a:defRPr>
                          <a:solidFill>
                            <a:srgbClr val="D9E1E8"/>
                          </a:solidFill>
                          <a:latin typeface="Arial" panose="020B0604020202020204" pitchFamily="34" charset="0"/>
                        </a:defRPr>
                      </a:lvl5pPr>
                      <a:lvl6pPr fontAlgn="base">
                        <a:spcBef>
                          <a:spcPct val="20000"/>
                        </a:spcBef>
                        <a:spcAft>
                          <a:spcPct val="0"/>
                        </a:spcAft>
                        <a:defRPr>
                          <a:solidFill>
                            <a:srgbClr val="D9E1E8"/>
                          </a:solidFill>
                          <a:latin typeface="Arial" panose="020B0604020202020204" pitchFamily="34" charset="0"/>
                        </a:defRPr>
                      </a:lvl6pPr>
                      <a:lvl7pPr fontAlgn="base">
                        <a:spcBef>
                          <a:spcPct val="20000"/>
                        </a:spcBef>
                        <a:spcAft>
                          <a:spcPct val="0"/>
                        </a:spcAft>
                        <a:defRPr>
                          <a:solidFill>
                            <a:srgbClr val="D9E1E8"/>
                          </a:solidFill>
                          <a:latin typeface="Arial" panose="020B0604020202020204" pitchFamily="34" charset="0"/>
                        </a:defRPr>
                      </a:lvl7pPr>
                      <a:lvl8pPr fontAlgn="base">
                        <a:spcBef>
                          <a:spcPct val="20000"/>
                        </a:spcBef>
                        <a:spcAft>
                          <a:spcPct val="0"/>
                        </a:spcAft>
                        <a:defRPr>
                          <a:solidFill>
                            <a:srgbClr val="D9E1E8"/>
                          </a:solidFill>
                          <a:latin typeface="Arial" panose="020B0604020202020204" pitchFamily="34" charset="0"/>
                        </a:defRPr>
                      </a:lvl8pPr>
                      <a:lvl9pPr fontAlgn="base">
                        <a:spcBef>
                          <a:spcPct val="20000"/>
                        </a:spcBef>
                        <a:spcAft>
                          <a:spcPct val="0"/>
                        </a:spcAft>
                        <a:defRPr>
                          <a:solidFill>
                            <a:srgbClr val="D9E1E8"/>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smtClean="0">
                          <a:ln>
                            <a:noFill/>
                          </a:ln>
                          <a:solidFill>
                            <a:schemeClr val="bg1"/>
                          </a:solidFill>
                          <a:effectLst/>
                          <a:latin typeface="Comic Sans MS" panose="030F0702030302020204" pitchFamily="66" charset="0"/>
                        </a:rPr>
                        <a:t>Abolition of Slavery (next unit)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rgbClr val="D9E1E8"/>
                          </a:solidFill>
                          <a:latin typeface="Arial" panose="020B0604020202020204" pitchFamily="34" charset="0"/>
                        </a:defRPr>
                      </a:lvl1pPr>
                      <a:lvl2pPr>
                        <a:spcBef>
                          <a:spcPct val="20000"/>
                        </a:spcBef>
                        <a:defRPr sz="2400">
                          <a:solidFill>
                            <a:srgbClr val="D9E1E8"/>
                          </a:solidFill>
                          <a:latin typeface="Arial" panose="020B0604020202020204" pitchFamily="34" charset="0"/>
                        </a:defRPr>
                      </a:lvl2pPr>
                      <a:lvl3pPr>
                        <a:spcBef>
                          <a:spcPct val="20000"/>
                        </a:spcBef>
                        <a:defRPr sz="2000">
                          <a:solidFill>
                            <a:srgbClr val="D9E1E8"/>
                          </a:solidFill>
                          <a:latin typeface="Arial" panose="020B0604020202020204" pitchFamily="34" charset="0"/>
                        </a:defRPr>
                      </a:lvl3pPr>
                      <a:lvl4pPr>
                        <a:spcBef>
                          <a:spcPct val="20000"/>
                        </a:spcBef>
                        <a:defRPr>
                          <a:solidFill>
                            <a:srgbClr val="D9E1E8"/>
                          </a:solidFill>
                          <a:latin typeface="Arial" panose="020B0604020202020204" pitchFamily="34" charset="0"/>
                        </a:defRPr>
                      </a:lvl4pPr>
                      <a:lvl5pPr>
                        <a:spcBef>
                          <a:spcPct val="20000"/>
                        </a:spcBef>
                        <a:defRPr>
                          <a:solidFill>
                            <a:srgbClr val="D9E1E8"/>
                          </a:solidFill>
                          <a:latin typeface="Arial" panose="020B0604020202020204" pitchFamily="34" charset="0"/>
                        </a:defRPr>
                      </a:lvl5pPr>
                      <a:lvl6pPr fontAlgn="base">
                        <a:spcBef>
                          <a:spcPct val="20000"/>
                        </a:spcBef>
                        <a:spcAft>
                          <a:spcPct val="0"/>
                        </a:spcAft>
                        <a:defRPr>
                          <a:solidFill>
                            <a:srgbClr val="D9E1E8"/>
                          </a:solidFill>
                          <a:latin typeface="Arial" panose="020B0604020202020204" pitchFamily="34" charset="0"/>
                        </a:defRPr>
                      </a:lvl6pPr>
                      <a:lvl7pPr fontAlgn="base">
                        <a:spcBef>
                          <a:spcPct val="20000"/>
                        </a:spcBef>
                        <a:spcAft>
                          <a:spcPct val="0"/>
                        </a:spcAft>
                        <a:defRPr>
                          <a:solidFill>
                            <a:srgbClr val="D9E1E8"/>
                          </a:solidFill>
                          <a:latin typeface="Arial" panose="020B0604020202020204" pitchFamily="34" charset="0"/>
                        </a:defRPr>
                      </a:lvl7pPr>
                      <a:lvl8pPr fontAlgn="base">
                        <a:spcBef>
                          <a:spcPct val="20000"/>
                        </a:spcBef>
                        <a:spcAft>
                          <a:spcPct val="0"/>
                        </a:spcAft>
                        <a:defRPr>
                          <a:solidFill>
                            <a:srgbClr val="D9E1E8"/>
                          </a:solidFill>
                          <a:latin typeface="Arial" panose="020B0604020202020204" pitchFamily="34" charset="0"/>
                        </a:defRPr>
                      </a:lvl8pPr>
                      <a:lvl9pPr fontAlgn="base">
                        <a:spcBef>
                          <a:spcPct val="20000"/>
                        </a:spcBef>
                        <a:spcAft>
                          <a:spcPct val="0"/>
                        </a:spcAft>
                        <a:defRPr>
                          <a:solidFill>
                            <a:srgbClr val="D9E1E8"/>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smtClean="0">
                          <a:ln>
                            <a:noFill/>
                          </a:ln>
                          <a:solidFill>
                            <a:schemeClr val="bg1"/>
                          </a:solidFill>
                          <a:effectLst/>
                          <a:latin typeface="Comic Sans MS" panose="030F0702030302020204" pitchFamily="66" charset="0"/>
                        </a:rPr>
                        <a:t>Temperance</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rgbClr val="D9E1E8"/>
                          </a:solidFill>
                          <a:latin typeface="Arial" panose="020B0604020202020204" pitchFamily="34" charset="0"/>
                        </a:defRPr>
                      </a:lvl1pPr>
                      <a:lvl2pPr>
                        <a:spcBef>
                          <a:spcPct val="20000"/>
                        </a:spcBef>
                        <a:defRPr sz="2400">
                          <a:solidFill>
                            <a:srgbClr val="D9E1E8"/>
                          </a:solidFill>
                          <a:latin typeface="Arial" panose="020B0604020202020204" pitchFamily="34" charset="0"/>
                        </a:defRPr>
                      </a:lvl2pPr>
                      <a:lvl3pPr>
                        <a:spcBef>
                          <a:spcPct val="20000"/>
                        </a:spcBef>
                        <a:defRPr sz="2000">
                          <a:solidFill>
                            <a:srgbClr val="D9E1E8"/>
                          </a:solidFill>
                          <a:latin typeface="Arial" panose="020B0604020202020204" pitchFamily="34" charset="0"/>
                        </a:defRPr>
                      </a:lvl3pPr>
                      <a:lvl4pPr>
                        <a:spcBef>
                          <a:spcPct val="20000"/>
                        </a:spcBef>
                        <a:defRPr>
                          <a:solidFill>
                            <a:srgbClr val="D9E1E8"/>
                          </a:solidFill>
                          <a:latin typeface="Arial" panose="020B0604020202020204" pitchFamily="34" charset="0"/>
                        </a:defRPr>
                      </a:lvl4pPr>
                      <a:lvl5pPr>
                        <a:spcBef>
                          <a:spcPct val="20000"/>
                        </a:spcBef>
                        <a:defRPr>
                          <a:solidFill>
                            <a:srgbClr val="D9E1E8"/>
                          </a:solidFill>
                          <a:latin typeface="Arial" panose="020B0604020202020204" pitchFamily="34" charset="0"/>
                        </a:defRPr>
                      </a:lvl5pPr>
                      <a:lvl6pPr fontAlgn="base">
                        <a:spcBef>
                          <a:spcPct val="20000"/>
                        </a:spcBef>
                        <a:spcAft>
                          <a:spcPct val="0"/>
                        </a:spcAft>
                        <a:defRPr>
                          <a:solidFill>
                            <a:srgbClr val="D9E1E8"/>
                          </a:solidFill>
                          <a:latin typeface="Arial" panose="020B0604020202020204" pitchFamily="34" charset="0"/>
                        </a:defRPr>
                      </a:lvl6pPr>
                      <a:lvl7pPr fontAlgn="base">
                        <a:spcBef>
                          <a:spcPct val="20000"/>
                        </a:spcBef>
                        <a:spcAft>
                          <a:spcPct val="0"/>
                        </a:spcAft>
                        <a:defRPr>
                          <a:solidFill>
                            <a:srgbClr val="D9E1E8"/>
                          </a:solidFill>
                          <a:latin typeface="Arial" panose="020B0604020202020204" pitchFamily="34" charset="0"/>
                        </a:defRPr>
                      </a:lvl7pPr>
                      <a:lvl8pPr fontAlgn="base">
                        <a:spcBef>
                          <a:spcPct val="20000"/>
                        </a:spcBef>
                        <a:spcAft>
                          <a:spcPct val="0"/>
                        </a:spcAft>
                        <a:defRPr>
                          <a:solidFill>
                            <a:srgbClr val="D9E1E8"/>
                          </a:solidFill>
                          <a:latin typeface="Arial" panose="020B0604020202020204" pitchFamily="34" charset="0"/>
                        </a:defRPr>
                      </a:lvl8pPr>
                      <a:lvl9pPr fontAlgn="base">
                        <a:spcBef>
                          <a:spcPct val="20000"/>
                        </a:spcBef>
                        <a:spcAft>
                          <a:spcPct val="0"/>
                        </a:spcAft>
                        <a:defRPr>
                          <a:solidFill>
                            <a:srgbClr val="D9E1E8"/>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smtClean="0">
                          <a:ln>
                            <a:noFill/>
                          </a:ln>
                          <a:solidFill>
                            <a:schemeClr val="bg1"/>
                          </a:solidFill>
                          <a:effectLst/>
                          <a:latin typeface="Comic Sans MS" panose="030F0702030302020204" pitchFamily="66" charset="0"/>
                        </a:rPr>
                        <a:t>Women’s Rights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rgbClr val="D9E1E8"/>
                          </a:solidFill>
                          <a:latin typeface="Arial" panose="020B0604020202020204" pitchFamily="34" charset="0"/>
                        </a:defRPr>
                      </a:lvl1pPr>
                      <a:lvl2pPr>
                        <a:spcBef>
                          <a:spcPct val="20000"/>
                        </a:spcBef>
                        <a:defRPr sz="2400">
                          <a:solidFill>
                            <a:srgbClr val="D9E1E8"/>
                          </a:solidFill>
                          <a:latin typeface="Arial" panose="020B0604020202020204" pitchFamily="34" charset="0"/>
                        </a:defRPr>
                      </a:lvl2pPr>
                      <a:lvl3pPr>
                        <a:spcBef>
                          <a:spcPct val="20000"/>
                        </a:spcBef>
                        <a:defRPr sz="2000">
                          <a:solidFill>
                            <a:srgbClr val="D9E1E8"/>
                          </a:solidFill>
                          <a:latin typeface="Arial" panose="020B0604020202020204" pitchFamily="34" charset="0"/>
                        </a:defRPr>
                      </a:lvl3pPr>
                      <a:lvl4pPr>
                        <a:spcBef>
                          <a:spcPct val="20000"/>
                        </a:spcBef>
                        <a:defRPr>
                          <a:solidFill>
                            <a:srgbClr val="D9E1E8"/>
                          </a:solidFill>
                          <a:latin typeface="Arial" panose="020B0604020202020204" pitchFamily="34" charset="0"/>
                        </a:defRPr>
                      </a:lvl4pPr>
                      <a:lvl5pPr>
                        <a:spcBef>
                          <a:spcPct val="20000"/>
                        </a:spcBef>
                        <a:defRPr>
                          <a:solidFill>
                            <a:srgbClr val="D9E1E8"/>
                          </a:solidFill>
                          <a:latin typeface="Arial" panose="020B0604020202020204" pitchFamily="34" charset="0"/>
                        </a:defRPr>
                      </a:lvl5pPr>
                      <a:lvl6pPr fontAlgn="base">
                        <a:spcBef>
                          <a:spcPct val="20000"/>
                        </a:spcBef>
                        <a:spcAft>
                          <a:spcPct val="0"/>
                        </a:spcAft>
                        <a:defRPr>
                          <a:solidFill>
                            <a:srgbClr val="D9E1E8"/>
                          </a:solidFill>
                          <a:latin typeface="Arial" panose="020B0604020202020204" pitchFamily="34" charset="0"/>
                        </a:defRPr>
                      </a:lvl6pPr>
                      <a:lvl7pPr fontAlgn="base">
                        <a:spcBef>
                          <a:spcPct val="20000"/>
                        </a:spcBef>
                        <a:spcAft>
                          <a:spcPct val="0"/>
                        </a:spcAft>
                        <a:defRPr>
                          <a:solidFill>
                            <a:srgbClr val="D9E1E8"/>
                          </a:solidFill>
                          <a:latin typeface="Arial" panose="020B0604020202020204" pitchFamily="34" charset="0"/>
                        </a:defRPr>
                      </a:lvl7pPr>
                      <a:lvl8pPr fontAlgn="base">
                        <a:spcBef>
                          <a:spcPct val="20000"/>
                        </a:spcBef>
                        <a:spcAft>
                          <a:spcPct val="0"/>
                        </a:spcAft>
                        <a:defRPr>
                          <a:solidFill>
                            <a:srgbClr val="D9E1E8"/>
                          </a:solidFill>
                          <a:latin typeface="Arial" panose="020B0604020202020204" pitchFamily="34" charset="0"/>
                        </a:defRPr>
                      </a:lvl8pPr>
                      <a:lvl9pPr fontAlgn="base">
                        <a:spcBef>
                          <a:spcPct val="20000"/>
                        </a:spcBef>
                        <a:spcAft>
                          <a:spcPct val="0"/>
                        </a:spcAft>
                        <a:defRPr>
                          <a:solidFill>
                            <a:srgbClr val="D9E1E8"/>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smtClean="0">
                          <a:ln>
                            <a:noFill/>
                          </a:ln>
                          <a:solidFill>
                            <a:schemeClr val="bg1"/>
                          </a:solidFill>
                          <a:effectLst/>
                          <a:latin typeface="Comic Sans MS" panose="030F0702030302020204" pitchFamily="66" charset="0"/>
                        </a:rPr>
                        <a:t>Education Reform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790700">
                <a:tc>
                  <a:txBody>
                    <a:bodyPr/>
                    <a:lstStyle>
                      <a:lvl1pPr>
                        <a:spcBef>
                          <a:spcPct val="20000"/>
                        </a:spcBef>
                        <a:defRPr sz="2800">
                          <a:solidFill>
                            <a:srgbClr val="D9E1E8"/>
                          </a:solidFill>
                          <a:latin typeface="Arial" panose="020B0604020202020204" pitchFamily="34" charset="0"/>
                        </a:defRPr>
                      </a:lvl1pPr>
                      <a:lvl2pPr>
                        <a:spcBef>
                          <a:spcPct val="20000"/>
                        </a:spcBef>
                        <a:defRPr sz="2400">
                          <a:solidFill>
                            <a:srgbClr val="D9E1E8"/>
                          </a:solidFill>
                          <a:latin typeface="Arial" panose="020B0604020202020204" pitchFamily="34" charset="0"/>
                        </a:defRPr>
                      </a:lvl2pPr>
                      <a:lvl3pPr>
                        <a:spcBef>
                          <a:spcPct val="20000"/>
                        </a:spcBef>
                        <a:defRPr sz="2000">
                          <a:solidFill>
                            <a:srgbClr val="D9E1E8"/>
                          </a:solidFill>
                          <a:latin typeface="Arial" panose="020B0604020202020204" pitchFamily="34" charset="0"/>
                        </a:defRPr>
                      </a:lvl3pPr>
                      <a:lvl4pPr>
                        <a:spcBef>
                          <a:spcPct val="20000"/>
                        </a:spcBef>
                        <a:defRPr>
                          <a:solidFill>
                            <a:srgbClr val="D9E1E8"/>
                          </a:solidFill>
                          <a:latin typeface="Arial" panose="020B0604020202020204" pitchFamily="34" charset="0"/>
                        </a:defRPr>
                      </a:lvl4pPr>
                      <a:lvl5pPr>
                        <a:spcBef>
                          <a:spcPct val="20000"/>
                        </a:spcBef>
                        <a:defRPr>
                          <a:solidFill>
                            <a:srgbClr val="D9E1E8"/>
                          </a:solidFill>
                          <a:latin typeface="Arial" panose="020B0604020202020204" pitchFamily="34" charset="0"/>
                        </a:defRPr>
                      </a:lvl5pPr>
                      <a:lvl6pPr fontAlgn="base">
                        <a:spcBef>
                          <a:spcPct val="20000"/>
                        </a:spcBef>
                        <a:spcAft>
                          <a:spcPct val="0"/>
                        </a:spcAft>
                        <a:defRPr>
                          <a:solidFill>
                            <a:srgbClr val="D9E1E8"/>
                          </a:solidFill>
                          <a:latin typeface="Arial" panose="020B0604020202020204" pitchFamily="34" charset="0"/>
                        </a:defRPr>
                      </a:lvl6pPr>
                      <a:lvl7pPr fontAlgn="base">
                        <a:spcBef>
                          <a:spcPct val="20000"/>
                        </a:spcBef>
                        <a:spcAft>
                          <a:spcPct val="0"/>
                        </a:spcAft>
                        <a:defRPr>
                          <a:solidFill>
                            <a:srgbClr val="D9E1E8"/>
                          </a:solidFill>
                          <a:latin typeface="Arial" panose="020B0604020202020204" pitchFamily="34" charset="0"/>
                        </a:defRPr>
                      </a:lvl7pPr>
                      <a:lvl8pPr fontAlgn="base">
                        <a:spcBef>
                          <a:spcPct val="20000"/>
                        </a:spcBef>
                        <a:spcAft>
                          <a:spcPct val="0"/>
                        </a:spcAft>
                        <a:defRPr>
                          <a:solidFill>
                            <a:srgbClr val="D9E1E8"/>
                          </a:solidFill>
                          <a:latin typeface="Arial" panose="020B0604020202020204" pitchFamily="34" charset="0"/>
                        </a:defRPr>
                      </a:lvl8pPr>
                      <a:lvl9pPr fontAlgn="base">
                        <a:spcBef>
                          <a:spcPct val="20000"/>
                        </a:spcBef>
                        <a:spcAft>
                          <a:spcPct val="0"/>
                        </a:spcAft>
                        <a:defRPr>
                          <a:solidFill>
                            <a:srgbClr val="D9E1E8"/>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smtClean="0">
                          <a:ln>
                            <a:noFill/>
                          </a:ln>
                          <a:solidFill>
                            <a:schemeClr val="bg1"/>
                          </a:solidFill>
                          <a:effectLst/>
                          <a:latin typeface="Comic Sans MS" panose="030F0702030302020204" pitchFamily="66" charset="0"/>
                        </a:rPr>
                        <a:t>Mental Institutions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rgbClr val="D9E1E8"/>
                          </a:solidFill>
                          <a:latin typeface="Arial" panose="020B0604020202020204" pitchFamily="34" charset="0"/>
                        </a:defRPr>
                      </a:lvl1pPr>
                      <a:lvl2pPr>
                        <a:spcBef>
                          <a:spcPct val="20000"/>
                        </a:spcBef>
                        <a:defRPr sz="2400">
                          <a:solidFill>
                            <a:srgbClr val="D9E1E8"/>
                          </a:solidFill>
                          <a:latin typeface="Arial" panose="020B0604020202020204" pitchFamily="34" charset="0"/>
                        </a:defRPr>
                      </a:lvl2pPr>
                      <a:lvl3pPr>
                        <a:spcBef>
                          <a:spcPct val="20000"/>
                        </a:spcBef>
                        <a:defRPr sz="2000">
                          <a:solidFill>
                            <a:srgbClr val="D9E1E8"/>
                          </a:solidFill>
                          <a:latin typeface="Arial" panose="020B0604020202020204" pitchFamily="34" charset="0"/>
                        </a:defRPr>
                      </a:lvl3pPr>
                      <a:lvl4pPr>
                        <a:spcBef>
                          <a:spcPct val="20000"/>
                        </a:spcBef>
                        <a:defRPr>
                          <a:solidFill>
                            <a:srgbClr val="D9E1E8"/>
                          </a:solidFill>
                          <a:latin typeface="Arial" panose="020B0604020202020204" pitchFamily="34" charset="0"/>
                        </a:defRPr>
                      </a:lvl4pPr>
                      <a:lvl5pPr>
                        <a:spcBef>
                          <a:spcPct val="20000"/>
                        </a:spcBef>
                        <a:defRPr>
                          <a:solidFill>
                            <a:srgbClr val="D9E1E8"/>
                          </a:solidFill>
                          <a:latin typeface="Arial" panose="020B0604020202020204" pitchFamily="34" charset="0"/>
                        </a:defRPr>
                      </a:lvl5pPr>
                      <a:lvl6pPr fontAlgn="base">
                        <a:spcBef>
                          <a:spcPct val="20000"/>
                        </a:spcBef>
                        <a:spcAft>
                          <a:spcPct val="0"/>
                        </a:spcAft>
                        <a:defRPr>
                          <a:solidFill>
                            <a:srgbClr val="D9E1E8"/>
                          </a:solidFill>
                          <a:latin typeface="Arial" panose="020B0604020202020204" pitchFamily="34" charset="0"/>
                        </a:defRPr>
                      </a:lvl6pPr>
                      <a:lvl7pPr fontAlgn="base">
                        <a:spcBef>
                          <a:spcPct val="20000"/>
                        </a:spcBef>
                        <a:spcAft>
                          <a:spcPct val="0"/>
                        </a:spcAft>
                        <a:defRPr>
                          <a:solidFill>
                            <a:srgbClr val="D9E1E8"/>
                          </a:solidFill>
                          <a:latin typeface="Arial" panose="020B0604020202020204" pitchFamily="34" charset="0"/>
                        </a:defRPr>
                      </a:lvl7pPr>
                      <a:lvl8pPr fontAlgn="base">
                        <a:spcBef>
                          <a:spcPct val="20000"/>
                        </a:spcBef>
                        <a:spcAft>
                          <a:spcPct val="0"/>
                        </a:spcAft>
                        <a:defRPr>
                          <a:solidFill>
                            <a:srgbClr val="D9E1E8"/>
                          </a:solidFill>
                          <a:latin typeface="Arial" panose="020B0604020202020204" pitchFamily="34" charset="0"/>
                        </a:defRPr>
                      </a:lvl8pPr>
                      <a:lvl9pPr fontAlgn="base">
                        <a:spcBef>
                          <a:spcPct val="20000"/>
                        </a:spcBef>
                        <a:spcAft>
                          <a:spcPct val="0"/>
                        </a:spcAft>
                        <a:defRPr>
                          <a:solidFill>
                            <a:srgbClr val="D9E1E8"/>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smtClean="0">
                          <a:ln>
                            <a:noFill/>
                          </a:ln>
                          <a:solidFill>
                            <a:schemeClr val="bg1"/>
                          </a:solidFill>
                          <a:effectLst/>
                          <a:latin typeface="Comic Sans MS" panose="030F0702030302020204" pitchFamily="66" charset="0"/>
                        </a:rPr>
                        <a:t>Prison Reform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rgbClr val="D9E1E8"/>
                          </a:solidFill>
                          <a:latin typeface="Arial" panose="020B0604020202020204" pitchFamily="34" charset="0"/>
                        </a:defRPr>
                      </a:lvl1pPr>
                      <a:lvl2pPr>
                        <a:spcBef>
                          <a:spcPct val="20000"/>
                        </a:spcBef>
                        <a:defRPr sz="2400">
                          <a:solidFill>
                            <a:srgbClr val="D9E1E8"/>
                          </a:solidFill>
                          <a:latin typeface="Arial" panose="020B0604020202020204" pitchFamily="34" charset="0"/>
                        </a:defRPr>
                      </a:lvl2pPr>
                      <a:lvl3pPr>
                        <a:spcBef>
                          <a:spcPct val="20000"/>
                        </a:spcBef>
                        <a:defRPr sz="2000">
                          <a:solidFill>
                            <a:srgbClr val="D9E1E8"/>
                          </a:solidFill>
                          <a:latin typeface="Arial" panose="020B0604020202020204" pitchFamily="34" charset="0"/>
                        </a:defRPr>
                      </a:lvl3pPr>
                      <a:lvl4pPr>
                        <a:spcBef>
                          <a:spcPct val="20000"/>
                        </a:spcBef>
                        <a:defRPr>
                          <a:solidFill>
                            <a:srgbClr val="D9E1E8"/>
                          </a:solidFill>
                          <a:latin typeface="Arial" panose="020B0604020202020204" pitchFamily="34" charset="0"/>
                        </a:defRPr>
                      </a:lvl4pPr>
                      <a:lvl5pPr>
                        <a:spcBef>
                          <a:spcPct val="20000"/>
                        </a:spcBef>
                        <a:defRPr>
                          <a:solidFill>
                            <a:srgbClr val="D9E1E8"/>
                          </a:solidFill>
                          <a:latin typeface="Arial" panose="020B0604020202020204" pitchFamily="34" charset="0"/>
                        </a:defRPr>
                      </a:lvl5pPr>
                      <a:lvl6pPr fontAlgn="base">
                        <a:spcBef>
                          <a:spcPct val="20000"/>
                        </a:spcBef>
                        <a:spcAft>
                          <a:spcPct val="0"/>
                        </a:spcAft>
                        <a:defRPr>
                          <a:solidFill>
                            <a:srgbClr val="D9E1E8"/>
                          </a:solidFill>
                          <a:latin typeface="Arial" panose="020B0604020202020204" pitchFamily="34" charset="0"/>
                        </a:defRPr>
                      </a:lvl6pPr>
                      <a:lvl7pPr fontAlgn="base">
                        <a:spcBef>
                          <a:spcPct val="20000"/>
                        </a:spcBef>
                        <a:spcAft>
                          <a:spcPct val="0"/>
                        </a:spcAft>
                        <a:defRPr>
                          <a:solidFill>
                            <a:srgbClr val="D9E1E8"/>
                          </a:solidFill>
                          <a:latin typeface="Arial" panose="020B0604020202020204" pitchFamily="34" charset="0"/>
                        </a:defRPr>
                      </a:lvl7pPr>
                      <a:lvl8pPr fontAlgn="base">
                        <a:spcBef>
                          <a:spcPct val="20000"/>
                        </a:spcBef>
                        <a:spcAft>
                          <a:spcPct val="0"/>
                        </a:spcAft>
                        <a:defRPr>
                          <a:solidFill>
                            <a:srgbClr val="D9E1E8"/>
                          </a:solidFill>
                          <a:latin typeface="Arial" panose="020B0604020202020204" pitchFamily="34" charset="0"/>
                        </a:defRPr>
                      </a:lvl8pPr>
                      <a:lvl9pPr fontAlgn="base">
                        <a:spcBef>
                          <a:spcPct val="20000"/>
                        </a:spcBef>
                        <a:spcAft>
                          <a:spcPct val="0"/>
                        </a:spcAft>
                        <a:defRPr>
                          <a:solidFill>
                            <a:srgbClr val="D9E1E8"/>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smtClean="0">
                          <a:ln>
                            <a:noFill/>
                          </a:ln>
                          <a:solidFill>
                            <a:schemeClr val="bg1"/>
                          </a:solidFill>
                          <a:effectLst/>
                          <a:latin typeface="Comic Sans MS" panose="030F0702030302020204" pitchFamily="66" charset="0"/>
                        </a:rPr>
                        <a:t>Debtors Prisons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rgbClr val="D9E1E8"/>
                          </a:solidFill>
                          <a:latin typeface="Arial" panose="020B0604020202020204" pitchFamily="34" charset="0"/>
                        </a:defRPr>
                      </a:lvl1pPr>
                      <a:lvl2pPr>
                        <a:spcBef>
                          <a:spcPct val="20000"/>
                        </a:spcBef>
                        <a:defRPr sz="2400">
                          <a:solidFill>
                            <a:srgbClr val="D9E1E8"/>
                          </a:solidFill>
                          <a:latin typeface="Arial" panose="020B0604020202020204" pitchFamily="34" charset="0"/>
                        </a:defRPr>
                      </a:lvl2pPr>
                      <a:lvl3pPr>
                        <a:spcBef>
                          <a:spcPct val="20000"/>
                        </a:spcBef>
                        <a:defRPr sz="2000">
                          <a:solidFill>
                            <a:srgbClr val="D9E1E8"/>
                          </a:solidFill>
                          <a:latin typeface="Arial" panose="020B0604020202020204" pitchFamily="34" charset="0"/>
                        </a:defRPr>
                      </a:lvl3pPr>
                      <a:lvl4pPr>
                        <a:spcBef>
                          <a:spcPct val="20000"/>
                        </a:spcBef>
                        <a:defRPr>
                          <a:solidFill>
                            <a:srgbClr val="D9E1E8"/>
                          </a:solidFill>
                          <a:latin typeface="Arial" panose="020B0604020202020204" pitchFamily="34" charset="0"/>
                        </a:defRPr>
                      </a:lvl4pPr>
                      <a:lvl5pPr>
                        <a:spcBef>
                          <a:spcPct val="20000"/>
                        </a:spcBef>
                        <a:defRPr>
                          <a:solidFill>
                            <a:srgbClr val="D9E1E8"/>
                          </a:solidFill>
                          <a:latin typeface="Arial" panose="020B0604020202020204" pitchFamily="34" charset="0"/>
                        </a:defRPr>
                      </a:lvl5pPr>
                      <a:lvl6pPr fontAlgn="base">
                        <a:spcBef>
                          <a:spcPct val="20000"/>
                        </a:spcBef>
                        <a:spcAft>
                          <a:spcPct val="0"/>
                        </a:spcAft>
                        <a:defRPr>
                          <a:solidFill>
                            <a:srgbClr val="D9E1E8"/>
                          </a:solidFill>
                          <a:latin typeface="Arial" panose="020B0604020202020204" pitchFamily="34" charset="0"/>
                        </a:defRPr>
                      </a:lvl6pPr>
                      <a:lvl7pPr fontAlgn="base">
                        <a:spcBef>
                          <a:spcPct val="20000"/>
                        </a:spcBef>
                        <a:spcAft>
                          <a:spcPct val="0"/>
                        </a:spcAft>
                        <a:defRPr>
                          <a:solidFill>
                            <a:srgbClr val="D9E1E8"/>
                          </a:solidFill>
                          <a:latin typeface="Arial" panose="020B0604020202020204" pitchFamily="34" charset="0"/>
                        </a:defRPr>
                      </a:lvl7pPr>
                      <a:lvl8pPr fontAlgn="base">
                        <a:spcBef>
                          <a:spcPct val="20000"/>
                        </a:spcBef>
                        <a:spcAft>
                          <a:spcPct val="0"/>
                        </a:spcAft>
                        <a:defRPr>
                          <a:solidFill>
                            <a:srgbClr val="D9E1E8"/>
                          </a:solidFill>
                          <a:latin typeface="Arial" panose="020B0604020202020204" pitchFamily="34" charset="0"/>
                        </a:defRPr>
                      </a:lvl8pPr>
                      <a:lvl9pPr fontAlgn="base">
                        <a:spcBef>
                          <a:spcPct val="20000"/>
                        </a:spcBef>
                        <a:spcAft>
                          <a:spcPct val="0"/>
                        </a:spcAft>
                        <a:defRPr>
                          <a:solidFill>
                            <a:srgbClr val="D9E1E8"/>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smtClean="0">
                          <a:ln>
                            <a:noFill/>
                          </a:ln>
                          <a:solidFill>
                            <a:schemeClr val="bg1"/>
                          </a:solidFill>
                          <a:effectLst/>
                          <a:latin typeface="Comic Sans MS" panose="030F0702030302020204" pitchFamily="66" charset="0"/>
                        </a:rPr>
                        <a:t>War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838200" y="152400"/>
            <a:ext cx="77724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rgbClr val="FFFF00"/>
                </a:solidFill>
                <a:latin typeface="BlackChancery" pitchFamily="2" charset="0"/>
              </a:rPr>
              <a:t>2.</a:t>
            </a:r>
            <a:r>
              <a:rPr lang="en-US" altLang="en-US" sz="4400" b="1">
                <a:solidFill>
                  <a:schemeClr val="bg1"/>
                </a:solidFill>
                <a:latin typeface="BlackChancery" pitchFamily="2" charset="0"/>
              </a:rPr>
              <a:t>  Temperance Movement</a:t>
            </a:r>
          </a:p>
        </p:txBody>
      </p:sp>
      <p:pic>
        <p:nvPicPr>
          <p:cNvPr id="171011" name="Picture 3" descr="fwillard.jpg (31194 byte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09600" y="2224088"/>
            <a:ext cx="264795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1012" name="Rectangle 4"/>
          <p:cNvSpPr>
            <a:spLocks noChangeArrowheads="1"/>
          </p:cNvSpPr>
          <p:nvPr/>
        </p:nvSpPr>
        <p:spPr bwMode="auto">
          <a:xfrm>
            <a:off x="685800" y="5686425"/>
            <a:ext cx="2905125" cy="5873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b="1">
                <a:solidFill>
                  <a:schemeClr val="bg1"/>
                </a:solidFill>
                <a:latin typeface="Comic Sans MS" panose="030F0702030302020204" pitchFamily="66" charset="0"/>
              </a:rPr>
              <a:t>Frances Willard</a:t>
            </a:r>
          </a:p>
        </p:txBody>
      </p:sp>
      <p:pic>
        <p:nvPicPr>
          <p:cNvPr id="171013" name="Picture 5" descr="beecher_001"/>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810000" y="2147888"/>
            <a:ext cx="4762500" cy="3667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1014" name="Rectangle 6"/>
          <p:cNvSpPr>
            <a:spLocks noChangeArrowheads="1"/>
          </p:cNvSpPr>
          <p:nvPr/>
        </p:nvSpPr>
        <p:spPr bwMode="auto">
          <a:xfrm>
            <a:off x="4191000" y="5943600"/>
            <a:ext cx="4267200" cy="5873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b="1">
                <a:solidFill>
                  <a:schemeClr val="bg1"/>
                </a:solidFill>
                <a:latin typeface="Comic Sans MS" panose="030F0702030302020204" pitchFamily="66" charset="0"/>
              </a:rPr>
              <a:t>The Beecher Family</a:t>
            </a:r>
          </a:p>
        </p:txBody>
      </p:sp>
      <p:sp>
        <p:nvSpPr>
          <p:cNvPr id="33799" name="Rectangle 7"/>
          <p:cNvSpPr>
            <a:spLocks noChangeArrowheads="1"/>
          </p:cNvSpPr>
          <p:nvPr/>
        </p:nvSpPr>
        <p:spPr bwMode="auto">
          <a:xfrm>
            <a:off x="1295400" y="1009650"/>
            <a:ext cx="6629400" cy="1022350"/>
          </a:xfrm>
          <a:prstGeom prst="rect">
            <a:avLst/>
          </a:prstGeom>
          <a:solidFill>
            <a:srgbClr val="000066">
              <a:alpha val="50195"/>
            </a:srgbClr>
          </a:solidFill>
          <a:ln w="9525">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600" b="1">
                <a:solidFill>
                  <a:srgbClr val="FF0000"/>
                </a:solidFill>
                <a:latin typeface="Comic Sans MS" panose="030F0702030302020204" pitchFamily="66" charset="0"/>
              </a:rPr>
              <a:t>1826 - American Temperance Society</a:t>
            </a:r>
            <a:br>
              <a:rPr lang="en-US" altLang="en-US" sz="2600" b="1">
                <a:solidFill>
                  <a:srgbClr val="FF0000"/>
                </a:solidFill>
                <a:latin typeface="Comic Sans MS" panose="030F0702030302020204" pitchFamily="66" charset="0"/>
              </a:rPr>
            </a:br>
            <a:r>
              <a:rPr lang="en-US" altLang="en-US" sz="2600" b="1">
                <a:solidFill>
                  <a:srgbClr val="FFFF00"/>
                </a:solidFill>
                <a:latin typeface="Comic Sans MS" panose="030F0702030302020204" pitchFamily="66" charset="0"/>
              </a:rPr>
              <a:t>“Demon Rum”!</a:t>
            </a:r>
          </a:p>
        </p:txBody>
      </p:sp>
      <p:sp>
        <p:nvSpPr>
          <p:cNvPr id="33800" name="Text Box 8"/>
          <p:cNvSpPr txBox="1">
            <a:spLocks noChangeArrowheads="1"/>
          </p:cNvSpPr>
          <p:nvPr/>
        </p:nvSpPr>
        <p:spPr bwMode="auto">
          <a:xfrm>
            <a:off x="152400" y="6400800"/>
            <a:ext cx="533400" cy="2746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anim calcmode="lin" valueType="num">
                                      <p:cBhvr additive="base">
                                        <p:cTn id="7" dur="500" fill="hold"/>
                                        <p:tgtEl>
                                          <p:spTgt spid="171011"/>
                                        </p:tgtEl>
                                        <p:attrNameLst>
                                          <p:attrName>ppt_x</p:attrName>
                                        </p:attrNameLst>
                                      </p:cBhvr>
                                      <p:tavLst>
                                        <p:tav tm="0">
                                          <p:val>
                                            <p:strVal val="0-#ppt_w/2"/>
                                          </p:val>
                                        </p:tav>
                                        <p:tav tm="100000">
                                          <p:val>
                                            <p:strVal val="#ppt_x"/>
                                          </p:val>
                                        </p:tav>
                                      </p:tavLst>
                                    </p:anim>
                                    <p:anim calcmode="lin" valueType="num">
                                      <p:cBhvr additive="base">
                                        <p:cTn id="8" dur="500" fill="hold"/>
                                        <p:tgtEl>
                                          <p:spTgt spid="1710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1012"/>
                                        </p:tgtEl>
                                        <p:attrNameLst>
                                          <p:attrName>style.visibility</p:attrName>
                                        </p:attrNameLst>
                                      </p:cBhvr>
                                      <p:to>
                                        <p:strVal val="visible"/>
                                      </p:to>
                                    </p:set>
                                    <p:anim calcmode="lin" valueType="num">
                                      <p:cBhvr additive="base">
                                        <p:cTn id="11" dur="500" fill="hold"/>
                                        <p:tgtEl>
                                          <p:spTgt spid="171012"/>
                                        </p:tgtEl>
                                        <p:attrNameLst>
                                          <p:attrName>ppt_x</p:attrName>
                                        </p:attrNameLst>
                                      </p:cBhvr>
                                      <p:tavLst>
                                        <p:tav tm="0">
                                          <p:val>
                                            <p:strVal val="0-#ppt_w/2"/>
                                          </p:val>
                                        </p:tav>
                                        <p:tav tm="100000">
                                          <p:val>
                                            <p:strVal val="#ppt_x"/>
                                          </p:val>
                                        </p:tav>
                                      </p:tavLst>
                                    </p:anim>
                                    <p:anim calcmode="lin" valueType="num">
                                      <p:cBhvr additive="base">
                                        <p:cTn id="12" dur="500" fill="hold"/>
                                        <p:tgtEl>
                                          <p:spTgt spid="17101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71013"/>
                                        </p:tgtEl>
                                        <p:attrNameLst>
                                          <p:attrName>style.visibility</p:attrName>
                                        </p:attrNameLst>
                                      </p:cBhvr>
                                      <p:to>
                                        <p:strVal val="visible"/>
                                      </p:to>
                                    </p:set>
                                    <p:anim calcmode="lin" valueType="num">
                                      <p:cBhvr additive="base">
                                        <p:cTn id="17" dur="500" fill="hold"/>
                                        <p:tgtEl>
                                          <p:spTgt spid="171013"/>
                                        </p:tgtEl>
                                        <p:attrNameLst>
                                          <p:attrName>ppt_x</p:attrName>
                                        </p:attrNameLst>
                                      </p:cBhvr>
                                      <p:tavLst>
                                        <p:tav tm="0">
                                          <p:val>
                                            <p:strVal val="1+#ppt_w/2"/>
                                          </p:val>
                                        </p:tav>
                                        <p:tav tm="100000">
                                          <p:val>
                                            <p:strVal val="#ppt_x"/>
                                          </p:val>
                                        </p:tav>
                                      </p:tavLst>
                                    </p:anim>
                                    <p:anim calcmode="lin" valueType="num">
                                      <p:cBhvr additive="base">
                                        <p:cTn id="18" dur="500" fill="hold"/>
                                        <p:tgtEl>
                                          <p:spTgt spid="171013"/>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71014"/>
                                        </p:tgtEl>
                                        <p:attrNameLst>
                                          <p:attrName>style.visibility</p:attrName>
                                        </p:attrNameLst>
                                      </p:cBhvr>
                                      <p:to>
                                        <p:strVal val="visible"/>
                                      </p:to>
                                    </p:set>
                                    <p:anim calcmode="lin" valueType="num">
                                      <p:cBhvr additive="base">
                                        <p:cTn id="21" dur="500" fill="hold"/>
                                        <p:tgtEl>
                                          <p:spTgt spid="171014"/>
                                        </p:tgtEl>
                                        <p:attrNameLst>
                                          <p:attrName>ppt_x</p:attrName>
                                        </p:attrNameLst>
                                      </p:cBhvr>
                                      <p:tavLst>
                                        <p:tav tm="0">
                                          <p:val>
                                            <p:strVal val="1+#ppt_w/2"/>
                                          </p:val>
                                        </p:tav>
                                        <p:tav tm="100000">
                                          <p:val>
                                            <p:strVal val="#ppt_x"/>
                                          </p:val>
                                        </p:tav>
                                      </p:tavLst>
                                    </p:anim>
                                    <p:anim calcmode="lin" valueType="num">
                                      <p:cBhvr additive="base">
                                        <p:cTn id="22" dur="500" fill="hold"/>
                                        <p:tgtEl>
                                          <p:spTgt spid="171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1710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85800" y="441325"/>
            <a:ext cx="7772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Annual Consumption of Alcohol</a:t>
            </a:r>
          </a:p>
        </p:txBody>
      </p:sp>
      <p:pic>
        <p:nvPicPr>
          <p:cNvPr id="35843" name="Picture 12" descr="Alcohol Consumption"/>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l="50150" t="23293" r="3163" b="21490"/>
          <a:stretch>
            <a:fillRect/>
          </a:stretch>
        </p:blipFill>
        <p:spPr bwMode="auto">
          <a:xfrm>
            <a:off x="2286000" y="2057400"/>
            <a:ext cx="4724400" cy="4191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sz="half" idx="2"/>
          </p:nvPr>
        </p:nvSpPr>
        <p:spPr>
          <a:xfrm>
            <a:off x="685800" y="4648200"/>
            <a:ext cx="7772400" cy="1714500"/>
          </a:xfrm>
        </p:spPr>
        <p:txBody>
          <a:bodyPr/>
          <a:lstStyle/>
          <a:p>
            <a:pPr eaLnBrk="1" hangingPunct="1">
              <a:lnSpc>
                <a:spcPct val="90000"/>
              </a:lnSpc>
            </a:pPr>
            <a:r>
              <a:rPr lang="en-US" altLang="en-US" sz="2800" smtClean="0">
                <a:solidFill>
                  <a:schemeClr val="bg1"/>
                </a:solidFill>
                <a:latin typeface="Comic Sans MS" panose="030F0702030302020204" pitchFamily="66" charset="0"/>
              </a:rPr>
              <a:t>Maine</a:t>
            </a:r>
          </a:p>
          <a:p>
            <a:pPr eaLnBrk="1" hangingPunct="1">
              <a:lnSpc>
                <a:spcPct val="90000"/>
              </a:lnSpc>
            </a:pPr>
            <a:r>
              <a:rPr lang="en-US" altLang="en-US" sz="2800" smtClean="0">
                <a:solidFill>
                  <a:schemeClr val="bg1"/>
                </a:solidFill>
                <a:latin typeface="Comic Sans MS" panose="030F0702030302020204" pitchFamily="66" charset="0"/>
              </a:rPr>
              <a:t>Dow Law, 1851</a:t>
            </a:r>
          </a:p>
          <a:p>
            <a:pPr eaLnBrk="1" hangingPunct="1">
              <a:lnSpc>
                <a:spcPct val="90000"/>
              </a:lnSpc>
            </a:pPr>
            <a:r>
              <a:rPr lang="en-US" altLang="en-US" sz="2800" smtClean="0">
                <a:solidFill>
                  <a:schemeClr val="bg1"/>
                </a:solidFill>
                <a:latin typeface="Comic Sans MS" panose="030F0702030302020204" pitchFamily="66" charset="0"/>
              </a:rPr>
              <a:t>Prohibited manufacture and sale of liquor</a:t>
            </a:r>
          </a:p>
        </p:txBody>
      </p:sp>
      <p:pic>
        <p:nvPicPr>
          <p:cNvPr id="37891" name="Picture 5" descr="Neal_Dow_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19400" y="152400"/>
            <a:ext cx="3700463" cy="4267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85800" y="3048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The Drunkard’s Progress</a:t>
            </a:r>
          </a:p>
        </p:txBody>
      </p:sp>
      <p:pic>
        <p:nvPicPr>
          <p:cNvPr id="39939" name="Picture 3" descr="Drunkard's Progress"/>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1739900" y="1377950"/>
            <a:ext cx="5880100" cy="4102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940" name="Rectangle 4"/>
          <p:cNvSpPr>
            <a:spLocks noChangeArrowheads="1"/>
          </p:cNvSpPr>
          <p:nvPr/>
        </p:nvSpPr>
        <p:spPr bwMode="auto">
          <a:xfrm>
            <a:off x="609600" y="5791200"/>
            <a:ext cx="7924800" cy="5873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b="1" i="1">
                <a:solidFill>
                  <a:schemeClr val="bg1"/>
                </a:solidFill>
                <a:latin typeface="Comic Sans MS" panose="030F0702030302020204" pitchFamily="66" charset="0"/>
              </a:rPr>
              <a:t>From the first glass to the grave</a:t>
            </a:r>
            <a:r>
              <a:rPr lang="en-US" altLang="en-US" sz="2800" b="1">
                <a:solidFill>
                  <a:schemeClr val="bg1"/>
                </a:solidFill>
                <a:latin typeface="Comic Sans MS" panose="030F0702030302020204" pitchFamily="66" charset="0"/>
              </a:rPr>
              <a:t>, 1846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descr="ten_nights_sm"/>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27275" y="533400"/>
            <a:ext cx="4487863" cy="5562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14400" y="457200"/>
            <a:ext cx="7467600" cy="1295400"/>
          </a:xfrm>
          <a:prstGeom prst="rect">
            <a:avLst/>
          </a:prstGeom>
          <a:solidFill>
            <a:srgbClr val="000066">
              <a:alpha val="50195"/>
            </a:srgbClr>
          </a:solidFill>
          <a:ln w="952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4200" b="1">
                <a:solidFill>
                  <a:srgbClr val="FFFF00"/>
                </a:solidFill>
                <a:latin typeface="BlackChancery" pitchFamily="2" charset="0"/>
              </a:rPr>
              <a:t>1.</a:t>
            </a:r>
            <a:r>
              <a:rPr lang="en-US" altLang="en-US" sz="4200" b="1">
                <a:solidFill>
                  <a:schemeClr val="bg1"/>
                </a:solidFill>
                <a:latin typeface="BlackChancery" pitchFamily="2" charset="0"/>
              </a:rPr>
              <a:t>  The Second  Great</a:t>
            </a:r>
          </a:p>
          <a:p>
            <a:pPr algn="ctr" eaLnBrk="1" hangingPunct="1"/>
            <a:r>
              <a:rPr lang="en-US" altLang="en-US" sz="4200" b="1">
                <a:solidFill>
                  <a:schemeClr val="bg1"/>
                </a:solidFill>
                <a:latin typeface="BlackChancery" pitchFamily="2" charset="0"/>
              </a:rPr>
              <a:t>Awakening</a:t>
            </a:r>
          </a:p>
        </p:txBody>
      </p:sp>
      <p:sp>
        <p:nvSpPr>
          <p:cNvPr id="119820" name="Line 12"/>
          <p:cNvSpPr>
            <a:spLocks noChangeShapeType="1"/>
          </p:cNvSpPr>
          <p:nvPr/>
        </p:nvSpPr>
        <p:spPr bwMode="auto">
          <a:xfrm>
            <a:off x="4572000" y="1828800"/>
            <a:ext cx="0" cy="4572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Text Box 13"/>
          <p:cNvSpPr txBox="1">
            <a:spLocks noChangeArrowheads="1"/>
          </p:cNvSpPr>
          <p:nvPr/>
        </p:nvSpPr>
        <p:spPr bwMode="auto">
          <a:xfrm>
            <a:off x="1828800" y="2286000"/>
            <a:ext cx="5562600" cy="8715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b="1">
                <a:solidFill>
                  <a:srgbClr val="FFFF00"/>
                </a:solidFill>
                <a:latin typeface="Comic Sans MS" panose="030F0702030302020204" pitchFamily="66" charset="0"/>
              </a:rPr>
              <a:t>“Spiritual Reform From Within”</a:t>
            </a:r>
            <a:br>
              <a:rPr lang="en-US" altLang="en-US" b="1">
                <a:solidFill>
                  <a:srgbClr val="FFFF00"/>
                </a:solidFill>
                <a:latin typeface="Comic Sans MS" panose="030F0702030302020204" pitchFamily="66" charset="0"/>
              </a:rPr>
            </a:br>
            <a:r>
              <a:rPr lang="en-US" altLang="en-US" sz="2000" b="1">
                <a:solidFill>
                  <a:srgbClr val="FFFF00"/>
                </a:solidFill>
                <a:latin typeface="Comic Sans MS" panose="030F0702030302020204" pitchFamily="66" charset="0"/>
              </a:rPr>
              <a:t>[Religious Revivalism]</a:t>
            </a:r>
          </a:p>
        </p:txBody>
      </p:sp>
      <p:sp>
        <p:nvSpPr>
          <p:cNvPr id="119822" name="Line 14"/>
          <p:cNvSpPr>
            <a:spLocks noChangeShapeType="1"/>
          </p:cNvSpPr>
          <p:nvPr/>
        </p:nvSpPr>
        <p:spPr bwMode="auto">
          <a:xfrm>
            <a:off x="4572000" y="3048000"/>
            <a:ext cx="0" cy="3810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3" name="Text Box 15"/>
          <p:cNvSpPr txBox="1">
            <a:spLocks noChangeArrowheads="1"/>
          </p:cNvSpPr>
          <p:nvPr/>
        </p:nvSpPr>
        <p:spPr bwMode="auto">
          <a:xfrm>
            <a:off x="1752600" y="3429000"/>
            <a:ext cx="5791200" cy="9429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b="1">
                <a:solidFill>
                  <a:srgbClr val="FF0000"/>
                </a:solidFill>
                <a:latin typeface="Comic Sans MS" panose="030F0702030302020204" pitchFamily="66" charset="0"/>
              </a:rPr>
              <a:t>Social Reforms &amp; Redefining the Ideal of Equality</a:t>
            </a:r>
            <a:endParaRPr lang="en-US" altLang="en-US" sz="2000" b="1">
              <a:solidFill>
                <a:srgbClr val="FF0000"/>
              </a:solidFill>
              <a:latin typeface="Comic Sans MS" panose="030F0702030302020204" pitchFamily="66" charset="0"/>
            </a:endParaRPr>
          </a:p>
        </p:txBody>
      </p:sp>
      <p:sp>
        <p:nvSpPr>
          <p:cNvPr id="119824" name="Line 16"/>
          <p:cNvSpPr>
            <a:spLocks noChangeShapeType="1"/>
          </p:cNvSpPr>
          <p:nvPr/>
        </p:nvSpPr>
        <p:spPr bwMode="auto">
          <a:xfrm flipH="1">
            <a:off x="1676400" y="4191000"/>
            <a:ext cx="914400" cy="3048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5" name="Oval 17"/>
          <p:cNvSpPr>
            <a:spLocks noChangeArrowheads="1"/>
          </p:cNvSpPr>
          <p:nvPr/>
        </p:nvSpPr>
        <p:spPr bwMode="auto">
          <a:xfrm>
            <a:off x="533400" y="45720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9826" name="Text Box 18"/>
          <p:cNvSpPr txBox="1">
            <a:spLocks noChangeArrowheads="1"/>
          </p:cNvSpPr>
          <p:nvPr/>
        </p:nvSpPr>
        <p:spPr bwMode="auto">
          <a:xfrm>
            <a:off x="685800" y="4891088"/>
            <a:ext cx="1600200" cy="41116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1800" b="1">
                <a:latin typeface="Comic Sans MS" panose="030F0702030302020204" pitchFamily="66" charset="0"/>
              </a:rPr>
              <a:t>Temperance</a:t>
            </a:r>
          </a:p>
        </p:txBody>
      </p:sp>
      <p:sp>
        <p:nvSpPr>
          <p:cNvPr id="119827" name="Line 19"/>
          <p:cNvSpPr>
            <a:spLocks noChangeShapeType="1"/>
          </p:cNvSpPr>
          <p:nvPr/>
        </p:nvSpPr>
        <p:spPr bwMode="auto">
          <a:xfrm flipH="1">
            <a:off x="2971800" y="4267200"/>
            <a:ext cx="457200" cy="11430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8" name="Oval 20"/>
          <p:cNvSpPr>
            <a:spLocks noChangeArrowheads="1"/>
          </p:cNvSpPr>
          <p:nvPr/>
        </p:nvSpPr>
        <p:spPr bwMode="auto">
          <a:xfrm>
            <a:off x="1981200" y="54864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9829" name="Text Box 21"/>
          <p:cNvSpPr txBox="1">
            <a:spLocks noChangeArrowheads="1"/>
          </p:cNvSpPr>
          <p:nvPr/>
        </p:nvSpPr>
        <p:spPr bwMode="auto">
          <a:xfrm>
            <a:off x="2057400" y="5607050"/>
            <a:ext cx="1828800" cy="7302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1800" b="1">
                <a:latin typeface="Comic Sans MS" panose="030F0702030302020204" pitchFamily="66" charset="0"/>
              </a:rPr>
              <a:t>Asylum &amp;</a:t>
            </a:r>
            <a:br>
              <a:rPr lang="en-US" altLang="en-US" sz="1800" b="1">
                <a:latin typeface="Comic Sans MS" panose="030F0702030302020204" pitchFamily="66" charset="0"/>
              </a:rPr>
            </a:br>
            <a:r>
              <a:rPr lang="en-US" altLang="en-US" sz="1800" b="1">
                <a:latin typeface="Comic Sans MS" panose="030F0702030302020204" pitchFamily="66" charset="0"/>
              </a:rPr>
              <a:t>Penal Reform</a:t>
            </a:r>
          </a:p>
        </p:txBody>
      </p:sp>
      <p:sp>
        <p:nvSpPr>
          <p:cNvPr id="119833" name="Line 25"/>
          <p:cNvSpPr>
            <a:spLocks noChangeShapeType="1"/>
          </p:cNvSpPr>
          <p:nvPr/>
        </p:nvSpPr>
        <p:spPr bwMode="auto">
          <a:xfrm flipH="1">
            <a:off x="4572000" y="4267200"/>
            <a:ext cx="0" cy="3048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34" name="Oval 26"/>
          <p:cNvSpPr>
            <a:spLocks noChangeArrowheads="1"/>
          </p:cNvSpPr>
          <p:nvPr/>
        </p:nvSpPr>
        <p:spPr bwMode="auto">
          <a:xfrm>
            <a:off x="6781800" y="45720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9835" name="Text Box 27"/>
          <p:cNvSpPr txBox="1">
            <a:spLocks noChangeArrowheads="1"/>
          </p:cNvSpPr>
          <p:nvPr/>
        </p:nvSpPr>
        <p:spPr bwMode="auto">
          <a:xfrm>
            <a:off x="6934200" y="4876800"/>
            <a:ext cx="1600200" cy="411163"/>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1800" b="1">
                <a:latin typeface="Comic Sans MS" panose="030F0702030302020204" pitchFamily="66" charset="0"/>
              </a:rPr>
              <a:t>Education</a:t>
            </a:r>
          </a:p>
        </p:txBody>
      </p:sp>
      <p:sp>
        <p:nvSpPr>
          <p:cNvPr id="119836" name="Line 28"/>
          <p:cNvSpPr>
            <a:spLocks noChangeShapeType="1"/>
          </p:cNvSpPr>
          <p:nvPr/>
        </p:nvSpPr>
        <p:spPr bwMode="auto">
          <a:xfrm>
            <a:off x="5943600" y="4267200"/>
            <a:ext cx="228600" cy="11430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37" name="Oval 29"/>
          <p:cNvSpPr>
            <a:spLocks noChangeArrowheads="1"/>
          </p:cNvSpPr>
          <p:nvPr/>
        </p:nvSpPr>
        <p:spPr bwMode="auto">
          <a:xfrm>
            <a:off x="5257800" y="54864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9838" name="Text Box 30"/>
          <p:cNvSpPr txBox="1">
            <a:spLocks noChangeArrowheads="1"/>
          </p:cNvSpPr>
          <p:nvPr/>
        </p:nvSpPr>
        <p:spPr bwMode="auto">
          <a:xfrm>
            <a:off x="5410200" y="5638800"/>
            <a:ext cx="1600200" cy="7302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1800" b="1">
                <a:latin typeface="Comic Sans MS" panose="030F0702030302020204" pitchFamily="66" charset="0"/>
              </a:rPr>
              <a:t>Women’s Rights</a:t>
            </a:r>
          </a:p>
        </p:txBody>
      </p:sp>
      <p:sp>
        <p:nvSpPr>
          <p:cNvPr id="119839" name="Line 31"/>
          <p:cNvSpPr>
            <a:spLocks noChangeShapeType="1"/>
          </p:cNvSpPr>
          <p:nvPr/>
        </p:nvSpPr>
        <p:spPr bwMode="auto">
          <a:xfrm>
            <a:off x="6553200" y="4191000"/>
            <a:ext cx="914400" cy="3048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40" name="Oval 32"/>
          <p:cNvSpPr>
            <a:spLocks noChangeArrowheads="1"/>
          </p:cNvSpPr>
          <p:nvPr/>
        </p:nvSpPr>
        <p:spPr bwMode="auto">
          <a:xfrm>
            <a:off x="3657600" y="4648200"/>
            <a:ext cx="1905000" cy="990600"/>
          </a:xfrm>
          <a:prstGeom prst="ellipse">
            <a:avLst/>
          </a:prstGeom>
          <a:solidFill>
            <a:srgbClr val="C9E8FF">
              <a:alpha val="50195"/>
            </a:srgbClr>
          </a:solidFill>
          <a:ln>
            <a:noFill/>
          </a:ln>
          <a:effectLst>
            <a:prstShdw prst="shdw17" dist="17961" dir="2700000">
              <a:srgbClr val="798B99"/>
            </a:prst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9841" name="Text Box 33"/>
          <p:cNvSpPr txBox="1">
            <a:spLocks noChangeArrowheads="1"/>
          </p:cNvSpPr>
          <p:nvPr/>
        </p:nvSpPr>
        <p:spPr bwMode="auto">
          <a:xfrm>
            <a:off x="3810000" y="4967288"/>
            <a:ext cx="1600200" cy="41116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1800" b="1">
                <a:latin typeface="Comic Sans MS" panose="030F0702030302020204" pitchFamily="66" charset="0"/>
              </a:rPr>
              <a:t>Abolitionism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9820"/>
                                        </p:tgtEl>
                                        <p:attrNameLst>
                                          <p:attrName>style.visibility</p:attrName>
                                        </p:attrNameLst>
                                      </p:cBhvr>
                                      <p:to>
                                        <p:strVal val="visible"/>
                                      </p:to>
                                    </p:set>
                                    <p:animEffect transition="in" filter="wipe(up)">
                                      <p:cBhvr>
                                        <p:cTn id="7" dur="500"/>
                                        <p:tgtEl>
                                          <p:spTgt spid="1198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9821"/>
                                        </p:tgtEl>
                                        <p:attrNameLst>
                                          <p:attrName>style.visibility</p:attrName>
                                        </p:attrNameLst>
                                      </p:cBhvr>
                                      <p:to>
                                        <p:strVal val="visible"/>
                                      </p:to>
                                    </p:set>
                                    <p:animEffect transition="in" filter="wipe(up)">
                                      <p:cBhvr>
                                        <p:cTn id="10" dur="500"/>
                                        <p:tgtEl>
                                          <p:spTgt spid="1198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9822"/>
                                        </p:tgtEl>
                                        <p:attrNameLst>
                                          <p:attrName>style.visibility</p:attrName>
                                        </p:attrNameLst>
                                      </p:cBhvr>
                                      <p:to>
                                        <p:strVal val="visible"/>
                                      </p:to>
                                    </p:set>
                                    <p:animEffect transition="in" filter="wipe(up)">
                                      <p:cBhvr>
                                        <p:cTn id="15" dur="500"/>
                                        <p:tgtEl>
                                          <p:spTgt spid="11982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9823"/>
                                        </p:tgtEl>
                                        <p:attrNameLst>
                                          <p:attrName>style.visibility</p:attrName>
                                        </p:attrNameLst>
                                      </p:cBhvr>
                                      <p:to>
                                        <p:strVal val="visible"/>
                                      </p:to>
                                    </p:set>
                                    <p:animEffect transition="in" filter="wipe(up)">
                                      <p:cBhvr>
                                        <p:cTn id="18" dur="500"/>
                                        <p:tgtEl>
                                          <p:spTgt spid="1198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9824"/>
                                        </p:tgtEl>
                                        <p:attrNameLst>
                                          <p:attrName>style.visibility</p:attrName>
                                        </p:attrNameLst>
                                      </p:cBhvr>
                                      <p:to>
                                        <p:strVal val="visible"/>
                                      </p:to>
                                    </p:set>
                                    <p:animEffect transition="in" filter="fade">
                                      <p:cBhvr>
                                        <p:cTn id="23" dur="1000"/>
                                        <p:tgtEl>
                                          <p:spTgt spid="1198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9825"/>
                                        </p:tgtEl>
                                        <p:attrNameLst>
                                          <p:attrName>style.visibility</p:attrName>
                                        </p:attrNameLst>
                                      </p:cBhvr>
                                      <p:to>
                                        <p:strVal val="visible"/>
                                      </p:to>
                                    </p:set>
                                    <p:animEffect transition="in" filter="fade">
                                      <p:cBhvr>
                                        <p:cTn id="26" dur="1000"/>
                                        <p:tgtEl>
                                          <p:spTgt spid="1198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9826"/>
                                        </p:tgtEl>
                                        <p:attrNameLst>
                                          <p:attrName>style.visibility</p:attrName>
                                        </p:attrNameLst>
                                      </p:cBhvr>
                                      <p:to>
                                        <p:strVal val="visible"/>
                                      </p:to>
                                    </p:set>
                                    <p:animEffect transition="in" filter="fade">
                                      <p:cBhvr>
                                        <p:cTn id="29" dur="1000"/>
                                        <p:tgtEl>
                                          <p:spTgt spid="1198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9827"/>
                                        </p:tgtEl>
                                        <p:attrNameLst>
                                          <p:attrName>style.visibility</p:attrName>
                                        </p:attrNameLst>
                                      </p:cBhvr>
                                      <p:to>
                                        <p:strVal val="visible"/>
                                      </p:to>
                                    </p:set>
                                    <p:animEffect transition="in" filter="fade">
                                      <p:cBhvr>
                                        <p:cTn id="34" dur="1000"/>
                                        <p:tgtEl>
                                          <p:spTgt spid="1198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9828"/>
                                        </p:tgtEl>
                                        <p:attrNameLst>
                                          <p:attrName>style.visibility</p:attrName>
                                        </p:attrNameLst>
                                      </p:cBhvr>
                                      <p:to>
                                        <p:strVal val="visible"/>
                                      </p:to>
                                    </p:set>
                                    <p:animEffect transition="in" filter="fade">
                                      <p:cBhvr>
                                        <p:cTn id="37" dur="1000"/>
                                        <p:tgtEl>
                                          <p:spTgt spid="1198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9829"/>
                                        </p:tgtEl>
                                        <p:attrNameLst>
                                          <p:attrName>style.visibility</p:attrName>
                                        </p:attrNameLst>
                                      </p:cBhvr>
                                      <p:to>
                                        <p:strVal val="visible"/>
                                      </p:to>
                                    </p:set>
                                    <p:animEffect transition="in" filter="fade">
                                      <p:cBhvr>
                                        <p:cTn id="40" dur="1000"/>
                                        <p:tgtEl>
                                          <p:spTgt spid="1198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9833"/>
                                        </p:tgtEl>
                                        <p:attrNameLst>
                                          <p:attrName>style.visibility</p:attrName>
                                        </p:attrNameLst>
                                      </p:cBhvr>
                                      <p:to>
                                        <p:strVal val="visible"/>
                                      </p:to>
                                    </p:set>
                                    <p:animEffect transition="in" filter="fade">
                                      <p:cBhvr>
                                        <p:cTn id="45" dur="1000"/>
                                        <p:tgtEl>
                                          <p:spTgt spid="1198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9840"/>
                                        </p:tgtEl>
                                        <p:attrNameLst>
                                          <p:attrName>style.visibility</p:attrName>
                                        </p:attrNameLst>
                                      </p:cBhvr>
                                      <p:to>
                                        <p:strVal val="visible"/>
                                      </p:to>
                                    </p:set>
                                    <p:animEffect transition="in" filter="fade">
                                      <p:cBhvr>
                                        <p:cTn id="48" dur="1000"/>
                                        <p:tgtEl>
                                          <p:spTgt spid="1198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9841"/>
                                        </p:tgtEl>
                                        <p:attrNameLst>
                                          <p:attrName>style.visibility</p:attrName>
                                        </p:attrNameLst>
                                      </p:cBhvr>
                                      <p:to>
                                        <p:strVal val="visible"/>
                                      </p:to>
                                    </p:set>
                                    <p:animEffect transition="in" filter="fade">
                                      <p:cBhvr>
                                        <p:cTn id="51" dur="1000"/>
                                        <p:tgtEl>
                                          <p:spTgt spid="1198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9836"/>
                                        </p:tgtEl>
                                        <p:attrNameLst>
                                          <p:attrName>style.visibility</p:attrName>
                                        </p:attrNameLst>
                                      </p:cBhvr>
                                      <p:to>
                                        <p:strVal val="visible"/>
                                      </p:to>
                                    </p:set>
                                    <p:animEffect transition="in" filter="fade">
                                      <p:cBhvr>
                                        <p:cTn id="56" dur="1000"/>
                                        <p:tgtEl>
                                          <p:spTgt spid="1198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9837"/>
                                        </p:tgtEl>
                                        <p:attrNameLst>
                                          <p:attrName>style.visibility</p:attrName>
                                        </p:attrNameLst>
                                      </p:cBhvr>
                                      <p:to>
                                        <p:strVal val="visible"/>
                                      </p:to>
                                    </p:set>
                                    <p:animEffect transition="in" filter="fade">
                                      <p:cBhvr>
                                        <p:cTn id="59" dur="1000"/>
                                        <p:tgtEl>
                                          <p:spTgt spid="1198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9838"/>
                                        </p:tgtEl>
                                        <p:attrNameLst>
                                          <p:attrName>style.visibility</p:attrName>
                                        </p:attrNameLst>
                                      </p:cBhvr>
                                      <p:to>
                                        <p:strVal val="visible"/>
                                      </p:to>
                                    </p:set>
                                    <p:animEffect transition="in" filter="fade">
                                      <p:cBhvr>
                                        <p:cTn id="62" dur="1000"/>
                                        <p:tgtEl>
                                          <p:spTgt spid="11983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9839"/>
                                        </p:tgtEl>
                                        <p:attrNameLst>
                                          <p:attrName>style.visibility</p:attrName>
                                        </p:attrNameLst>
                                      </p:cBhvr>
                                      <p:to>
                                        <p:strVal val="visible"/>
                                      </p:to>
                                    </p:set>
                                    <p:animEffect transition="in" filter="fade">
                                      <p:cBhvr>
                                        <p:cTn id="67" dur="1000"/>
                                        <p:tgtEl>
                                          <p:spTgt spid="1198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9834"/>
                                        </p:tgtEl>
                                        <p:attrNameLst>
                                          <p:attrName>style.visibility</p:attrName>
                                        </p:attrNameLst>
                                      </p:cBhvr>
                                      <p:to>
                                        <p:strVal val="visible"/>
                                      </p:to>
                                    </p:set>
                                    <p:animEffect transition="in" filter="fade">
                                      <p:cBhvr>
                                        <p:cTn id="70" dur="1000"/>
                                        <p:tgtEl>
                                          <p:spTgt spid="1198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9835"/>
                                        </p:tgtEl>
                                        <p:attrNameLst>
                                          <p:attrName>style.visibility</p:attrName>
                                        </p:attrNameLst>
                                      </p:cBhvr>
                                      <p:to>
                                        <p:strVal val="visible"/>
                                      </p:to>
                                    </p:set>
                                    <p:animEffect transition="in" filter="fade">
                                      <p:cBhvr>
                                        <p:cTn id="73" dur="1000"/>
                                        <p:tgtEl>
                                          <p:spTgt spid="119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0" grpId="0" animBg="1"/>
      <p:bldP spid="119821" grpId="0"/>
      <p:bldP spid="119822" grpId="0" animBg="1"/>
      <p:bldP spid="119823" grpId="0"/>
      <p:bldP spid="119824" grpId="0" animBg="1"/>
      <p:bldP spid="119825" grpId="0" animBg="1"/>
      <p:bldP spid="119826" grpId="0"/>
      <p:bldP spid="119827" grpId="0" animBg="1"/>
      <p:bldP spid="119828" grpId="0" animBg="1"/>
      <p:bldP spid="119829" grpId="0"/>
      <p:bldP spid="119833" grpId="0" animBg="1"/>
      <p:bldP spid="119834" grpId="0" animBg="1"/>
      <p:bldP spid="119835" grpId="0"/>
      <p:bldP spid="119836" grpId="0" animBg="1"/>
      <p:bldP spid="119837" grpId="0" animBg="1"/>
      <p:bldP spid="119838" grpId="0"/>
      <p:bldP spid="119839" grpId="0" animBg="1"/>
      <p:bldP spid="119840" grpId="0" animBg="1"/>
      <p:bldP spid="1198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0726_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057400" y="152400"/>
            <a:ext cx="4724400" cy="65532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descr="Untitled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381000"/>
            <a:ext cx="8305800" cy="5867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Untitled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685800"/>
            <a:ext cx="8610600" cy="56229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26"/>
          <p:cNvSpPr txBox="1">
            <a:spLocks noChangeArrowheads="1"/>
          </p:cNvSpPr>
          <p:nvPr/>
        </p:nvSpPr>
        <p:spPr bwMode="auto">
          <a:xfrm>
            <a:off x="609600" y="228600"/>
            <a:ext cx="8001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rgbClr val="FFFF00"/>
                </a:solidFill>
                <a:latin typeface="BlackChancery" pitchFamily="2" charset="0"/>
              </a:rPr>
              <a:t>3.</a:t>
            </a:r>
            <a:r>
              <a:rPr lang="en-US" altLang="en-US" sz="4800" b="1">
                <a:solidFill>
                  <a:schemeClr val="bg1"/>
                </a:solidFill>
                <a:latin typeface="BlackChancery" pitchFamily="2" charset="0"/>
              </a:rPr>
              <a:t>  </a:t>
            </a:r>
            <a:r>
              <a:rPr lang="en-US" altLang="en-US" sz="4000" b="1">
                <a:solidFill>
                  <a:schemeClr val="bg1"/>
                </a:solidFill>
              </a:rPr>
              <a:t>“Separate Spheres” Concept</a:t>
            </a:r>
          </a:p>
        </p:txBody>
      </p:sp>
      <p:sp>
        <p:nvSpPr>
          <p:cNvPr id="50179" name="Rectangle 1027"/>
          <p:cNvSpPr>
            <a:spLocks noChangeArrowheads="1"/>
          </p:cNvSpPr>
          <p:nvPr/>
        </p:nvSpPr>
        <p:spPr bwMode="auto">
          <a:xfrm>
            <a:off x="1447800" y="1447800"/>
            <a:ext cx="6248400" cy="8001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4000" b="1">
                <a:solidFill>
                  <a:srgbClr val="FF0000"/>
                </a:solidFill>
                <a:latin typeface="Comic Sans MS" panose="030F0702030302020204" pitchFamily="66" charset="0"/>
              </a:rPr>
              <a:t>“Cult of Domesticity”</a:t>
            </a:r>
            <a:endParaRPr lang="en-US" altLang="en-US" sz="3600" b="1">
              <a:solidFill>
                <a:srgbClr val="FF0000"/>
              </a:solidFill>
              <a:latin typeface="Comic Sans MS" panose="030F0702030302020204" pitchFamily="66" charset="0"/>
            </a:endParaRPr>
          </a:p>
        </p:txBody>
      </p:sp>
      <p:sp>
        <p:nvSpPr>
          <p:cNvPr id="50180" name="Rectangle 1028"/>
          <p:cNvSpPr>
            <a:spLocks noChangeArrowheads="1"/>
          </p:cNvSpPr>
          <p:nvPr/>
        </p:nvSpPr>
        <p:spPr bwMode="auto">
          <a:xfrm>
            <a:off x="381000" y="2209800"/>
            <a:ext cx="8077200" cy="19335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2600" b="1">
                <a:solidFill>
                  <a:schemeClr val="bg1"/>
                </a:solidFill>
                <a:latin typeface="Comic Sans MS" panose="030F0702030302020204" pitchFamily="66" charset="0"/>
              </a:rPr>
              <a:t>A woman’s “sphere” was in the home (it was a</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refuge from the cruel world outside).</a:t>
            </a:r>
          </a:p>
          <a:p>
            <a:pPr eaLnBrk="1" hangingPunct="1">
              <a:buClr>
                <a:srgbClr val="FF0000"/>
              </a:buClr>
              <a:buFontTx/>
              <a:buChar char="e"/>
            </a:pPr>
            <a:r>
              <a:rPr lang="en-US" altLang="en-US" sz="2600" b="1">
                <a:solidFill>
                  <a:schemeClr val="bg1"/>
                </a:solidFill>
                <a:latin typeface="Comic Sans MS" panose="030F0702030302020204" pitchFamily="66" charset="0"/>
              </a:rPr>
              <a:t>Her role was to “civilize” her husband and</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family.</a:t>
            </a:r>
          </a:p>
        </p:txBody>
      </p:sp>
      <p:sp>
        <p:nvSpPr>
          <p:cNvPr id="50181" name="Rectangle 1030"/>
          <p:cNvSpPr>
            <a:spLocks noChangeArrowheads="1"/>
          </p:cNvSpPr>
          <p:nvPr/>
        </p:nvSpPr>
        <p:spPr bwMode="auto">
          <a:xfrm>
            <a:off x="381000" y="4038600"/>
            <a:ext cx="7010400" cy="5524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2600" b="1" i="1">
                <a:solidFill>
                  <a:schemeClr val="bg1"/>
                </a:solidFill>
                <a:latin typeface="Comic Sans MS" panose="030F0702030302020204" pitchFamily="66" charset="0"/>
              </a:rPr>
              <a:t> </a:t>
            </a:r>
            <a:r>
              <a:rPr lang="en-US" altLang="en-US" sz="2600" b="1">
                <a:solidFill>
                  <a:schemeClr val="bg1"/>
                </a:solidFill>
                <a:latin typeface="Comic Sans MS" panose="030F0702030302020204" pitchFamily="66" charset="0"/>
              </a:rPr>
              <a:t>An 1830s MA minister:</a:t>
            </a:r>
          </a:p>
        </p:txBody>
      </p:sp>
      <p:sp>
        <p:nvSpPr>
          <p:cNvPr id="188423" name="Rectangle 1031"/>
          <p:cNvSpPr>
            <a:spLocks noChangeArrowheads="1"/>
          </p:cNvSpPr>
          <p:nvPr/>
        </p:nvSpPr>
        <p:spPr bwMode="auto">
          <a:xfrm>
            <a:off x="685800" y="4495800"/>
            <a:ext cx="8153400" cy="22987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pPr>
            <a:r>
              <a:rPr lang="en-US" altLang="en-US" sz="2500" b="1" i="1">
                <a:solidFill>
                  <a:srgbClr val="FFFF00"/>
                </a:solidFill>
                <a:latin typeface="Comic Sans MS" panose="030F0702030302020204" pitchFamily="66" charset="0"/>
              </a:rPr>
              <a:t>The power of woman is her dependence.  A woman who gives up that dependence on man to become a reformer yields the power God has given her for her protection, and her character becomes unnatural!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188423">
                                            <p:txEl>
                                              <p:pRg st="0" end="0"/>
                                            </p:txEl>
                                          </p:spTgt>
                                        </p:tgtEl>
                                        <p:attrNameLst>
                                          <p:attrName>style.visibility</p:attrName>
                                        </p:attrNameLst>
                                      </p:cBhvr>
                                      <p:to>
                                        <p:strVal val="visible"/>
                                      </p:to>
                                    </p:set>
                                    <p:animEffect transition="in" filter="wipe(left)">
                                      <p:cBhvr>
                                        <p:cTn id="7" dur="500"/>
                                        <p:tgtEl>
                                          <p:spTgt spid="1884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762000" y="304800"/>
            <a:ext cx="77724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5400" b="1">
                <a:solidFill>
                  <a:schemeClr val="bg1"/>
                </a:solidFill>
                <a:latin typeface="BlackChancery" pitchFamily="2" charset="0"/>
              </a:rPr>
              <a:t>Early 19c Women</a:t>
            </a:r>
          </a:p>
        </p:txBody>
      </p:sp>
      <p:sp>
        <p:nvSpPr>
          <p:cNvPr id="189443" name="Rectangle 3"/>
          <p:cNvSpPr>
            <a:spLocks noChangeArrowheads="1"/>
          </p:cNvSpPr>
          <p:nvPr/>
        </p:nvSpPr>
        <p:spPr bwMode="auto">
          <a:xfrm>
            <a:off x="1219200" y="1352550"/>
            <a:ext cx="7162800" cy="53943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3413" indent="-633413">
              <a:defRPr sz="2400">
                <a:solidFill>
                  <a:schemeClr val="tx1"/>
                </a:solidFill>
                <a:latin typeface="Arial" panose="020B0604020202020204" pitchFamily="34" charset="0"/>
              </a:defRPr>
            </a:lvl1pPr>
            <a:lvl2pPr marL="1204913" indent="-457200">
              <a:defRPr sz="2400">
                <a:solidFill>
                  <a:schemeClr val="tx1"/>
                </a:solidFill>
                <a:latin typeface="Arial" panose="020B0604020202020204" pitchFamily="34" charset="0"/>
              </a:defRPr>
            </a:lvl2pPr>
            <a:lvl3pPr marL="1776413" indent="-457200">
              <a:defRPr sz="2400">
                <a:solidFill>
                  <a:schemeClr val="tx1"/>
                </a:solidFill>
                <a:latin typeface="Arial" panose="020B0604020202020204" pitchFamily="34" charset="0"/>
              </a:defRPr>
            </a:lvl3pPr>
            <a:lvl4pPr marL="2347913" indent="-457200">
              <a:defRPr sz="2400">
                <a:solidFill>
                  <a:schemeClr val="tx1"/>
                </a:solidFill>
                <a:latin typeface="Arial" panose="020B0604020202020204" pitchFamily="34" charset="0"/>
              </a:defRPr>
            </a:lvl4pPr>
            <a:lvl5pPr marL="2919413" indent="-457200">
              <a:defRPr sz="2400">
                <a:solidFill>
                  <a:schemeClr val="tx1"/>
                </a:solidFill>
                <a:latin typeface="Arial" panose="020B0604020202020204" pitchFamily="34" charset="0"/>
              </a:defRPr>
            </a:lvl5pPr>
            <a:lvl6pPr marL="3376613" indent="-457200" eaLnBrk="0" fontAlgn="base" hangingPunct="0">
              <a:spcBef>
                <a:spcPct val="0"/>
              </a:spcBef>
              <a:spcAft>
                <a:spcPct val="0"/>
              </a:spcAft>
              <a:defRPr sz="2400">
                <a:solidFill>
                  <a:schemeClr val="tx1"/>
                </a:solidFill>
                <a:latin typeface="Arial" panose="020B0604020202020204" pitchFamily="34" charset="0"/>
              </a:defRPr>
            </a:lvl6pPr>
            <a:lvl7pPr marL="3833813" indent="-457200" eaLnBrk="0" fontAlgn="base" hangingPunct="0">
              <a:spcBef>
                <a:spcPct val="0"/>
              </a:spcBef>
              <a:spcAft>
                <a:spcPct val="0"/>
              </a:spcAft>
              <a:defRPr sz="2400">
                <a:solidFill>
                  <a:schemeClr val="tx1"/>
                </a:solidFill>
                <a:latin typeface="Arial" panose="020B0604020202020204" pitchFamily="34" charset="0"/>
              </a:defRPr>
            </a:lvl7pPr>
            <a:lvl8pPr marL="4291013" indent="-457200" eaLnBrk="0" fontAlgn="base" hangingPunct="0">
              <a:spcBef>
                <a:spcPct val="0"/>
              </a:spcBef>
              <a:spcAft>
                <a:spcPct val="0"/>
              </a:spcAft>
              <a:defRPr sz="2400">
                <a:solidFill>
                  <a:schemeClr val="tx1"/>
                </a:solidFill>
                <a:latin typeface="Arial" panose="020B0604020202020204" pitchFamily="34" charset="0"/>
              </a:defRPr>
            </a:lvl8pPr>
            <a:lvl9pPr marL="4748213" indent="-4572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AutoNum type="arabicPeriod"/>
            </a:pPr>
            <a:r>
              <a:rPr lang="en-US" altLang="en-US" sz="3000" b="1">
                <a:solidFill>
                  <a:schemeClr val="bg1"/>
                </a:solidFill>
                <a:latin typeface="Comic Sans MS" panose="030F0702030302020204" pitchFamily="66" charset="0"/>
              </a:rPr>
              <a:t>Unable to vote.</a:t>
            </a:r>
          </a:p>
          <a:p>
            <a:pPr eaLnBrk="1" hangingPunct="1">
              <a:buClr>
                <a:srgbClr val="FF0000"/>
              </a:buClr>
              <a:buFontTx/>
              <a:buAutoNum type="arabicPeriod"/>
            </a:pPr>
            <a:r>
              <a:rPr lang="en-US" altLang="en-US" sz="3000" b="1">
                <a:solidFill>
                  <a:schemeClr val="bg1"/>
                </a:solidFill>
                <a:latin typeface="Comic Sans MS" panose="030F0702030302020204" pitchFamily="66" charset="0"/>
              </a:rPr>
              <a:t>Legal status of a minor.</a:t>
            </a:r>
          </a:p>
          <a:p>
            <a:pPr eaLnBrk="1" hangingPunct="1">
              <a:buClr>
                <a:srgbClr val="FF0000"/>
              </a:buClr>
              <a:buFontTx/>
              <a:buAutoNum type="arabicPeriod"/>
            </a:pPr>
            <a:r>
              <a:rPr lang="en-US" altLang="en-US" sz="3000" b="1">
                <a:solidFill>
                  <a:schemeClr val="bg1"/>
                </a:solidFill>
                <a:latin typeface="Comic Sans MS" panose="030F0702030302020204" pitchFamily="66" charset="0"/>
              </a:rPr>
              <a:t>Single  could own her own</a:t>
            </a:r>
            <a:br>
              <a:rPr lang="en-US" altLang="en-US" sz="3000" b="1">
                <a:solidFill>
                  <a:schemeClr val="bg1"/>
                </a:solidFill>
                <a:latin typeface="Comic Sans MS" panose="030F0702030302020204" pitchFamily="66" charset="0"/>
              </a:rPr>
            </a:br>
            <a:r>
              <a:rPr lang="en-US" altLang="en-US" sz="3000" b="1">
                <a:solidFill>
                  <a:schemeClr val="bg1"/>
                </a:solidFill>
                <a:latin typeface="Comic Sans MS" panose="030F0702030302020204" pitchFamily="66" charset="0"/>
              </a:rPr>
              <a:t>           property.</a:t>
            </a:r>
          </a:p>
          <a:p>
            <a:pPr eaLnBrk="1" hangingPunct="1">
              <a:buClr>
                <a:srgbClr val="FF0000"/>
              </a:buClr>
              <a:buFontTx/>
              <a:buAutoNum type="arabicPeriod"/>
            </a:pPr>
            <a:r>
              <a:rPr lang="en-US" altLang="en-US" sz="3000" b="1">
                <a:solidFill>
                  <a:schemeClr val="bg1"/>
                </a:solidFill>
                <a:latin typeface="Comic Sans MS" panose="030F0702030302020204" pitchFamily="66" charset="0"/>
              </a:rPr>
              <a:t>Married  no control over her</a:t>
            </a:r>
            <a:br>
              <a:rPr lang="en-US" altLang="en-US" sz="3000" b="1">
                <a:solidFill>
                  <a:schemeClr val="bg1"/>
                </a:solidFill>
                <a:latin typeface="Comic Sans MS" panose="030F0702030302020204" pitchFamily="66" charset="0"/>
              </a:rPr>
            </a:br>
            <a:r>
              <a:rPr lang="en-US" altLang="en-US" sz="3000" b="1">
                <a:solidFill>
                  <a:schemeClr val="bg1"/>
                </a:solidFill>
                <a:latin typeface="Comic Sans MS" panose="030F0702030302020204" pitchFamily="66" charset="0"/>
              </a:rPr>
              <a:t>property or her children.</a:t>
            </a:r>
          </a:p>
          <a:p>
            <a:pPr eaLnBrk="1" hangingPunct="1">
              <a:buClr>
                <a:srgbClr val="FF0000"/>
              </a:buClr>
              <a:buFontTx/>
              <a:buAutoNum type="arabicPeriod"/>
            </a:pPr>
            <a:r>
              <a:rPr lang="en-US" altLang="en-US" sz="3000" b="1">
                <a:solidFill>
                  <a:schemeClr val="bg1"/>
                </a:solidFill>
                <a:latin typeface="Comic Sans MS" panose="030F0702030302020204" pitchFamily="66" charset="0"/>
              </a:rPr>
              <a:t>Could not initiate divorce.</a:t>
            </a:r>
          </a:p>
          <a:p>
            <a:pPr eaLnBrk="1" hangingPunct="1">
              <a:buClr>
                <a:srgbClr val="FF0000"/>
              </a:buClr>
              <a:buFontTx/>
              <a:buAutoNum type="arabicPeriod"/>
            </a:pPr>
            <a:r>
              <a:rPr lang="en-US" altLang="en-US" sz="3000" b="1">
                <a:solidFill>
                  <a:schemeClr val="bg1"/>
                </a:solidFill>
                <a:latin typeface="Comic Sans MS" panose="030F0702030302020204" pitchFamily="66" charset="0"/>
              </a:rPr>
              <a:t>Couldn’t make wills, sign a contract, or bring suit in court without her husband’s permission.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1000"/>
                                        <p:tgtEl>
                                          <p:spTgt spid="189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9443">
                                            <p:txEl>
                                              <p:pRg st="1" end="1"/>
                                            </p:txEl>
                                          </p:spTgt>
                                        </p:tgtEl>
                                        <p:attrNameLst>
                                          <p:attrName>style.visibility</p:attrName>
                                        </p:attrNameLst>
                                      </p:cBhvr>
                                      <p:to>
                                        <p:strVal val="visible"/>
                                      </p:to>
                                    </p:set>
                                    <p:animEffect transition="in" filter="wipe(left)">
                                      <p:cBhvr>
                                        <p:cTn id="12" dur="1000"/>
                                        <p:tgtEl>
                                          <p:spTgt spid="189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wipe(left)">
                                      <p:cBhvr>
                                        <p:cTn id="17" dur="1000"/>
                                        <p:tgtEl>
                                          <p:spTgt spid="189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9443">
                                            <p:txEl>
                                              <p:pRg st="3" end="3"/>
                                            </p:txEl>
                                          </p:spTgt>
                                        </p:tgtEl>
                                        <p:attrNameLst>
                                          <p:attrName>style.visibility</p:attrName>
                                        </p:attrNameLst>
                                      </p:cBhvr>
                                      <p:to>
                                        <p:strVal val="visible"/>
                                      </p:to>
                                    </p:set>
                                    <p:animEffect transition="in" filter="wipe(left)">
                                      <p:cBhvr>
                                        <p:cTn id="22" dur="1000"/>
                                        <p:tgtEl>
                                          <p:spTgt spid="1894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9443">
                                            <p:txEl>
                                              <p:pRg st="4" end="4"/>
                                            </p:txEl>
                                          </p:spTgt>
                                        </p:tgtEl>
                                        <p:attrNameLst>
                                          <p:attrName>style.visibility</p:attrName>
                                        </p:attrNameLst>
                                      </p:cBhvr>
                                      <p:to>
                                        <p:strVal val="visible"/>
                                      </p:to>
                                    </p:set>
                                    <p:animEffect transition="in" filter="wipe(left)">
                                      <p:cBhvr>
                                        <p:cTn id="27" dur="1000"/>
                                        <p:tgtEl>
                                          <p:spTgt spid="189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89443">
                                            <p:txEl>
                                              <p:pRg st="5" end="5"/>
                                            </p:txEl>
                                          </p:spTgt>
                                        </p:tgtEl>
                                        <p:attrNameLst>
                                          <p:attrName>style.visibility</p:attrName>
                                        </p:attrNameLst>
                                      </p:cBhvr>
                                      <p:to>
                                        <p:strVal val="visible"/>
                                      </p:to>
                                    </p:set>
                                    <p:animEffect transition="in" filter="wipe(left)">
                                      <p:cBhvr>
                                        <p:cTn id="32" dur="1000"/>
                                        <p:tgtEl>
                                          <p:spTgt spid="189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026"/>
          <p:cNvSpPr txBox="1">
            <a:spLocks noChangeArrowheads="1"/>
          </p:cNvSpPr>
          <p:nvPr/>
        </p:nvSpPr>
        <p:spPr bwMode="auto">
          <a:xfrm>
            <a:off x="762000" y="304800"/>
            <a:ext cx="77724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What It Would Be Like If Ladies Had Their Own Way!</a:t>
            </a:r>
          </a:p>
        </p:txBody>
      </p:sp>
      <p:pic>
        <p:nvPicPr>
          <p:cNvPr id="54275" name="Picture 1028" descr="EarlyFeminism"/>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934" t="1875" r="27103" b="4338"/>
          <a:stretch>
            <a:fillRect/>
          </a:stretch>
        </p:blipFill>
        <p:spPr bwMode="auto">
          <a:xfrm>
            <a:off x="1295400" y="1981200"/>
            <a:ext cx="6629400" cy="4305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4276" name="Text Box 1029"/>
          <p:cNvSpPr txBox="1">
            <a:spLocks noChangeArrowheads="1"/>
          </p:cNvSpPr>
          <p:nvPr/>
        </p:nvSpPr>
        <p:spPr bwMode="auto">
          <a:xfrm>
            <a:off x="8305800" y="6324600"/>
            <a:ext cx="533400" cy="2746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R2-8</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762000" y="304800"/>
            <a:ext cx="77724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300" b="1">
                <a:solidFill>
                  <a:schemeClr val="bg1"/>
                </a:solidFill>
              </a:rPr>
              <a:t>Cult of Domesticity = Slavery</a:t>
            </a:r>
            <a:endParaRPr lang="en-US" altLang="en-US" sz="4800" b="1">
              <a:solidFill>
                <a:schemeClr val="bg1"/>
              </a:solidFill>
              <a:latin typeface="BlackChancery" pitchFamily="2" charset="0"/>
            </a:endParaRPr>
          </a:p>
        </p:txBody>
      </p:sp>
      <p:sp>
        <p:nvSpPr>
          <p:cNvPr id="56323" name="Text Box 3"/>
          <p:cNvSpPr txBox="1">
            <a:spLocks noChangeArrowheads="1"/>
          </p:cNvSpPr>
          <p:nvPr/>
        </p:nvSpPr>
        <p:spPr bwMode="auto">
          <a:xfrm>
            <a:off x="228600" y="1219200"/>
            <a:ext cx="7239000" cy="10826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b="1">
                <a:solidFill>
                  <a:schemeClr val="bg1"/>
                </a:solidFill>
                <a:latin typeface="Comic Sans MS" panose="030F0702030302020204" pitchFamily="66" charset="0"/>
              </a:rPr>
              <a:t>The 2</a:t>
            </a:r>
            <a:r>
              <a:rPr lang="en-US" altLang="en-US" sz="2800" b="1" baseline="30000">
                <a:solidFill>
                  <a:schemeClr val="bg1"/>
                </a:solidFill>
                <a:latin typeface="Comic Sans MS" panose="030F0702030302020204" pitchFamily="66" charset="0"/>
              </a:rPr>
              <a:t>nd</a:t>
            </a:r>
            <a:r>
              <a:rPr lang="en-US" altLang="en-US" sz="2800" b="1">
                <a:solidFill>
                  <a:schemeClr val="bg1"/>
                </a:solidFill>
                <a:latin typeface="Comic Sans MS" panose="030F0702030302020204" pitchFamily="66" charset="0"/>
              </a:rPr>
              <a:t> Great Awakening inspired women to improve society.</a:t>
            </a:r>
          </a:p>
        </p:txBody>
      </p:sp>
      <p:pic>
        <p:nvPicPr>
          <p:cNvPr id="190468" name="Picture 4" descr="grimke.jpg (14216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2803525"/>
            <a:ext cx="2216150" cy="2438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0469" name="Rectangle 5"/>
          <p:cNvSpPr>
            <a:spLocks noChangeArrowheads="1"/>
          </p:cNvSpPr>
          <p:nvPr/>
        </p:nvSpPr>
        <p:spPr bwMode="auto">
          <a:xfrm>
            <a:off x="457200" y="5324475"/>
            <a:ext cx="2146300" cy="44608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a:solidFill>
                  <a:srgbClr val="FFFF00"/>
                </a:solidFill>
                <a:latin typeface="Comic Sans MS" panose="030F0702030302020204" pitchFamily="66" charset="0"/>
              </a:rPr>
              <a:t>Angelina Grimk</a:t>
            </a:r>
            <a:r>
              <a:rPr lang="en-US" altLang="en-US" sz="2000" b="1">
                <a:solidFill>
                  <a:srgbClr val="FFFF00"/>
                </a:solidFill>
                <a:latin typeface="Comic Sans MS" panose="030F0702030302020204" pitchFamily="66" charset="0"/>
                <a:cs typeface="Arial" panose="020B0604020202020204" pitchFamily="34" charset="0"/>
              </a:rPr>
              <a:t>é</a:t>
            </a:r>
          </a:p>
        </p:txBody>
      </p:sp>
      <p:pic>
        <p:nvPicPr>
          <p:cNvPr id="190470" name="Picture 6" descr="3a03340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3697" t="5838" r="3697" b="10934"/>
          <a:stretch>
            <a:fillRect/>
          </a:stretch>
        </p:blipFill>
        <p:spPr bwMode="auto">
          <a:xfrm>
            <a:off x="3171825" y="2727325"/>
            <a:ext cx="1847850" cy="251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0471" name="Rectangle 7"/>
          <p:cNvSpPr>
            <a:spLocks noChangeArrowheads="1"/>
          </p:cNvSpPr>
          <p:nvPr/>
        </p:nvSpPr>
        <p:spPr bwMode="auto">
          <a:xfrm>
            <a:off x="3189288" y="5324475"/>
            <a:ext cx="1863725" cy="44608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000" b="1">
                <a:solidFill>
                  <a:srgbClr val="FFFF00"/>
                </a:solidFill>
                <a:latin typeface="Comic Sans MS" panose="030F0702030302020204" pitchFamily="66" charset="0"/>
              </a:rPr>
              <a:t>Sarah Grimk</a:t>
            </a:r>
            <a:r>
              <a:rPr lang="en-US" altLang="en-US" sz="2000" b="1">
                <a:solidFill>
                  <a:srgbClr val="FFFF00"/>
                </a:solidFill>
                <a:latin typeface="Comic Sans MS" panose="030F0702030302020204" pitchFamily="66" charset="0"/>
                <a:cs typeface="Arial" panose="020B0604020202020204" pitchFamily="34" charset="0"/>
              </a:rPr>
              <a:t>é</a:t>
            </a:r>
          </a:p>
        </p:txBody>
      </p:sp>
      <p:sp>
        <p:nvSpPr>
          <p:cNvPr id="190472" name="Rectangle 8"/>
          <p:cNvSpPr>
            <a:spLocks noChangeArrowheads="1"/>
          </p:cNvSpPr>
          <p:nvPr/>
        </p:nvSpPr>
        <p:spPr bwMode="auto">
          <a:xfrm>
            <a:off x="866775" y="5873750"/>
            <a:ext cx="3303588" cy="5175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b="1">
                <a:solidFill>
                  <a:schemeClr val="bg1"/>
                </a:solidFill>
                <a:latin typeface="Comic Sans MS" panose="030F0702030302020204" pitchFamily="66" charset="0"/>
              </a:rPr>
              <a:t>  </a:t>
            </a:r>
            <a:r>
              <a:rPr lang="en-US" altLang="en-US" sz="2000" b="1">
                <a:solidFill>
                  <a:schemeClr val="bg1"/>
                </a:solidFill>
                <a:latin typeface="Comic Sans MS" panose="030F0702030302020204" pitchFamily="66" charset="0"/>
              </a:rPr>
              <a:t>Southern Abolitionists</a:t>
            </a:r>
            <a:endParaRPr lang="en-US" altLang="en-US" sz="2000" b="1">
              <a:solidFill>
                <a:schemeClr val="bg1"/>
              </a:solidFill>
              <a:latin typeface="Comic Sans MS" panose="030F0702030302020204" pitchFamily="66" charset="0"/>
              <a:cs typeface="Arial" panose="020B0604020202020204" pitchFamily="34" charset="0"/>
            </a:endParaRPr>
          </a:p>
        </p:txBody>
      </p:sp>
      <p:pic>
        <p:nvPicPr>
          <p:cNvPr id="190473" name="Picture 9" descr="10LucyStone18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133600"/>
            <a:ext cx="2619375" cy="2857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0474" name="Rectangle 10"/>
          <p:cNvSpPr>
            <a:spLocks noChangeArrowheads="1"/>
          </p:cNvSpPr>
          <p:nvPr/>
        </p:nvSpPr>
        <p:spPr bwMode="auto">
          <a:xfrm>
            <a:off x="6392863" y="5035550"/>
            <a:ext cx="1541462" cy="44608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000" b="1">
                <a:solidFill>
                  <a:srgbClr val="FFFF00"/>
                </a:solidFill>
                <a:latin typeface="Comic Sans MS" panose="030F0702030302020204" pitchFamily="66" charset="0"/>
              </a:rPr>
              <a:t>Lucy Stone</a:t>
            </a:r>
            <a:endParaRPr lang="en-US" altLang="en-US" sz="2000" b="1">
              <a:solidFill>
                <a:srgbClr val="FFFF00"/>
              </a:solidFill>
              <a:latin typeface="Comic Sans MS" panose="030F0702030302020204" pitchFamily="66" charset="0"/>
              <a:cs typeface="Arial" panose="020B0604020202020204" pitchFamily="34" charset="0"/>
            </a:endParaRPr>
          </a:p>
        </p:txBody>
      </p:sp>
      <p:sp>
        <p:nvSpPr>
          <p:cNvPr id="190475" name="Rectangle 11"/>
          <p:cNvSpPr>
            <a:spLocks noChangeArrowheads="1"/>
          </p:cNvSpPr>
          <p:nvPr/>
        </p:nvSpPr>
        <p:spPr bwMode="auto">
          <a:xfrm>
            <a:off x="5410200" y="5470525"/>
            <a:ext cx="3505200" cy="1154113"/>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2000" b="1">
                <a:solidFill>
                  <a:schemeClr val="bg1"/>
                </a:solidFill>
                <a:latin typeface="Comic Sans MS" panose="030F0702030302020204" pitchFamily="66" charset="0"/>
              </a:rPr>
              <a:t>American Women’s</a:t>
            </a:r>
            <a:br>
              <a:rPr lang="en-US" altLang="en-US" sz="2000" b="1">
                <a:solidFill>
                  <a:schemeClr val="bg1"/>
                </a:solidFill>
                <a:latin typeface="Comic Sans MS" panose="030F0702030302020204" pitchFamily="66" charset="0"/>
              </a:rPr>
            </a:br>
            <a:r>
              <a:rPr lang="en-US" altLang="en-US" sz="2000" b="1">
                <a:solidFill>
                  <a:schemeClr val="bg1"/>
                </a:solidFill>
                <a:latin typeface="Comic Sans MS" panose="030F0702030302020204" pitchFamily="66" charset="0"/>
              </a:rPr>
              <a:t>Suffrage Assoc.</a:t>
            </a:r>
          </a:p>
          <a:p>
            <a:pPr eaLnBrk="1" hangingPunct="1">
              <a:buClr>
                <a:srgbClr val="FF0000"/>
              </a:buClr>
              <a:buFontTx/>
              <a:buChar char="e"/>
            </a:pPr>
            <a:r>
              <a:rPr lang="en-US" altLang="en-US" sz="2000" b="1">
                <a:solidFill>
                  <a:schemeClr val="bg1"/>
                </a:solidFill>
                <a:latin typeface="Comic Sans MS" panose="030F0702030302020204" pitchFamily="66" charset="0"/>
              </a:rPr>
              <a:t>edited </a:t>
            </a:r>
            <a:r>
              <a:rPr lang="en-US" altLang="en-US" sz="2000" b="1" i="1">
                <a:solidFill>
                  <a:schemeClr val="bg1"/>
                </a:solidFill>
                <a:latin typeface="Comic Sans MS" panose="030F0702030302020204" pitchFamily="66" charset="0"/>
              </a:rPr>
              <a:t>Woman’s Journal</a:t>
            </a:r>
            <a:endParaRPr lang="en-US" altLang="en-US" sz="2000" b="1" i="1">
              <a:solidFill>
                <a:schemeClr val="bg1"/>
              </a:solidFill>
              <a:latin typeface="Comic Sans MS" panose="030F0702030302020204" pitchFamily="66" charset="0"/>
              <a:cs typeface="Arial" panose="020B0604020202020204" pitchFamily="34" charset="0"/>
            </a:endParaRPr>
          </a:p>
        </p:txBody>
      </p:sp>
      <p:sp>
        <p:nvSpPr>
          <p:cNvPr id="56332" name="Text Box 12"/>
          <p:cNvSpPr txBox="1">
            <a:spLocks noChangeArrowheads="1"/>
          </p:cNvSpPr>
          <p:nvPr/>
        </p:nvSpPr>
        <p:spPr bwMode="auto">
          <a:xfrm>
            <a:off x="228600" y="6324600"/>
            <a:ext cx="762000" cy="30638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latin typeface="Comic Sans MS" panose="030F0702030302020204" pitchFamily="66" charset="0"/>
              </a:rPr>
              <a:t>R2-9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fade">
                                      <p:cBhvr>
                                        <p:cTn id="7" dur="1000"/>
                                        <p:tgtEl>
                                          <p:spTgt spid="1904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0469"/>
                                        </p:tgtEl>
                                        <p:attrNameLst>
                                          <p:attrName>style.visibility</p:attrName>
                                        </p:attrNameLst>
                                      </p:cBhvr>
                                      <p:to>
                                        <p:strVal val="visible"/>
                                      </p:to>
                                    </p:set>
                                    <p:animEffect transition="in" filter="fade">
                                      <p:cBhvr>
                                        <p:cTn id="10" dur="1000"/>
                                        <p:tgtEl>
                                          <p:spTgt spid="190469"/>
                                        </p:tgtEl>
                                      </p:cBhvr>
                                    </p:animEffect>
                                  </p:childTnLst>
                                </p:cTn>
                              </p:par>
                              <p:par>
                                <p:cTn id="11" presetID="10" presetClass="entr" presetSubtype="0" fill="hold" nodeType="withEffect">
                                  <p:stCondLst>
                                    <p:cond delay="0"/>
                                  </p:stCondLst>
                                  <p:childTnLst>
                                    <p:set>
                                      <p:cBhvr>
                                        <p:cTn id="12" dur="1" fill="hold">
                                          <p:stCondLst>
                                            <p:cond delay="0"/>
                                          </p:stCondLst>
                                        </p:cTn>
                                        <p:tgtEl>
                                          <p:spTgt spid="190470"/>
                                        </p:tgtEl>
                                        <p:attrNameLst>
                                          <p:attrName>style.visibility</p:attrName>
                                        </p:attrNameLst>
                                      </p:cBhvr>
                                      <p:to>
                                        <p:strVal val="visible"/>
                                      </p:to>
                                    </p:set>
                                    <p:animEffect transition="in" filter="fade">
                                      <p:cBhvr>
                                        <p:cTn id="13" dur="1000"/>
                                        <p:tgtEl>
                                          <p:spTgt spid="1904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0471"/>
                                        </p:tgtEl>
                                        <p:attrNameLst>
                                          <p:attrName>style.visibility</p:attrName>
                                        </p:attrNameLst>
                                      </p:cBhvr>
                                      <p:to>
                                        <p:strVal val="visible"/>
                                      </p:to>
                                    </p:set>
                                    <p:animEffect transition="in" filter="fade">
                                      <p:cBhvr>
                                        <p:cTn id="16" dur="1000"/>
                                        <p:tgtEl>
                                          <p:spTgt spid="1904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0472"/>
                                        </p:tgtEl>
                                        <p:attrNameLst>
                                          <p:attrName>style.visibility</p:attrName>
                                        </p:attrNameLst>
                                      </p:cBhvr>
                                      <p:to>
                                        <p:strVal val="visible"/>
                                      </p:to>
                                    </p:set>
                                    <p:animEffect transition="in" filter="fade">
                                      <p:cBhvr>
                                        <p:cTn id="19" dur="1000"/>
                                        <p:tgtEl>
                                          <p:spTgt spid="1904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90473"/>
                                        </p:tgtEl>
                                        <p:attrNameLst>
                                          <p:attrName>style.visibility</p:attrName>
                                        </p:attrNameLst>
                                      </p:cBhvr>
                                      <p:to>
                                        <p:strVal val="visible"/>
                                      </p:to>
                                    </p:set>
                                    <p:animEffect transition="in" filter="wipe(down)">
                                      <p:cBhvr>
                                        <p:cTn id="24" dur="1000"/>
                                        <p:tgtEl>
                                          <p:spTgt spid="19047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0474"/>
                                        </p:tgtEl>
                                        <p:attrNameLst>
                                          <p:attrName>style.visibility</p:attrName>
                                        </p:attrNameLst>
                                      </p:cBhvr>
                                      <p:to>
                                        <p:strVal val="visible"/>
                                      </p:to>
                                    </p:set>
                                    <p:animEffect transition="in" filter="wipe(down)">
                                      <p:cBhvr>
                                        <p:cTn id="27" dur="1000"/>
                                        <p:tgtEl>
                                          <p:spTgt spid="19047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0475"/>
                                        </p:tgtEl>
                                        <p:attrNameLst>
                                          <p:attrName>style.visibility</p:attrName>
                                        </p:attrNameLst>
                                      </p:cBhvr>
                                      <p:to>
                                        <p:strVal val="visible"/>
                                      </p:to>
                                    </p:set>
                                    <p:animEffect transition="in" filter="wipe(down)">
                                      <p:cBhvr>
                                        <p:cTn id="30" dur="1000"/>
                                        <p:tgtEl>
                                          <p:spTgt spid="190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p:bldP spid="190471" grpId="0"/>
      <p:bldP spid="190472" grpId="0"/>
      <p:bldP spid="190474" grpId="0"/>
      <p:bldP spid="1904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62000" y="2286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 Women’s Rights</a:t>
            </a:r>
          </a:p>
        </p:txBody>
      </p:sp>
      <p:sp>
        <p:nvSpPr>
          <p:cNvPr id="58371" name="Text Box 3"/>
          <p:cNvSpPr txBox="1">
            <a:spLocks noChangeArrowheads="1"/>
          </p:cNvSpPr>
          <p:nvPr/>
        </p:nvSpPr>
        <p:spPr bwMode="auto">
          <a:xfrm>
            <a:off x="533400" y="1066800"/>
            <a:ext cx="8001000" cy="18256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b="1">
                <a:solidFill>
                  <a:schemeClr val="bg1"/>
                </a:solidFill>
                <a:latin typeface="Comic Sans MS" panose="030F0702030302020204" pitchFamily="66" charset="0"/>
              </a:rPr>
              <a:t>1840 --&gt; split in the abolitionist movement</a:t>
            </a:r>
            <a:br>
              <a:rPr lang="en-US" altLang="en-US" sz="2800" b="1">
                <a:solidFill>
                  <a:schemeClr val="bg1"/>
                </a:solidFill>
                <a:latin typeface="Comic Sans MS" panose="030F0702030302020204" pitchFamily="66" charset="0"/>
              </a:rPr>
            </a:br>
            <a:r>
              <a:rPr lang="en-US" altLang="en-US" sz="2800" b="1">
                <a:solidFill>
                  <a:schemeClr val="bg1"/>
                </a:solidFill>
                <a:latin typeface="Comic Sans MS" panose="030F0702030302020204" pitchFamily="66" charset="0"/>
              </a:rPr>
              <a:t>            over women’s role in it.</a:t>
            </a:r>
          </a:p>
          <a:p>
            <a:pPr eaLnBrk="1" hangingPunct="1">
              <a:spcBef>
                <a:spcPct val="50000"/>
              </a:spcBef>
            </a:pPr>
            <a:r>
              <a:rPr lang="en-US" altLang="en-US" sz="2800" b="1">
                <a:solidFill>
                  <a:schemeClr val="bg1"/>
                </a:solidFill>
                <a:latin typeface="Comic Sans MS" panose="030F0702030302020204" pitchFamily="66" charset="0"/>
              </a:rPr>
              <a:t>London --&gt; </a:t>
            </a:r>
            <a:r>
              <a:rPr lang="en-US" altLang="en-US" sz="2800" b="1">
                <a:solidFill>
                  <a:srgbClr val="FF0000"/>
                </a:solidFill>
                <a:latin typeface="Comic Sans MS" panose="030F0702030302020204" pitchFamily="66" charset="0"/>
              </a:rPr>
              <a:t>World Anti-Slavery Convention</a:t>
            </a:r>
          </a:p>
        </p:txBody>
      </p:sp>
      <p:sp>
        <p:nvSpPr>
          <p:cNvPr id="191492" name="Rectangle 4"/>
          <p:cNvSpPr>
            <a:spLocks noChangeArrowheads="1"/>
          </p:cNvSpPr>
          <p:nvPr/>
        </p:nvSpPr>
        <p:spPr bwMode="auto">
          <a:xfrm>
            <a:off x="1676400" y="5095875"/>
            <a:ext cx="1890713" cy="44608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a:solidFill>
                  <a:srgbClr val="FFFF00"/>
                </a:solidFill>
                <a:latin typeface="Comic Sans MS" panose="030F0702030302020204" pitchFamily="66" charset="0"/>
              </a:rPr>
              <a:t>Lucretia Mott</a:t>
            </a:r>
            <a:endParaRPr lang="en-US" altLang="en-US" sz="2000" b="1">
              <a:solidFill>
                <a:srgbClr val="FFFF00"/>
              </a:solidFill>
              <a:latin typeface="Comic Sans MS" panose="030F0702030302020204" pitchFamily="66" charset="0"/>
              <a:cs typeface="Arial" panose="020B0604020202020204" pitchFamily="34" charset="0"/>
            </a:endParaRPr>
          </a:p>
        </p:txBody>
      </p:sp>
      <p:sp>
        <p:nvSpPr>
          <p:cNvPr id="191493" name="Rectangle 5"/>
          <p:cNvSpPr>
            <a:spLocks noChangeArrowheads="1"/>
          </p:cNvSpPr>
          <p:nvPr/>
        </p:nvSpPr>
        <p:spPr bwMode="auto">
          <a:xfrm>
            <a:off x="5092700" y="5072063"/>
            <a:ext cx="3084513" cy="44608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000" b="1">
                <a:solidFill>
                  <a:srgbClr val="FFFF00"/>
                </a:solidFill>
                <a:latin typeface="Comic Sans MS" panose="030F0702030302020204" pitchFamily="66" charset="0"/>
              </a:rPr>
              <a:t>Elizabeth Cady Stanton</a:t>
            </a:r>
            <a:endParaRPr lang="en-US" altLang="en-US" sz="2000" b="1">
              <a:solidFill>
                <a:srgbClr val="FFFF00"/>
              </a:solidFill>
              <a:latin typeface="Comic Sans MS" panose="030F0702030302020204" pitchFamily="66" charset="0"/>
              <a:cs typeface="Arial" panose="020B0604020202020204" pitchFamily="34" charset="0"/>
            </a:endParaRPr>
          </a:p>
        </p:txBody>
      </p:sp>
      <p:sp>
        <p:nvSpPr>
          <p:cNvPr id="191494" name="Rectangle 6"/>
          <p:cNvSpPr>
            <a:spLocks noChangeArrowheads="1"/>
          </p:cNvSpPr>
          <p:nvPr/>
        </p:nvSpPr>
        <p:spPr bwMode="auto">
          <a:xfrm>
            <a:off x="76200" y="6053138"/>
            <a:ext cx="8739188" cy="5873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pPr>
            <a:r>
              <a:rPr lang="en-US" altLang="en-US" b="1">
                <a:solidFill>
                  <a:schemeClr val="bg1"/>
                </a:solidFill>
              </a:rPr>
              <a:t>  </a:t>
            </a:r>
            <a:r>
              <a:rPr lang="en-US" altLang="en-US" b="1">
                <a:solidFill>
                  <a:schemeClr val="bg1"/>
                </a:solidFill>
                <a:latin typeface="Comic Sans MS" panose="030F0702030302020204" pitchFamily="66" charset="0"/>
              </a:rPr>
              <a:t>1848 --&gt; </a:t>
            </a:r>
            <a:r>
              <a:rPr lang="en-US" altLang="en-US" sz="2800" b="1">
                <a:solidFill>
                  <a:srgbClr val="FF0000"/>
                </a:solidFill>
                <a:latin typeface="Comic Sans MS" panose="030F0702030302020204" pitchFamily="66" charset="0"/>
              </a:rPr>
              <a:t>Seneca Falls Declaration of Sentiments</a:t>
            </a:r>
            <a:endParaRPr lang="en-US" altLang="en-US" sz="2800" b="1">
              <a:solidFill>
                <a:srgbClr val="FF0000"/>
              </a:solidFill>
              <a:latin typeface="Comic Sans MS" panose="030F0702030302020204" pitchFamily="66" charset="0"/>
              <a:cs typeface="Arial" panose="020B0604020202020204" pitchFamily="34" charset="0"/>
            </a:endParaRPr>
          </a:p>
        </p:txBody>
      </p:sp>
      <p:pic>
        <p:nvPicPr>
          <p:cNvPr id="191495" name="Picture 7" descr="m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43213"/>
            <a:ext cx="1768475" cy="21859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1496" name="Line 8"/>
          <p:cNvSpPr>
            <a:spLocks noChangeShapeType="1"/>
          </p:cNvSpPr>
          <p:nvPr/>
        </p:nvSpPr>
        <p:spPr bwMode="auto">
          <a:xfrm>
            <a:off x="2895600" y="5486400"/>
            <a:ext cx="1600200" cy="6096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7" name="Line 9"/>
          <p:cNvSpPr>
            <a:spLocks noChangeShapeType="1"/>
          </p:cNvSpPr>
          <p:nvPr/>
        </p:nvSpPr>
        <p:spPr bwMode="auto">
          <a:xfrm flipH="1">
            <a:off x="4800600" y="5410200"/>
            <a:ext cx="1447800" cy="6858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1498" name="Picture 10" descr="Elizabeth Cady Stanton and child"/>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791200" y="2890838"/>
            <a:ext cx="1752600" cy="21383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wipe(left)">
                                      <p:cBhvr>
                                        <p:cTn id="7" dur="1000"/>
                                        <p:tgtEl>
                                          <p:spTgt spid="191492"/>
                                        </p:tgtEl>
                                      </p:cBhvr>
                                    </p:animEffect>
                                  </p:childTnLst>
                                </p:cTn>
                              </p:par>
                              <p:par>
                                <p:cTn id="8" presetID="22" presetClass="entr" presetSubtype="8" fill="hold" nodeType="withEffect">
                                  <p:stCondLst>
                                    <p:cond delay="0"/>
                                  </p:stCondLst>
                                  <p:childTnLst>
                                    <p:set>
                                      <p:cBhvr>
                                        <p:cTn id="9" dur="1" fill="hold">
                                          <p:stCondLst>
                                            <p:cond delay="0"/>
                                          </p:stCondLst>
                                        </p:cTn>
                                        <p:tgtEl>
                                          <p:spTgt spid="191495"/>
                                        </p:tgtEl>
                                        <p:attrNameLst>
                                          <p:attrName>style.visibility</p:attrName>
                                        </p:attrNameLst>
                                      </p:cBhvr>
                                      <p:to>
                                        <p:strVal val="visible"/>
                                      </p:to>
                                    </p:set>
                                    <p:animEffect transition="in" filter="wipe(left)">
                                      <p:cBhvr>
                                        <p:cTn id="10" dur="1000"/>
                                        <p:tgtEl>
                                          <p:spTgt spid="19149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1496"/>
                                        </p:tgtEl>
                                        <p:attrNameLst>
                                          <p:attrName>style.visibility</p:attrName>
                                        </p:attrNameLst>
                                      </p:cBhvr>
                                      <p:to>
                                        <p:strVal val="visible"/>
                                      </p:to>
                                    </p:set>
                                    <p:animEffect transition="in" filter="wipe(left)">
                                      <p:cBhvr>
                                        <p:cTn id="13" dur="1000"/>
                                        <p:tgtEl>
                                          <p:spTgt spid="1914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91493"/>
                                        </p:tgtEl>
                                        <p:attrNameLst>
                                          <p:attrName>style.visibility</p:attrName>
                                        </p:attrNameLst>
                                      </p:cBhvr>
                                      <p:to>
                                        <p:strVal val="visible"/>
                                      </p:to>
                                    </p:set>
                                    <p:animEffect transition="in" filter="wipe(right)">
                                      <p:cBhvr>
                                        <p:cTn id="18" dur="1000"/>
                                        <p:tgtEl>
                                          <p:spTgt spid="19149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91497"/>
                                        </p:tgtEl>
                                        <p:attrNameLst>
                                          <p:attrName>style.visibility</p:attrName>
                                        </p:attrNameLst>
                                      </p:cBhvr>
                                      <p:to>
                                        <p:strVal val="visible"/>
                                      </p:to>
                                    </p:set>
                                    <p:animEffect transition="in" filter="wipe(right)">
                                      <p:cBhvr>
                                        <p:cTn id="21" dur="1000"/>
                                        <p:tgtEl>
                                          <p:spTgt spid="191497"/>
                                        </p:tgtEl>
                                      </p:cBhvr>
                                    </p:animEffect>
                                  </p:childTnLst>
                                </p:cTn>
                              </p:par>
                              <p:par>
                                <p:cTn id="22" presetID="22" presetClass="entr" presetSubtype="2" fill="hold" nodeType="withEffect">
                                  <p:stCondLst>
                                    <p:cond delay="0"/>
                                  </p:stCondLst>
                                  <p:childTnLst>
                                    <p:set>
                                      <p:cBhvr>
                                        <p:cTn id="23" dur="1" fill="hold">
                                          <p:stCondLst>
                                            <p:cond delay="0"/>
                                          </p:stCondLst>
                                        </p:cTn>
                                        <p:tgtEl>
                                          <p:spTgt spid="191498"/>
                                        </p:tgtEl>
                                        <p:attrNameLst>
                                          <p:attrName>style.visibility</p:attrName>
                                        </p:attrNameLst>
                                      </p:cBhvr>
                                      <p:to>
                                        <p:strVal val="visible"/>
                                      </p:to>
                                    </p:set>
                                    <p:animEffect transition="in" filter="wipe(right)">
                                      <p:cBhvr>
                                        <p:cTn id="24" dur="1000"/>
                                        <p:tgtEl>
                                          <p:spTgt spid="19149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91494"/>
                                        </p:tgtEl>
                                        <p:attrNameLst>
                                          <p:attrName>style.visibility</p:attrName>
                                        </p:attrNameLst>
                                      </p:cBhvr>
                                      <p:to>
                                        <p:strVal val="visible"/>
                                      </p:to>
                                    </p:set>
                                    <p:anim calcmode="lin" valueType="num">
                                      <p:cBhvr additive="base">
                                        <p:cTn id="29" dur="1000" fill="hold"/>
                                        <p:tgtEl>
                                          <p:spTgt spid="191494"/>
                                        </p:tgtEl>
                                        <p:attrNameLst>
                                          <p:attrName>ppt_x</p:attrName>
                                        </p:attrNameLst>
                                      </p:cBhvr>
                                      <p:tavLst>
                                        <p:tav tm="0">
                                          <p:val>
                                            <p:strVal val="#ppt_x"/>
                                          </p:val>
                                        </p:tav>
                                        <p:tav tm="100000">
                                          <p:val>
                                            <p:strVal val="#ppt_x"/>
                                          </p:val>
                                        </p:tav>
                                      </p:tavLst>
                                    </p:anim>
                                    <p:anim calcmode="lin" valueType="num">
                                      <p:cBhvr additive="base">
                                        <p:cTn id="30" dur="1000" fill="hold"/>
                                        <p:tgtEl>
                                          <p:spTgt spid="191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p:bldP spid="191493" grpId="0"/>
      <p:bldP spid="191494" grpId="0"/>
      <p:bldP spid="191496" grpId="0" animBg="1"/>
      <p:bldP spid="19149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85800" y="304800"/>
            <a:ext cx="777240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Sojourner Truth  (1787-1883)</a:t>
            </a:r>
            <a:r>
              <a:rPr lang="en-US" altLang="en-US" sz="2000" b="1">
                <a:solidFill>
                  <a:schemeClr val="bg1"/>
                </a:solidFill>
                <a:latin typeface="BlackChancery" pitchFamily="2" charset="0"/>
              </a:rPr>
              <a:t/>
            </a:r>
            <a:br>
              <a:rPr lang="en-US" altLang="en-US" sz="2000" b="1">
                <a:solidFill>
                  <a:schemeClr val="bg1"/>
                </a:solidFill>
                <a:latin typeface="BlackChancery" pitchFamily="2" charset="0"/>
              </a:rPr>
            </a:br>
            <a:r>
              <a:rPr lang="en-US" altLang="en-US" sz="3600" b="1">
                <a:solidFill>
                  <a:schemeClr val="bg1"/>
                </a:solidFill>
                <a:latin typeface="BlackChancery" pitchFamily="2" charset="0"/>
              </a:rPr>
              <a:t>or </a:t>
            </a:r>
            <a:r>
              <a:rPr lang="en-US" altLang="en-US" sz="2000" b="1">
                <a:solidFill>
                  <a:schemeClr val="bg1"/>
                </a:solidFill>
                <a:latin typeface="BlackChancery" pitchFamily="2" charset="0"/>
              </a:rPr>
              <a:t> </a:t>
            </a:r>
            <a:r>
              <a:rPr lang="en-US" altLang="en-US" sz="4000" b="1">
                <a:solidFill>
                  <a:schemeClr val="bg1"/>
                </a:solidFill>
                <a:latin typeface="BlackChancery" pitchFamily="2" charset="0"/>
              </a:rPr>
              <a:t>Isabella Baumfree</a:t>
            </a:r>
            <a:endParaRPr lang="en-US" altLang="en-US" sz="8000" b="1">
              <a:solidFill>
                <a:schemeClr val="bg1"/>
              </a:solidFill>
              <a:latin typeface="BlackChancery" pitchFamily="2" charset="0"/>
            </a:endParaRPr>
          </a:p>
        </p:txBody>
      </p:sp>
      <p:sp>
        <p:nvSpPr>
          <p:cNvPr id="60419" name="Rectangle 3"/>
          <p:cNvSpPr>
            <a:spLocks noChangeArrowheads="1"/>
          </p:cNvSpPr>
          <p:nvPr/>
        </p:nvSpPr>
        <p:spPr bwMode="auto">
          <a:xfrm>
            <a:off x="838200" y="5835650"/>
            <a:ext cx="7696200" cy="5524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600" b="1">
                <a:solidFill>
                  <a:schemeClr val="bg1"/>
                </a:solidFill>
                <a:latin typeface="Comic Sans MS" panose="030F0702030302020204" pitchFamily="66" charset="0"/>
              </a:rPr>
              <a:t>1850 --&gt; </a:t>
            </a:r>
            <a:r>
              <a:rPr lang="en-US" altLang="en-US" sz="2600" b="1" i="1">
                <a:solidFill>
                  <a:schemeClr val="bg1"/>
                </a:solidFill>
                <a:latin typeface="Comic Sans MS" panose="030F0702030302020204" pitchFamily="66" charset="0"/>
              </a:rPr>
              <a:t>The Narrative of Sojourner Truth </a:t>
            </a:r>
            <a:endParaRPr lang="en-US" altLang="en-US" sz="2600" b="1">
              <a:solidFill>
                <a:schemeClr val="bg1"/>
              </a:solidFill>
              <a:latin typeface="Comic Sans MS" panose="030F0702030302020204" pitchFamily="66" charset="0"/>
            </a:endParaRPr>
          </a:p>
        </p:txBody>
      </p:sp>
      <p:pic>
        <p:nvPicPr>
          <p:cNvPr id="60420" name="Picture 4" descr="sojourn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352800" y="2514600"/>
            <a:ext cx="26416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0421" name="Text Box 5"/>
          <p:cNvSpPr txBox="1">
            <a:spLocks noChangeArrowheads="1"/>
          </p:cNvSpPr>
          <p:nvPr/>
        </p:nvSpPr>
        <p:spPr bwMode="auto">
          <a:xfrm>
            <a:off x="8153400" y="6324600"/>
            <a:ext cx="685800" cy="2746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R2-10</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38200" y="441325"/>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rgbClr val="FFFF00"/>
                </a:solidFill>
                <a:latin typeface="BlackChancery" pitchFamily="2" charset="0"/>
              </a:rPr>
              <a:t>4.</a:t>
            </a:r>
            <a:r>
              <a:rPr lang="en-US" altLang="en-US" sz="4800" b="1">
                <a:solidFill>
                  <a:schemeClr val="bg1"/>
                </a:solidFill>
                <a:latin typeface="BlackChancery" pitchFamily="2" charset="0"/>
              </a:rPr>
              <a:t>  Educational Reform</a:t>
            </a:r>
          </a:p>
        </p:txBody>
      </p:sp>
      <p:sp>
        <p:nvSpPr>
          <p:cNvPr id="62467" name="Rectangle 3"/>
          <p:cNvSpPr>
            <a:spLocks noChangeArrowheads="1"/>
          </p:cNvSpPr>
          <p:nvPr/>
        </p:nvSpPr>
        <p:spPr bwMode="auto">
          <a:xfrm>
            <a:off x="685800" y="1752600"/>
            <a:ext cx="7848600" cy="5873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b="1">
                <a:solidFill>
                  <a:schemeClr val="bg1"/>
                </a:solidFill>
                <a:latin typeface="Comic Sans MS" panose="030F0702030302020204" pitchFamily="66" charset="0"/>
              </a:rPr>
              <a:t>Religious Training  Secular Education</a:t>
            </a:r>
          </a:p>
        </p:txBody>
      </p:sp>
      <p:sp>
        <p:nvSpPr>
          <p:cNvPr id="204804" name="Rectangle 4"/>
          <p:cNvSpPr>
            <a:spLocks noChangeArrowheads="1"/>
          </p:cNvSpPr>
          <p:nvPr/>
        </p:nvSpPr>
        <p:spPr bwMode="auto">
          <a:xfrm>
            <a:off x="685800" y="2849563"/>
            <a:ext cx="7848600" cy="18764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200" b="1">
                <a:solidFill>
                  <a:schemeClr val="bg1"/>
                </a:solidFill>
                <a:latin typeface="BlackChancery" pitchFamily="2" charset="0"/>
              </a:rPr>
              <a:t> </a:t>
            </a:r>
            <a:r>
              <a:rPr lang="en-US" altLang="en-US" b="1">
                <a:solidFill>
                  <a:schemeClr val="bg1"/>
                </a:solidFill>
                <a:latin typeface="Comic Sans MS" panose="030F0702030302020204" pitchFamily="66" charset="0"/>
              </a:rPr>
              <a:t>MA  always on the forefront of public</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educational reform</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a:t>
            </a:r>
            <a:r>
              <a:rPr lang="en-US" altLang="en-US" b="1">
                <a:solidFill>
                  <a:srgbClr val="FFFF00"/>
                </a:solidFill>
                <a:latin typeface="Comic Sans MS" panose="030F0702030302020204" pitchFamily="66" charset="0"/>
              </a:rPr>
              <a:t>*</a:t>
            </a:r>
            <a:r>
              <a:rPr lang="en-US" altLang="en-US" b="1">
                <a:solidFill>
                  <a:schemeClr val="bg1"/>
                </a:solidFill>
                <a:latin typeface="Comic Sans MS" panose="030F0702030302020204" pitchFamily="66" charset="0"/>
              </a:rPr>
              <a:t>  1</a:t>
            </a:r>
            <a:r>
              <a:rPr lang="en-US" altLang="en-US" b="1" baseline="30000">
                <a:solidFill>
                  <a:schemeClr val="bg1"/>
                </a:solidFill>
                <a:latin typeface="Comic Sans MS" panose="030F0702030302020204" pitchFamily="66" charset="0"/>
              </a:rPr>
              <a:t>st</a:t>
            </a:r>
            <a:r>
              <a:rPr lang="en-US" altLang="en-US" b="1">
                <a:solidFill>
                  <a:schemeClr val="bg1"/>
                </a:solidFill>
                <a:latin typeface="Comic Sans MS" panose="030F0702030302020204" pitchFamily="66" charset="0"/>
              </a:rPr>
              <a:t> state to establish tax support for </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local public schools.</a:t>
            </a:r>
          </a:p>
        </p:txBody>
      </p:sp>
      <p:sp>
        <p:nvSpPr>
          <p:cNvPr id="204805" name="Rectangle 5"/>
          <p:cNvSpPr>
            <a:spLocks noChangeArrowheads="1"/>
          </p:cNvSpPr>
          <p:nvPr/>
        </p:nvSpPr>
        <p:spPr bwMode="auto">
          <a:xfrm>
            <a:off x="762000" y="4953000"/>
            <a:ext cx="8077200" cy="14509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200" b="1">
                <a:solidFill>
                  <a:schemeClr val="bg1"/>
                </a:solidFill>
                <a:latin typeface="BlackChancery" pitchFamily="2" charset="0"/>
              </a:rPr>
              <a:t> </a:t>
            </a:r>
            <a:r>
              <a:rPr lang="en-US" altLang="en-US" b="1">
                <a:solidFill>
                  <a:schemeClr val="bg1"/>
                </a:solidFill>
                <a:latin typeface="Comic Sans MS" panose="030F0702030302020204" pitchFamily="66" charset="0"/>
              </a:rPr>
              <a:t>By 1860 every state offered free public </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education to whites.</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a:t>
            </a:r>
            <a:r>
              <a:rPr lang="en-US" altLang="en-US" b="1">
                <a:solidFill>
                  <a:srgbClr val="FFFF00"/>
                </a:solidFill>
                <a:latin typeface="Comic Sans MS" panose="030F0702030302020204" pitchFamily="66" charset="0"/>
              </a:rPr>
              <a:t>*</a:t>
            </a:r>
            <a:r>
              <a:rPr lang="en-US" altLang="en-US" b="1">
                <a:solidFill>
                  <a:schemeClr val="bg1"/>
                </a:solidFill>
                <a:latin typeface="Comic Sans MS" panose="030F0702030302020204" pitchFamily="66" charset="0"/>
              </a:rPr>
              <a:t> US had one of the highest literacy rates.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wipe(up)">
                                      <p:cBhvr>
                                        <p:cTn id="7" dur="2000"/>
                                        <p:tgtEl>
                                          <p:spTgt spid="204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05"/>
                                        </p:tgtEl>
                                        <p:attrNameLst>
                                          <p:attrName>style.visibility</p:attrName>
                                        </p:attrNameLst>
                                      </p:cBhvr>
                                      <p:to>
                                        <p:strVal val="visible"/>
                                      </p:to>
                                    </p:set>
                                    <p:animEffect transition="in" filter="wipe(up)">
                                      <p:cBhvr>
                                        <p:cTn id="12" dur="20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2048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Text Box 7"/>
          <p:cNvSpPr txBox="1">
            <a:spLocks noChangeArrowheads="1"/>
          </p:cNvSpPr>
          <p:nvPr/>
        </p:nvSpPr>
        <p:spPr bwMode="auto">
          <a:xfrm>
            <a:off x="762000" y="1295400"/>
            <a:ext cx="7772400" cy="60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3000" b="1" i="1">
                <a:solidFill>
                  <a:srgbClr val="FFFF00"/>
                </a:solidFill>
                <a:latin typeface="Comic Sans MS" panose="030F0702030302020204" pitchFamily="66" charset="0"/>
              </a:rPr>
              <a:t>In France, I had almost always seen the spirit of religion and the spirit of freedom pursuing courses diametrically opposed to each other; but in America, I found that they were intimately united, and that they reigned in common over the same country… Religion was the foremost of the political institutions of the United States.</a:t>
            </a:r>
          </a:p>
          <a:p>
            <a:pPr eaLnBrk="1" hangingPunct="1">
              <a:spcBef>
                <a:spcPct val="50000"/>
              </a:spcBef>
            </a:pPr>
            <a:r>
              <a:rPr lang="en-US" altLang="en-US" sz="2000" b="1">
                <a:solidFill>
                  <a:schemeClr val="bg1"/>
                </a:solidFill>
                <a:latin typeface="Comic Sans MS" panose="030F0702030302020204" pitchFamily="66" charset="0"/>
              </a:rPr>
              <a:t>                         </a:t>
            </a:r>
            <a:r>
              <a:rPr lang="en-US" altLang="en-US" b="1">
                <a:solidFill>
                  <a:schemeClr val="bg1"/>
                </a:solidFill>
                <a:latin typeface="Comic Sans MS" panose="030F0702030302020204" pitchFamily="66" charset="0"/>
              </a:rPr>
              <a:t>-- Alexis de Tocqueville, 1832</a:t>
            </a:r>
          </a:p>
        </p:txBody>
      </p:sp>
      <p:sp>
        <p:nvSpPr>
          <p:cNvPr id="9219" name="Rectangle 10"/>
          <p:cNvSpPr>
            <a:spLocks noChangeArrowheads="1"/>
          </p:cNvSpPr>
          <p:nvPr/>
        </p:nvSpPr>
        <p:spPr bwMode="auto">
          <a:xfrm>
            <a:off x="609600" y="381000"/>
            <a:ext cx="7848600" cy="762000"/>
          </a:xfrm>
          <a:prstGeom prst="rect">
            <a:avLst/>
          </a:prstGeom>
          <a:solidFill>
            <a:srgbClr val="000066">
              <a:alpha val="50195"/>
            </a:srgbClr>
          </a:solidFill>
          <a:ln w="952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4400" b="1">
                <a:solidFill>
                  <a:schemeClr val="bg1"/>
                </a:solidFill>
                <a:latin typeface="BlackChancery" pitchFamily="2" charset="0"/>
              </a:rPr>
              <a:t>The Rise of Popular Religion</a:t>
            </a:r>
            <a:endParaRPr lang="en-US" altLang="en-US" sz="3600" b="1">
              <a:solidFill>
                <a:schemeClr val="bg1"/>
              </a:solidFill>
              <a:latin typeface="BlackChancery" pitchFamily="2" charset="0"/>
            </a:endParaRPr>
          </a:p>
        </p:txBody>
      </p:sp>
      <p:sp>
        <p:nvSpPr>
          <p:cNvPr id="9220" name="Text Box 11"/>
          <p:cNvSpPr txBox="1">
            <a:spLocks noChangeArrowheads="1"/>
          </p:cNvSpPr>
          <p:nvPr/>
        </p:nvSpPr>
        <p:spPr bwMode="auto">
          <a:xfrm>
            <a:off x="228600" y="6430963"/>
            <a:ext cx="533400" cy="2746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3000"/>
                                  </p:iterate>
                                  <p:childTnLst>
                                    <p:set>
                                      <p:cBhvr>
                                        <p:cTn id="6" dur="1" fill="hold">
                                          <p:stCondLst>
                                            <p:cond delay="0"/>
                                          </p:stCondLst>
                                        </p:cTn>
                                        <p:tgtEl>
                                          <p:spTgt spid="31751"/>
                                        </p:tgtEl>
                                        <p:attrNameLst>
                                          <p:attrName>style.visibility</p:attrName>
                                        </p:attrNameLst>
                                      </p:cBhvr>
                                      <p:to>
                                        <p:strVal val="visible"/>
                                      </p:to>
                                    </p:set>
                                    <p:animEffect transition="in" filter="wipe(up)">
                                      <p:cBhvr>
                                        <p:cTn id="7"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4454525" y="1268413"/>
            <a:ext cx="3700463" cy="10826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b="1">
                <a:solidFill>
                  <a:srgbClr val="FF0000"/>
                </a:solidFill>
                <a:latin typeface="Comic Sans MS" panose="030F0702030302020204" pitchFamily="66" charset="0"/>
              </a:rPr>
              <a:t>“Father of </a:t>
            </a:r>
          </a:p>
          <a:p>
            <a:pPr algn="ctr" eaLnBrk="1" hangingPunct="1"/>
            <a:r>
              <a:rPr lang="en-US" altLang="en-US" sz="2800" b="1">
                <a:solidFill>
                  <a:srgbClr val="FF0000"/>
                </a:solidFill>
                <a:latin typeface="Comic Sans MS" panose="030F0702030302020204" pitchFamily="66" charset="0"/>
              </a:rPr>
              <a:t>American Education”</a:t>
            </a:r>
          </a:p>
        </p:txBody>
      </p:sp>
      <p:pic>
        <p:nvPicPr>
          <p:cNvPr id="64515" name="Picture 3" descr="Horace Mann"/>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81000" y="1600200"/>
            <a:ext cx="3030538" cy="4343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4"/>
          <p:cNvSpPr>
            <a:spLocks noChangeArrowheads="1"/>
          </p:cNvSpPr>
          <p:nvPr/>
        </p:nvSpPr>
        <p:spPr bwMode="auto">
          <a:xfrm>
            <a:off x="1447800" y="304800"/>
            <a:ext cx="6477000" cy="14890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4800" b="1">
                <a:solidFill>
                  <a:srgbClr val="FFFF00"/>
                </a:solidFill>
                <a:latin typeface="BlackChancery" pitchFamily="2" charset="0"/>
              </a:rPr>
              <a:t>Horace Mann</a:t>
            </a:r>
            <a:r>
              <a:rPr lang="en-US" altLang="en-US" sz="4400" b="1">
                <a:solidFill>
                  <a:srgbClr val="FF0000"/>
                </a:solidFill>
                <a:latin typeface="BlackChancery" pitchFamily="2" charset="0"/>
              </a:rPr>
              <a:t>   </a:t>
            </a:r>
            <a:r>
              <a:rPr lang="en-US" altLang="en-US" sz="4000" b="1">
                <a:solidFill>
                  <a:schemeClr val="bg1"/>
                </a:solidFill>
                <a:latin typeface="BlackChancery" pitchFamily="2" charset="0"/>
              </a:rPr>
              <a:t>(1796-1859)</a:t>
            </a:r>
          </a:p>
        </p:txBody>
      </p:sp>
      <p:sp>
        <p:nvSpPr>
          <p:cNvPr id="205829" name="Rectangle 5"/>
          <p:cNvSpPr>
            <a:spLocks noChangeArrowheads="1"/>
          </p:cNvSpPr>
          <p:nvPr/>
        </p:nvSpPr>
        <p:spPr bwMode="auto">
          <a:xfrm>
            <a:off x="3581400" y="2286000"/>
            <a:ext cx="5334000" cy="10890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children were clay in the hands </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of teachers and school officials</a:t>
            </a:r>
          </a:p>
        </p:txBody>
      </p:sp>
      <p:sp>
        <p:nvSpPr>
          <p:cNvPr id="205830" name="Rectangle 6"/>
          <p:cNvSpPr>
            <a:spLocks noChangeArrowheads="1"/>
          </p:cNvSpPr>
          <p:nvPr/>
        </p:nvSpPr>
        <p:spPr bwMode="auto">
          <a:xfrm>
            <a:off x="3581400" y="3505200"/>
            <a:ext cx="5181600" cy="10890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children should be “molded” </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into a state of perfection</a:t>
            </a:r>
          </a:p>
        </p:txBody>
      </p:sp>
      <p:sp>
        <p:nvSpPr>
          <p:cNvPr id="205831" name="Rectangle 7"/>
          <p:cNvSpPr>
            <a:spLocks noChangeArrowheads="1"/>
          </p:cNvSpPr>
          <p:nvPr/>
        </p:nvSpPr>
        <p:spPr bwMode="auto">
          <a:xfrm>
            <a:off x="3581400" y="4692650"/>
            <a:ext cx="5410200" cy="6635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discouraged corporal punishment</a:t>
            </a:r>
          </a:p>
        </p:txBody>
      </p:sp>
      <p:sp>
        <p:nvSpPr>
          <p:cNvPr id="205832" name="Rectangle 8"/>
          <p:cNvSpPr>
            <a:spLocks noChangeArrowheads="1"/>
          </p:cNvSpPr>
          <p:nvPr/>
        </p:nvSpPr>
        <p:spPr bwMode="auto">
          <a:xfrm>
            <a:off x="3581400" y="5332413"/>
            <a:ext cx="5181600" cy="10890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established state teacher-</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training programs</a:t>
            </a:r>
          </a:p>
        </p:txBody>
      </p:sp>
      <p:sp>
        <p:nvSpPr>
          <p:cNvPr id="64521" name="Text Box 9"/>
          <p:cNvSpPr txBox="1">
            <a:spLocks noChangeArrowheads="1"/>
          </p:cNvSpPr>
          <p:nvPr/>
        </p:nvSpPr>
        <p:spPr bwMode="auto">
          <a:xfrm>
            <a:off x="304800" y="6324600"/>
            <a:ext cx="685800" cy="2746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R3-6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29"/>
                                        </p:tgtEl>
                                        <p:attrNameLst>
                                          <p:attrName>style.visibility</p:attrName>
                                        </p:attrNameLst>
                                      </p:cBhvr>
                                      <p:to>
                                        <p:strVal val="visible"/>
                                      </p:to>
                                    </p:set>
                                    <p:animEffect transition="in" filter="wipe(left)">
                                      <p:cBhvr>
                                        <p:cTn id="7" dur="2000"/>
                                        <p:tgtEl>
                                          <p:spTgt spid="205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30"/>
                                        </p:tgtEl>
                                        <p:attrNameLst>
                                          <p:attrName>style.visibility</p:attrName>
                                        </p:attrNameLst>
                                      </p:cBhvr>
                                      <p:to>
                                        <p:strVal val="visible"/>
                                      </p:to>
                                    </p:set>
                                    <p:animEffect transition="in" filter="wipe(left)">
                                      <p:cBhvr>
                                        <p:cTn id="12" dur="2000"/>
                                        <p:tgtEl>
                                          <p:spTgt spid="2058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31"/>
                                        </p:tgtEl>
                                        <p:attrNameLst>
                                          <p:attrName>style.visibility</p:attrName>
                                        </p:attrNameLst>
                                      </p:cBhvr>
                                      <p:to>
                                        <p:strVal val="visible"/>
                                      </p:to>
                                    </p:set>
                                    <p:animEffect transition="in" filter="wipe(left)">
                                      <p:cBhvr>
                                        <p:cTn id="17" dur="2000"/>
                                        <p:tgtEl>
                                          <p:spTgt spid="2058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32"/>
                                        </p:tgtEl>
                                        <p:attrNameLst>
                                          <p:attrName>style.visibility</p:attrName>
                                        </p:attrNameLst>
                                      </p:cBhvr>
                                      <p:to>
                                        <p:strVal val="visible"/>
                                      </p:to>
                                    </p:set>
                                    <p:animEffect transition="in" filter="wipe(left)">
                                      <p:cBhvr>
                                        <p:cTn id="22" dur="20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p:bldP spid="205830" grpId="0"/>
      <p:bldP spid="205831" grpId="0"/>
      <p:bldP spid="2058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838200" y="304800"/>
            <a:ext cx="77724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The McGuffey Eclectic Readers</a:t>
            </a:r>
          </a:p>
        </p:txBody>
      </p:sp>
      <p:pic>
        <p:nvPicPr>
          <p:cNvPr id="66563" name="Picture 3" descr="f01640_lg"/>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2743200" y="1143000"/>
            <a:ext cx="3429000" cy="25717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6852" name="Rectangle 4"/>
          <p:cNvSpPr>
            <a:spLocks noChangeArrowheads="1"/>
          </p:cNvSpPr>
          <p:nvPr/>
        </p:nvSpPr>
        <p:spPr bwMode="auto">
          <a:xfrm>
            <a:off x="533400" y="3810000"/>
            <a:ext cx="8305800" cy="6635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Used religious parables to teach “American values.”</a:t>
            </a:r>
          </a:p>
        </p:txBody>
      </p:sp>
      <p:sp>
        <p:nvSpPr>
          <p:cNvPr id="206853" name="Rectangle 5"/>
          <p:cNvSpPr>
            <a:spLocks noChangeArrowheads="1"/>
          </p:cNvSpPr>
          <p:nvPr/>
        </p:nvSpPr>
        <p:spPr bwMode="auto">
          <a:xfrm>
            <a:off x="533400" y="4648200"/>
            <a:ext cx="8305800" cy="6635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Teach middle class morality and respect for order.</a:t>
            </a:r>
          </a:p>
        </p:txBody>
      </p:sp>
      <p:sp>
        <p:nvSpPr>
          <p:cNvPr id="206854" name="Rectangle 6"/>
          <p:cNvSpPr>
            <a:spLocks noChangeArrowheads="1"/>
          </p:cNvSpPr>
          <p:nvPr/>
        </p:nvSpPr>
        <p:spPr bwMode="auto">
          <a:xfrm>
            <a:off x="533400" y="5378450"/>
            <a:ext cx="8001000" cy="10890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Teach “3 Rs” + “Protestant ethic” (frugality, </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hard work, sobriety)</a:t>
            </a:r>
          </a:p>
        </p:txBody>
      </p:sp>
      <p:sp>
        <p:nvSpPr>
          <p:cNvPr id="66567" name="Text Box 7"/>
          <p:cNvSpPr txBox="1">
            <a:spLocks noChangeArrowheads="1"/>
          </p:cNvSpPr>
          <p:nvPr/>
        </p:nvSpPr>
        <p:spPr bwMode="auto">
          <a:xfrm>
            <a:off x="152400" y="6354763"/>
            <a:ext cx="685800" cy="2746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R3-8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wipe(left)">
                                      <p:cBhvr>
                                        <p:cTn id="7" dur="2000"/>
                                        <p:tgtEl>
                                          <p:spTgt spid="206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6853"/>
                                        </p:tgtEl>
                                        <p:attrNameLst>
                                          <p:attrName>style.visibility</p:attrName>
                                        </p:attrNameLst>
                                      </p:cBhvr>
                                      <p:to>
                                        <p:strVal val="visible"/>
                                      </p:to>
                                    </p:set>
                                    <p:animEffect transition="in" filter="wipe(left)">
                                      <p:cBhvr>
                                        <p:cTn id="12" dur="2000"/>
                                        <p:tgtEl>
                                          <p:spTgt spid="206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6854"/>
                                        </p:tgtEl>
                                        <p:attrNameLst>
                                          <p:attrName>style.visibility</p:attrName>
                                        </p:attrNameLst>
                                      </p:cBhvr>
                                      <p:to>
                                        <p:strVal val="visible"/>
                                      </p:to>
                                    </p:set>
                                    <p:animEffect transition="in" filter="wipe(left)">
                                      <p:cBhvr>
                                        <p:cTn id="17" dur="2000"/>
                                        <p:tgtEl>
                                          <p:spTgt spid="20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p:bldP spid="206853" grpId="0"/>
      <p:bldP spid="2068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Untitled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92175" y="533400"/>
            <a:ext cx="7358063" cy="55626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solidFill>
                  <a:srgbClr val="FF0000"/>
                </a:solidFill>
              </a:rPr>
              <a:t>Noah Webster</a:t>
            </a:r>
            <a:endParaRPr lang="en-US" altLang="en-US" smtClean="0"/>
          </a:p>
        </p:txBody>
      </p:sp>
      <p:sp>
        <p:nvSpPr>
          <p:cNvPr id="70659" name="Rectangle 3"/>
          <p:cNvSpPr>
            <a:spLocks noGrp="1" noChangeArrowheads="1"/>
          </p:cNvSpPr>
          <p:nvPr>
            <p:ph type="body" sz="half" idx="2"/>
          </p:nvPr>
        </p:nvSpPr>
        <p:spPr>
          <a:xfrm>
            <a:off x="685800" y="5486400"/>
            <a:ext cx="7772400" cy="647700"/>
          </a:xfrm>
        </p:spPr>
        <p:txBody>
          <a:bodyPr/>
          <a:lstStyle/>
          <a:p>
            <a:pPr eaLnBrk="1" hangingPunct="1"/>
            <a:r>
              <a:rPr lang="en-US" altLang="en-US" sz="2800" smtClean="0">
                <a:solidFill>
                  <a:schemeClr val="bg1"/>
                </a:solidFill>
                <a:latin typeface="Comic Sans MS" panose="030F0702030302020204" pitchFamily="66" charset="0"/>
              </a:rPr>
              <a:t>Helped standardize American English</a:t>
            </a:r>
          </a:p>
        </p:txBody>
      </p:sp>
      <p:pic>
        <p:nvPicPr>
          <p:cNvPr id="70660" name="Picture 5" descr="webs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124200" y="1447800"/>
            <a:ext cx="2819400" cy="3733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26"/>
          <p:cNvSpPr txBox="1">
            <a:spLocks noChangeArrowheads="1"/>
          </p:cNvSpPr>
          <p:nvPr/>
        </p:nvSpPr>
        <p:spPr bwMode="auto">
          <a:xfrm>
            <a:off x="838200" y="2286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Women Educators</a:t>
            </a:r>
          </a:p>
        </p:txBody>
      </p:sp>
      <p:sp>
        <p:nvSpPr>
          <p:cNvPr id="207875" name="Rectangle 1027"/>
          <p:cNvSpPr>
            <a:spLocks noChangeArrowheads="1"/>
          </p:cNvSpPr>
          <p:nvPr/>
        </p:nvSpPr>
        <p:spPr bwMode="auto">
          <a:xfrm>
            <a:off x="3048000" y="1262063"/>
            <a:ext cx="5257800" cy="19685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2800" b="1">
                <a:solidFill>
                  <a:srgbClr val="FF0000"/>
                </a:solidFill>
                <a:latin typeface="Comic Sans MS" panose="030F0702030302020204" pitchFamily="66" charset="0"/>
              </a:rPr>
              <a:t> </a:t>
            </a:r>
            <a:r>
              <a:rPr lang="en-US" altLang="en-US" sz="2600" b="1">
                <a:solidFill>
                  <a:srgbClr val="FF0000"/>
                </a:solidFill>
                <a:latin typeface="Comic Sans MS" panose="030F0702030302020204" pitchFamily="66" charset="0"/>
              </a:rPr>
              <a:t>Troy, NY Female Seminary</a:t>
            </a:r>
          </a:p>
          <a:p>
            <a:pPr eaLnBrk="1" hangingPunct="1">
              <a:buClr>
                <a:srgbClr val="FF0000"/>
              </a:buClr>
              <a:buFontTx/>
              <a:buChar char="e"/>
            </a:pPr>
            <a:r>
              <a:rPr lang="en-US" altLang="en-US" sz="2600" b="1">
                <a:solidFill>
                  <a:schemeClr val="bg1"/>
                </a:solidFill>
                <a:latin typeface="Comic Sans MS" panose="030F0702030302020204" pitchFamily="66" charset="0"/>
              </a:rPr>
              <a:t> curriculum:  math, physics, </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history, geography.</a:t>
            </a:r>
          </a:p>
          <a:p>
            <a:pPr eaLnBrk="1" hangingPunct="1">
              <a:buClr>
                <a:srgbClr val="FF0000"/>
              </a:buClr>
              <a:buFontTx/>
              <a:buChar char="e"/>
            </a:pPr>
            <a:r>
              <a:rPr lang="en-US" altLang="en-US" sz="2600" b="1">
                <a:solidFill>
                  <a:schemeClr val="bg1"/>
                </a:solidFill>
                <a:latin typeface="Comic Sans MS" panose="030F0702030302020204" pitchFamily="66" charset="0"/>
              </a:rPr>
              <a:t> train female teachers</a:t>
            </a:r>
          </a:p>
        </p:txBody>
      </p:sp>
      <p:pic>
        <p:nvPicPr>
          <p:cNvPr id="207876" name="Picture 1028" descr="willard2"/>
          <p:cNvPicPr>
            <a:picLocks noChangeAspect="1" noChangeArrowheads="1"/>
          </p:cNvPicPr>
          <p:nvPr/>
        </p:nvPicPr>
        <p:blipFill>
          <a:blip r:embed="rId3" cstate="print">
            <a:extLst>
              <a:ext uri="{28A0092B-C50C-407E-A947-70E740481C1C}">
                <a14:useLocalDpi xmlns:a14="http://schemas.microsoft.com/office/drawing/2010/main" val="0"/>
              </a:ext>
            </a:extLst>
          </a:blip>
          <a:srcRect l="3334" t="4286" r="6667" b="4286"/>
          <a:stretch>
            <a:fillRect/>
          </a:stretch>
        </p:blipFill>
        <p:spPr bwMode="auto">
          <a:xfrm>
            <a:off x="685800" y="1143000"/>
            <a:ext cx="2057400" cy="2438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7877" name="Rectangle 1029"/>
          <p:cNvSpPr>
            <a:spLocks noChangeArrowheads="1"/>
          </p:cNvSpPr>
          <p:nvPr/>
        </p:nvSpPr>
        <p:spPr bwMode="auto">
          <a:xfrm>
            <a:off x="755650" y="3663950"/>
            <a:ext cx="1874838" cy="8001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000" b="1">
                <a:solidFill>
                  <a:srgbClr val="FFFF00"/>
                </a:solidFill>
                <a:latin typeface="Comic Sans MS" panose="030F0702030302020204" pitchFamily="66" charset="0"/>
              </a:rPr>
              <a:t>Emma Willard</a:t>
            </a:r>
            <a:br>
              <a:rPr lang="en-US" altLang="en-US" sz="2000" b="1">
                <a:solidFill>
                  <a:srgbClr val="FFFF00"/>
                </a:solidFill>
                <a:latin typeface="Comic Sans MS" panose="030F0702030302020204" pitchFamily="66" charset="0"/>
              </a:rPr>
            </a:br>
            <a:r>
              <a:rPr lang="en-US" altLang="en-US" sz="2000" b="1">
                <a:solidFill>
                  <a:schemeClr val="bg1"/>
                </a:solidFill>
                <a:latin typeface="Comic Sans MS" panose="030F0702030302020204" pitchFamily="66" charset="0"/>
              </a:rPr>
              <a:t>(1787-1870)</a:t>
            </a:r>
            <a:endParaRPr lang="en-US" altLang="en-US" sz="2000" b="1">
              <a:solidFill>
                <a:srgbClr val="FFFF00"/>
              </a:solidFill>
              <a:latin typeface="Comic Sans MS" panose="030F0702030302020204" pitchFamily="66" charset="0"/>
              <a:cs typeface="Arial" panose="020B0604020202020204" pitchFamily="34" charset="0"/>
            </a:endParaRPr>
          </a:p>
        </p:txBody>
      </p:sp>
      <p:pic>
        <p:nvPicPr>
          <p:cNvPr id="207878" name="Picture 1030" descr="Mary Lyon"/>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5316" t="22858" r="26582" b="8571"/>
          <a:stretch>
            <a:fillRect/>
          </a:stretch>
        </p:blipFill>
        <p:spPr bwMode="auto">
          <a:xfrm>
            <a:off x="6559550" y="3178175"/>
            <a:ext cx="2051050" cy="259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7879" name="Rectangle 1031"/>
          <p:cNvSpPr>
            <a:spLocks noChangeArrowheads="1"/>
          </p:cNvSpPr>
          <p:nvPr/>
        </p:nvSpPr>
        <p:spPr bwMode="auto">
          <a:xfrm>
            <a:off x="6708775" y="5775325"/>
            <a:ext cx="1765300" cy="8001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000" b="1">
                <a:solidFill>
                  <a:srgbClr val="FFFF00"/>
                </a:solidFill>
                <a:latin typeface="Comic Sans MS" panose="030F0702030302020204" pitchFamily="66" charset="0"/>
              </a:rPr>
              <a:t>Mary Lyons</a:t>
            </a:r>
            <a:br>
              <a:rPr lang="en-US" altLang="en-US" sz="2000" b="1">
                <a:solidFill>
                  <a:srgbClr val="FFFF00"/>
                </a:solidFill>
                <a:latin typeface="Comic Sans MS" panose="030F0702030302020204" pitchFamily="66" charset="0"/>
              </a:rPr>
            </a:br>
            <a:r>
              <a:rPr lang="en-US" altLang="en-US" sz="2000" b="1">
                <a:solidFill>
                  <a:schemeClr val="bg1"/>
                </a:solidFill>
                <a:latin typeface="Comic Sans MS" panose="030F0702030302020204" pitchFamily="66" charset="0"/>
              </a:rPr>
              <a:t>(1797-1849)</a:t>
            </a:r>
            <a:endParaRPr lang="en-US" altLang="en-US" sz="2000" b="1">
              <a:solidFill>
                <a:srgbClr val="FFFF00"/>
              </a:solidFill>
              <a:latin typeface="Comic Sans MS" panose="030F0702030302020204" pitchFamily="66" charset="0"/>
              <a:cs typeface="Arial" panose="020B0604020202020204" pitchFamily="34" charset="0"/>
            </a:endParaRPr>
          </a:p>
        </p:txBody>
      </p:sp>
      <p:sp>
        <p:nvSpPr>
          <p:cNvPr id="207880" name="Rectangle 1032"/>
          <p:cNvSpPr>
            <a:spLocks noChangeArrowheads="1"/>
          </p:cNvSpPr>
          <p:nvPr/>
        </p:nvSpPr>
        <p:spPr bwMode="auto">
          <a:xfrm>
            <a:off x="762000" y="5011738"/>
            <a:ext cx="5715000" cy="15081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2800" b="1">
                <a:solidFill>
                  <a:srgbClr val="FF0000"/>
                </a:solidFill>
                <a:latin typeface="Comic Sans MS" panose="030F0702030302020204" pitchFamily="66" charset="0"/>
              </a:rPr>
              <a:t> </a:t>
            </a:r>
            <a:r>
              <a:rPr lang="en-US" altLang="en-US" sz="2600" b="1">
                <a:solidFill>
                  <a:schemeClr val="bg1"/>
                </a:solidFill>
                <a:latin typeface="Comic Sans MS" panose="030F0702030302020204" pitchFamily="66" charset="0"/>
              </a:rPr>
              <a:t>1837  she established</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a:t>
            </a:r>
            <a:r>
              <a:rPr lang="en-US" altLang="en-US" sz="2600" b="1">
                <a:solidFill>
                  <a:srgbClr val="FF0000"/>
                </a:solidFill>
                <a:latin typeface="Comic Sans MS" panose="030F0702030302020204" pitchFamily="66" charset="0"/>
              </a:rPr>
              <a:t>Mt. Holyoke</a:t>
            </a:r>
            <a:r>
              <a:rPr lang="en-US" altLang="en-US" sz="2600" b="1">
                <a:solidFill>
                  <a:schemeClr val="bg1"/>
                </a:solidFill>
                <a:latin typeface="Comic Sans MS" panose="030F0702030302020204" pitchFamily="66" charset="0"/>
              </a:rPr>
              <a:t> [So. Hadley, MA] </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as the first college for women.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7876"/>
                                        </p:tgtEl>
                                        <p:attrNameLst>
                                          <p:attrName>style.visibility</p:attrName>
                                        </p:attrNameLst>
                                      </p:cBhvr>
                                      <p:to>
                                        <p:strVal val="visible"/>
                                      </p:to>
                                    </p:set>
                                    <p:animEffect transition="in" filter="dissolve">
                                      <p:cBhvr>
                                        <p:cTn id="7" dur="1000"/>
                                        <p:tgtEl>
                                          <p:spTgt spid="2078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7877"/>
                                        </p:tgtEl>
                                        <p:attrNameLst>
                                          <p:attrName>style.visibility</p:attrName>
                                        </p:attrNameLst>
                                      </p:cBhvr>
                                      <p:to>
                                        <p:strVal val="visible"/>
                                      </p:to>
                                    </p:set>
                                    <p:animEffect transition="in" filter="dissolve">
                                      <p:cBhvr>
                                        <p:cTn id="10" dur="1000"/>
                                        <p:tgtEl>
                                          <p:spTgt spid="2078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7875"/>
                                        </p:tgtEl>
                                        <p:attrNameLst>
                                          <p:attrName>style.visibility</p:attrName>
                                        </p:attrNameLst>
                                      </p:cBhvr>
                                      <p:to>
                                        <p:strVal val="visible"/>
                                      </p:to>
                                    </p:set>
                                    <p:animEffect transition="in" filter="wipe(left)">
                                      <p:cBhvr>
                                        <p:cTn id="15" dur="2000"/>
                                        <p:tgtEl>
                                          <p:spTgt spid="2078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2" fill="hold" nodeType="clickEffect">
                                  <p:stCondLst>
                                    <p:cond delay="0"/>
                                  </p:stCondLst>
                                  <p:childTnLst>
                                    <p:set>
                                      <p:cBhvr>
                                        <p:cTn id="19" dur="1" fill="hold">
                                          <p:stCondLst>
                                            <p:cond delay="0"/>
                                          </p:stCondLst>
                                        </p:cTn>
                                        <p:tgtEl>
                                          <p:spTgt spid="207878"/>
                                        </p:tgtEl>
                                        <p:attrNameLst>
                                          <p:attrName>style.visibility</p:attrName>
                                        </p:attrNameLst>
                                      </p:cBhvr>
                                      <p:to>
                                        <p:strVal val="visible"/>
                                      </p:to>
                                    </p:set>
                                    <p:anim calcmode="lin" valueType="num">
                                      <p:cBhvr additive="base">
                                        <p:cTn id="20" dur="1000" fill="hold"/>
                                        <p:tgtEl>
                                          <p:spTgt spid="207878"/>
                                        </p:tgtEl>
                                        <p:attrNameLst>
                                          <p:attrName>ppt_x</p:attrName>
                                        </p:attrNameLst>
                                      </p:cBhvr>
                                      <p:tavLst>
                                        <p:tav tm="0">
                                          <p:val>
                                            <p:strVal val="1+#ppt_w/2"/>
                                          </p:val>
                                        </p:tav>
                                        <p:tav tm="100000">
                                          <p:val>
                                            <p:strVal val="#ppt_x"/>
                                          </p:val>
                                        </p:tav>
                                      </p:tavLst>
                                    </p:anim>
                                    <p:anim calcmode="lin" valueType="num">
                                      <p:cBhvr additive="base">
                                        <p:cTn id="21" dur="1000" fill="hold"/>
                                        <p:tgtEl>
                                          <p:spTgt spid="207878"/>
                                        </p:tgtEl>
                                        <p:attrNameLst>
                                          <p:attrName>ppt_y</p:attrName>
                                        </p:attrNameLst>
                                      </p:cBhvr>
                                      <p:tavLst>
                                        <p:tav tm="0">
                                          <p:val>
                                            <p:strVal val="#ppt_y"/>
                                          </p:val>
                                        </p:tav>
                                        <p:tav tm="100000">
                                          <p:val>
                                            <p:strVal val="#ppt_y"/>
                                          </p:val>
                                        </p:tav>
                                      </p:tavLst>
                                    </p:anim>
                                  </p:childTnLst>
                                </p:cTn>
                              </p:par>
                              <p:par>
                                <p:cTn id="22" presetID="7" presetClass="entr" presetSubtype="2" fill="hold" grpId="0" nodeType="withEffect">
                                  <p:stCondLst>
                                    <p:cond delay="0"/>
                                  </p:stCondLst>
                                  <p:childTnLst>
                                    <p:set>
                                      <p:cBhvr>
                                        <p:cTn id="23" dur="1" fill="hold">
                                          <p:stCondLst>
                                            <p:cond delay="0"/>
                                          </p:stCondLst>
                                        </p:cTn>
                                        <p:tgtEl>
                                          <p:spTgt spid="207879"/>
                                        </p:tgtEl>
                                        <p:attrNameLst>
                                          <p:attrName>style.visibility</p:attrName>
                                        </p:attrNameLst>
                                      </p:cBhvr>
                                      <p:to>
                                        <p:strVal val="visible"/>
                                      </p:to>
                                    </p:set>
                                    <p:anim calcmode="lin" valueType="num">
                                      <p:cBhvr additive="base">
                                        <p:cTn id="24" dur="1000" fill="hold"/>
                                        <p:tgtEl>
                                          <p:spTgt spid="207879"/>
                                        </p:tgtEl>
                                        <p:attrNameLst>
                                          <p:attrName>ppt_x</p:attrName>
                                        </p:attrNameLst>
                                      </p:cBhvr>
                                      <p:tavLst>
                                        <p:tav tm="0">
                                          <p:val>
                                            <p:strVal val="1+#ppt_w/2"/>
                                          </p:val>
                                        </p:tav>
                                        <p:tav tm="100000">
                                          <p:val>
                                            <p:strVal val="#ppt_x"/>
                                          </p:val>
                                        </p:tav>
                                      </p:tavLst>
                                    </p:anim>
                                    <p:anim calcmode="lin" valueType="num">
                                      <p:cBhvr additive="base">
                                        <p:cTn id="25" dur="1000" fill="hold"/>
                                        <p:tgtEl>
                                          <p:spTgt spid="20787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07880"/>
                                        </p:tgtEl>
                                        <p:attrNameLst>
                                          <p:attrName>style.visibility</p:attrName>
                                        </p:attrNameLst>
                                      </p:cBhvr>
                                      <p:to>
                                        <p:strVal val="visible"/>
                                      </p:to>
                                    </p:set>
                                    <p:animEffect transition="in" filter="wipe(right)">
                                      <p:cBhvr>
                                        <p:cTn id="30" dur="2000"/>
                                        <p:tgtEl>
                                          <p:spTgt spid="207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P spid="207877" grpId="0"/>
      <p:bldP spid="207879" grpId="0"/>
      <p:bldP spid="2078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838200" y="441325"/>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rgbClr val="FFFF00"/>
                </a:solidFill>
                <a:latin typeface="BlackChancery" pitchFamily="2" charset="0"/>
              </a:rPr>
              <a:t>5.</a:t>
            </a:r>
            <a:r>
              <a:rPr lang="en-US" altLang="en-US" sz="4800" b="1">
                <a:solidFill>
                  <a:schemeClr val="bg1"/>
                </a:solidFill>
                <a:latin typeface="BlackChancery" pitchFamily="2" charset="0"/>
              </a:rPr>
              <a:t>  Penitentiary Reform</a:t>
            </a:r>
          </a:p>
        </p:txBody>
      </p:sp>
      <p:sp>
        <p:nvSpPr>
          <p:cNvPr id="74755" name="Rectangle 3"/>
          <p:cNvSpPr>
            <a:spLocks noChangeArrowheads="1"/>
          </p:cNvSpPr>
          <p:nvPr/>
        </p:nvSpPr>
        <p:spPr bwMode="auto">
          <a:xfrm>
            <a:off x="4673600" y="1976438"/>
            <a:ext cx="3130550" cy="122396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600" b="1">
                <a:solidFill>
                  <a:srgbClr val="FF0000"/>
                </a:solidFill>
                <a:latin typeface="Comic Sans MS" panose="030F0702030302020204" pitchFamily="66" charset="0"/>
              </a:rPr>
              <a:t>Dorothea Dix</a:t>
            </a:r>
          </a:p>
          <a:p>
            <a:pPr algn="ctr" eaLnBrk="1" hangingPunct="1"/>
            <a:r>
              <a:rPr lang="en-US" altLang="en-US" sz="2800" b="1">
                <a:solidFill>
                  <a:schemeClr val="bg1"/>
                </a:solidFill>
                <a:latin typeface="Comic Sans MS" panose="030F0702030302020204" pitchFamily="66" charset="0"/>
              </a:rPr>
              <a:t>(1802-1887)</a:t>
            </a:r>
          </a:p>
        </p:txBody>
      </p:sp>
      <p:pic>
        <p:nvPicPr>
          <p:cNvPr id="74756" name="Picture 4" descr="Dorothea Dix"/>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90563" y="1676400"/>
            <a:ext cx="3348037"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4495800" y="3962400"/>
            <a:ext cx="41148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3000" b="1">
                <a:solidFill>
                  <a:schemeClr val="bg1"/>
                </a:solidFill>
                <a:latin typeface="Comic Sans MS" panose="030F0702030302020204" pitchFamily="66" charset="0"/>
              </a:rPr>
              <a:t>1821  first penitentiary founded</a:t>
            </a:r>
            <a:br>
              <a:rPr lang="en-US" altLang="en-US" sz="3000" b="1">
                <a:solidFill>
                  <a:schemeClr val="bg1"/>
                </a:solidFill>
                <a:latin typeface="Comic Sans MS" panose="030F0702030302020204" pitchFamily="66" charset="0"/>
              </a:rPr>
            </a:br>
            <a:r>
              <a:rPr lang="en-US" altLang="en-US" sz="3000" b="1">
                <a:solidFill>
                  <a:schemeClr val="bg1"/>
                </a:solidFill>
                <a:latin typeface="Comic Sans MS" panose="030F0702030302020204" pitchFamily="66" charset="0"/>
              </a:rPr>
              <a:t>in Auburn, NY</a:t>
            </a:r>
          </a:p>
        </p:txBody>
      </p:sp>
      <p:sp>
        <p:nvSpPr>
          <p:cNvPr id="74758" name="Text Box 6"/>
          <p:cNvSpPr txBox="1">
            <a:spLocks noChangeArrowheads="1"/>
          </p:cNvSpPr>
          <p:nvPr/>
        </p:nvSpPr>
        <p:spPr bwMode="auto">
          <a:xfrm>
            <a:off x="8153400" y="6324600"/>
            <a:ext cx="762000" cy="2746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R1-5/7</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304690_m_10_03"/>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1066800" y="1252538"/>
            <a:ext cx="7086600" cy="522446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7043" name="Text Box 3"/>
          <p:cNvSpPr txBox="1">
            <a:spLocks noChangeArrowheads="1"/>
          </p:cNvSpPr>
          <p:nvPr/>
        </p:nvSpPr>
        <p:spPr bwMode="auto">
          <a:xfrm>
            <a:off x="685800" y="228600"/>
            <a:ext cx="77724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5400" b="1">
                <a:solidFill>
                  <a:srgbClr val="FFFF00"/>
                </a:solidFill>
                <a:latin typeface="BlackChancery" pitchFamily="2" charset="0"/>
              </a:rPr>
              <a:t>8</a:t>
            </a:r>
            <a:r>
              <a:rPr lang="en-US" altLang="en-US" sz="4800" b="1">
                <a:solidFill>
                  <a:srgbClr val="FFFF00"/>
                </a:solidFill>
                <a:latin typeface="BlackChancery" pitchFamily="2" charset="0"/>
              </a:rPr>
              <a:t>.</a:t>
            </a:r>
            <a:r>
              <a:rPr lang="en-US" altLang="en-US" sz="4800" b="1">
                <a:solidFill>
                  <a:schemeClr val="bg1"/>
                </a:solidFill>
                <a:latin typeface="BlackChancery" pitchFamily="2" charset="0"/>
              </a:rPr>
              <a:t>  </a:t>
            </a:r>
            <a:r>
              <a:rPr lang="en-US" altLang="en-US" sz="4800" b="1">
                <a:solidFill>
                  <a:srgbClr val="FF0000"/>
                </a:solidFill>
                <a:latin typeface="BlackChancery" pitchFamily="2" charset="0"/>
              </a:rPr>
              <a:t>Utopian</a:t>
            </a:r>
            <a:r>
              <a:rPr lang="en-US" altLang="en-US" sz="4800" b="1">
                <a:solidFill>
                  <a:schemeClr val="bg1"/>
                </a:solidFill>
                <a:latin typeface="BlackChancery" pitchFamily="2" charset="0"/>
              </a:rPr>
              <a:t> Communities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762000" y="228600"/>
            <a:ext cx="77724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altLang="en-US" sz="4800" b="1">
                <a:solidFill>
                  <a:schemeClr val="bg1"/>
                </a:solidFill>
                <a:latin typeface="BlackChancery" pitchFamily="2" charset="0"/>
              </a:rPr>
              <a:t>The Oneida Community</a:t>
            </a:r>
            <a:br>
              <a:rPr lang="en-US" altLang="en-US" sz="4800" b="1">
                <a:solidFill>
                  <a:schemeClr val="bg1"/>
                </a:solidFill>
                <a:latin typeface="BlackChancery" pitchFamily="2" charset="0"/>
              </a:rPr>
            </a:br>
            <a:r>
              <a:rPr lang="en-US" altLang="en-US" sz="3600" b="1">
                <a:solidFill>
                  <a:schemeClr val="bg1"/>
                </a:solidFill>
                <a:latin typeface="BlackChancery" pitchFamily="2" charset="0"/>
              </a:rPr>
              <a:t>New York, 1848</a:t>
            </a:r>
          </a:p>
        </p:txBody>
      </p:sp>
      <p:sp>
        <p:nvSpPr>
          <p:cNvPr id="89091" name="Text Box 3"/>
          <p:cNvSpPr txBox="1">
            <a:spLocks noChangeArrowheads="1"/>
          </p:cNvSpPr>
          <p:nvPr/>
        </p:nvSpPr>
        <p:spPr bwMode="auto">
          <a:xfrm>
            <a:off x="152400" y="5486400"/>
            <a:ext cx="44958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2200" b="1">
                <a:solidFill>
                  <a:srgbClr val="FFFF00"/>
                </a:solidFill>
                <a:latin typeface="Comic Sans MS" panose="030F0702030302020204" pitchFamily="66" charset="0"/>
              </a:rPr>
              <a:t>John Humphrey Noyes</a:t>
            </a:r>
            <a:br>
              <a:rPr lang="en-US" altLang="en-US" sz="2200" b="1">
                <a:solidFill>
                  <a:srgbClr val="FFFF00"/>
                </a:solidFill>
                <a:latin typeface="Comic Sans MS" panose="030F0702030302020204" pitchFamily="66" charset="0"/>
              </a:rPr>
            </a:br>
            <a:r>
              <a:rPr lang="en-US" altLang="en-US" sz="2200" b="1">
                <a:solidFill>
                  <a:schemeClr val="bg1"/>
                </a:solidFill>
                <a:latin typeface="Comic Sans MS" panose="030F0702030302020204" pitchFamily="66" charset="0"/>
              </a:rPr>
              <a:t>(1811-1886)</a:t>
            </a:r>
          </a:p>
        </p:txBody>
      </p:sp>
      <p:pic>
        <p:nvPicPr>
          <p:cNvPr id="89092" name="Picture 4" descr="fronti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b="6383"/>
          <a:stretch>
            <a:fillRect/>
          </a:stretch>
        </p:blipFill>
        <p:spPr bwMode="auto">
          <a:xfrm>
            <a:off x="914400" y="1524000"/>
            <a:ext cx="2916238" cy="3886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8661" name="Rectangle 5"/>
          <p:cNvSpPr>
            <a:spLocks noChangeArrowheads="1"/>
          </p:cNvSpPr>
          <p:nvPr/>
        </p:nvSpPr>
        <p:spPr bwMode="auto">
          <a:xfrm>
            <a:off x="4267200" y="1676400"/>
            <a:ext cx="4572000" cy="1514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600" b="1">
                <a:solidFill>
                  <a:schemeClr val="bg1"/>
                </a:solidFill>
                <a:latin typeface="BlackChancery" pitchFamily="2" charset="0"/>
              </a:rPr>
              <a:t> </a:t>
            </a:r>
            <a:r>
              <a:rPr lang="en-US" altLang="en-US" b="1">
                <a:solidFill>
                  <a:srgbClr val="FF0000"/>
                </a:solidFill>
                <a:latin typeface="Comic Sans MS" panose="030F0702030302020204" pitchFamily="66" charset="0"/>
              </a:rPr>
              <a:t>Millenarianism </a:t>
            </a:r>
            <a:r>
              <a:rPr lang="en-US" altLang="en-US" b="1">
                <a:solidFill>
                  <a:schemeClr val="bg1"/>
                </a:solidFill>
                <a:latin typeface="Comic Sans MS" panose="030F0702030302020204" pitchFamily="66" charset="0"/>
              </a:rPr>
              <a:t>--&gt; the 2</a:t>
            </a:r>
            <a:r>
              <a:rPr lang="en-US" altLang="en-US" b="1" baseline="30000">
                <a:solidFill>
                  <a:schemeClr val="bg1"/>
                </a:solidFill>
                <a:latin typeface="Comic Sans MS" panose="030F0702030302020204" pitchFamily="66" charset="0"/>
              </a:rPr>
              <a:t>nd</a:t>
            </a:r>
            <a:r>
              <a:rPr lang="en-US" altLang="en-US" b="1">
                <a:solidFill>
                  <a:schemeClr val="bg1"/>
                </a:solidFill>
                <a:latin typeface="Comic Sans MS" panose="030F0702030302020204" pitchFamily="66" charset="0"/>
              </a:rPr>
              <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coming of Christ had</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already occurred.</a:t>
            </a:r>
          </a:p>
        </p:txBody>
      </p:sp>
      <p:sp>
        <p:nvSpPr>
          <p:cNvPr id="198662" name="Rectangle 6"/>
          <p:cNvSpPr>
            <a:spLocks noChangeArrowheads="1"/>
          </p:cNvSpPr>
          <p:nvPr/>
        </p:nvSpPr>
        <p:spPr bwMode="auto">
          <a:xfrm>
            <a:off x="4267200" y="3152775"/>
            <a:ext cx="4572000" cy="15144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Humans were no longer</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obliged to follow the moral</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rules of the past.</a:t>
            </a:r>
          </a:p>
        </p:txBody>
      </p:sp>
      <p:sp>
        <p:nvSpPr>
          <p:cNvPr id="198663" name="Rectangle 7"/>
          <p:cNvSpPr>
            <a:spLocks noChangeArrowheads="1"/>
          </p:cNvSpPr>
          <p:nvPr/>
        </p:nvSpPr>
        <p:spPr bwMode="auto">
          <a:xfrm>
            <a:off x="5181600" y="4524375"/>
            <a:ext cx="3733800" cy="10890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FF00"/>
              </a:buClr>
              <a:buFontTx/>
              <a:buChar char="•"/>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all residents married</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to each other.</a:t>
            </a:r>
          </a:p>
        </p:txBody>
      </p:sp>
      <p:sp>
        <p:nvSpPr>
          <p:cNvPr id="198664" name="Rectangle 8"/>
          <p:cNvSpPr>
            <a:spLocks noChangeArrowheads="1"/>
          </p:cNvSpPr>
          <p:nvPr/>
        </p:nvSpPr>
        <p:spPr bwMode="auto">
          <a:xfrm>
            <a:off x="5181600" y="5394325"/>
            <a:ext cx="3505200" cy="10890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FF00"/>
              </a:buClr>
              <a:buFontTx/>
              <a:buChar char="•"/>
            </a:pPr>
            <a:r>
              <a:rPr lang="en-US" altLang="en-US" sz="3600" b="1">
                <a:solidFill>
                  <a:schemeClr val="bg1"/>
                </a:solidFill>
                <a:latin typeface="BlackChancery" pitchFamily="2" charset="0"/>
              </a:rPr>
              <a:t> </a:t>
            </a:r>
            <a:r>
              <a:rPr lang="en-US" altLang="en-US" b="1">
                <a:solidFill>
                  <a:schemeClr val="bg1"/>
                </a:solidFill>
                <a:latin typeface="Comic Sans MS" panose="030F0702030302020204" pitchFamily="66" charset="0"/>
              </a:rPr>
              <a:t>carefully regulated</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  “free love.”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61"/>
                                        </p:tgtEl>
                                        <p:attrNameLst>
                                          <p:attrName>style.visibility</p:attrName>
                                        </p:attrNameLst>
                                      </p:cBhvr>
                                      <p:to>
                                        <p:strVal val="visible"/>
                                      </p:to>
                                    </p:set>
                                    <p:animEffect transition="in" filter="wipe(left)">
                                      <p:cBhvr>
                                        <p:cTn id="7" dur="2000"/>
                                        <p:tgtEl>
                                          <p:spTgt spid="198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662"/>
                                        </p:tgtEl>
                                        <p:attrNameLst>
                                          <p:attrName>style.visibility</p:attrName>
                                        </p:attrNameLst>
                                      </p:cBhvr>
                                      <p:to>
                                        <p:strVal val="visible"/>
                                      </p:to>
                                    </p:set>
                                    <p:animEffect transition="in" filter="wipe(left)">
                                      <p:cBhvr>
                                        <p:cTn id="12" dur="2000"/>
                                        <p:tgtEl>
                                          <p:spTgt spid="1986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8663"/>
                                        </p:tgtEl>
                                        <p:attrNameLst>
                                          <p:attrName>style.visibility</p:attrName>
                                        </p:attrNameLst>
                                      </p:cBhvr>
                                      <p:to>
                                        <p:strVal val="visible"/>
                                      </p:to>
                                    </p:set>
                                    <p:animEffect transition="in" filter="wipe(left)">
                                      <p:cBhvr>
                                        <p:cTn id="17" dur="2000"/>
                                        <p:tgtEl>
                                          <p:spTgt spid="1986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8664"/>
                                        </p:tgtEl>
                                        <p:attrNameLst>
                                          <p:attrName>style.visibility</p:attrName>
                                        </p:attrNameLst>
                                      </p:cBhvr>
                                      <p:to>
                                        <p:strVal val="visible"/>
                                      </p:to>
                                    </p:set>
                                    <p:animEffect transition="in" filter="wipe(left)">
                                      <p:cBhvr>
                                        <p:cTn id="22" dur="2000"/>
                                        <p:tgtEl>
                                          <p:spTgt spid="19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p:bldP spid="198662" grpId="0"/>
      <p:bldP spid="198663" grpId="0"/>
      <p:bldP spid="19866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838200" y="228600"/>
            <a:ext cx="77724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Mother Ann Lee </a:t>
            </a:r>
            <a:r>
              <a:rPr lang="en-US" altLang="en-US" sz="3600" b="1">
                <a:solidFill>
                  <a:schemeClr val="bg1"/>
                </a:solidFill>
                <a:latin typeface="BlackChancery" pitchFamily="2" charset="0"/>
              </a:rPr>
              <a:t>(1736-1784)</a:t>
            </a:r>
          </a:p>
        </p:txBody>
      </p:sp>
      <p:sp>
        <p:nvSpPr>
          <p:cNvPr id="164867" name="Rectangle 3"/>
          <p:cNvSpPr>
            <a:spLocks noChangeArrowheads="1"/>
          </p:cNvSpPr>
          <p:nvPr/>
        </p:nvSpPr>
        <p:spPr bwMode="auto">
          <a:xfrm>
            <a:off x="609600" y="1920875"/>
            <a:ext cx="7924800" cy="17938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39725" indent="-339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b="1" i="1">
                <a:solidFill>
                  <a:srgbClr val="FFFF00"/>
                </a:solidFill>
                <a:latin typeface="Comic Sans MS" panose="030F0702030302020204" pitchFamily="66" charset="0"/>
              </a:rPr>
              <a:t>If you will take up your crosses against the works of generations, and follow Christ in the</a:t>
            </a:r>
            <a:br>
              <a:rPr lang="en-US" altLang="en-US" b="1" i="1">
                <a:solidFill>
                  <a:srgbClr val="FFFF00"/>
                </a:solidFill>
                <a:latin typeface="Comic Sans MS" panose="030F0702030302020204" pitchFamily="66" charset="0"/>
              </a:rPr>
            </a:br>
            <a:r>
              <a:rPr lang="en-US" altLang="en-US" b="1" i="1">
                <a:solidFill>
                  <a:srgbClr val="FFFF00"/>
                </a:solidFill>
                <a:latin typeface="Comic Sans MS" panose="030F0702030302020204" pitchFamily="66" charset="0"/>
              </a:rPr>
              <a:t>regeneration, God will cleanse you from all</a:t>
            </a:r>
            <a:br>
              <a:rPr lang="en-US" altLang="en-US" b="1" i="1">
                <a:solidFill>
                  <a:srgbClr val="FFFF00"/>
                </a:solidFill>
                <a:latin typeface="Comic Sans MS" panose="030F0702030302020204" pitchFamily="66" charset="0"/>
              </a:rPr>
            </a:br>
            <a:r>
              <a:rPr lang="en-US" altLang="en-US" b="1" i="1">
                <a:solidFill>
                  <a:srgbClr val="FFFF00"/>
                </a:solidFill>
                <a:latin typeface="Comic Sans MS" panose="030F0702030302020204" pitchFamily="66" charset="0"/>
              </a:rPr>
              <a:t>unrighteousness.</a:t>
            </a:r>
          </a:p>
        </p:txBody>
      </p:sp>
      <p:sp>
        <p:nvSpPr>
          <p:cNvPr id="164868" name="Rectangle 4"/>
          <p:cNvSpPr>
            <a:spLocks noChangeArrowheads="1"/>
          </p:cNvSpPr>
          <p:nvPr/>
        </p:nvSpPr>
        <p:spPr bwMode="auto">
          <a:xfrm>
            <a:off x="609600" y="3962400"/>
            <a:ext cx="7924800" cy="13684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39725" indent="-339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b="1" i="1">
                <a:solidFill>
                  <a:srgbClr val="FFFF00"/>
                </a:solidFill>
                <a:latin typeface="Comic Sans MS" panose="030F0702030302020204" pitchFamily="66" charset="0"/>
              </a:rPr>
              <a:t>Remember the cries of those who are in need and trouble, that when you are in trouble, God may hear your cries.</a:t>
            </a:r>
            <a:r>
              <a:rPr lang="en-US" altLang="en-US">
                <a:solidFill>
                  <a:srgbClr val="FFFFCC"/>
                </a:solidFill>
                <a:latin typeface="Comic Sans MS" panose="030F0702030302020204" pitchFamily="66" charset="0"/>
              </a:rPr>
              <a:t> </a:t>
            </a:r>
          </a:p>
        </p:txBody>
      </p:sp>
      <p:sp>
        <p:nvSpPr>
          <p:cNvPr id="164869" name="Rectangle 5"/>
          <p:cNvSpPr>
            <a:spLocks noChangeArrowheads="1"/>
          </p:cNvSpPr>
          <p:nvPr/>
        </p:nvSpPr>
        <p:spPr bwMode="auto">
          <a:xfrm>
            <a:off x="609600" y="5516563"/>
            <a:ext cx="7924800" cy="9429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39725" indent="-339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b="1" i="1">
                <a:solidFill>
                  <a:srgbClr val="FFFF00"/>
                </a:solidFill>
                <a:latin typeface="Comic Sans MS" panose="030F0702030302020204" pitchFamily="66" charset="0"/>
              </a:rPr>
              <a:t>If you improve in one talent, God will give you </a:t>
            </a:r>
            <a:br>
              <a:rPr lang="en-US" altLang="en-US" b="1" i="1">
                <a:solidFill>
                  <a:srgbClr val="FFFF00"/>
                </a:solidFill>
                <a:latin typeface="Comic Sans MS" panose="030F0702030302020204" pitchFamily="66" charset="0"/>
              </a:rPr>
            </a:br>
            <a:r>
              <a:rPr lang="en-US" altLang="en-US" b="1" i="1">
                <a:solidFill>
                  <a:srgbClr val="FFFF00"/>
                </a:solidFill>
                <a:latin typeface="Comic Sans MS" panose="030F0702030302020204" pitchFamily="66" charset="0"/>
              </a:rPr>
              <a:t>more.</a:t>
            </a:r>
          </a:p>
        </p:txBody>
      </p:sp>
      <p:sp>
        <p:nvSpPr>
          <p:cNvPr id="91142" name="Rectangle 6"/>
          <p:cNvSpPr>
            <a:spLocks noChangeArrowheads="1"/>
          </p:cNvSpPr>
          <p:nvPr/>
        </p:nvSpPr>
        <p:spPr bwMode="auto">
          <a:xfrm>
            <a:off x="3124200" y="1177925"/>
            <a:ext cx="2971800" cy="635000"/>
          </a:xfrm>
          <a:prstGeom prst="rect">
            <a:avLst/>
          </a:prstGeom>
          <a:solidFill>
            <a:srgbClr val="000066">
              <a:alpha val="50195"/>
            </a:srgbClr>
          </a:solidFill>
          <a:ln w="952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500" b="1">
                <a:solidFill>
                  <a:srgbClr val="FF0000"/>
                </a:solidFill>
              </a:rPr>
              <a:t>The  Shakers</a:t>
            </a:r>
            <a:endParaRPr lang="en-US" altLang="en-US" sz="3600" b="1">
              <a:solidFill>
                <a:srgbClr val="FF0000"/>
              </a:solidFill>
              <a:latin typeface="BlackChancery"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Effect transition="in" filter="wipe(left)">
                                      <p:cBhvr>
                                        <p:cTn id="7" dur="2000"/>
                                        <p:tgtEl>
                                          <p:spTgt spid="164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868"/>
                                        </p:tgtEl>
                                        <p:attrNameLst>
                                          <p:attrName>style.visibility</p:attrName>
                                        </p:attrNameLst>
                                      </p:cBhvr>
                                      <p:to>
                                        <p:strVal val="visible"/>
                                      </p:to>
                                    </p:set>
                                    <p:animEffect transition="in" filter="blinds(horizontal)">
                                      <p:cBhvr>
                                        <p:cTn id="12" dur="1000"/>
                                        <p:tgtEl>
                                          <p:spTgt spid="164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4869"/>
                                        </p:tgtEl>
                                        <p:attrNameLst>
                                          <p:attrName>style.visibility</p:attrName>
                                        </p:attrNameLst>
                                      </p:cBhvr>
                                      <p:to>
                                        <p:strVal val="visible"/>
                                      </p:to>
                                    </p:set>
                                    <p:animEffect transition="in" filter="fade">
                                      <p:cBhvr>
                                        <p:cTn id="17" dur="1000"/>
                                        <p:tgtEl>
                                          <p:spTgt spid="16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164868" grpId="0"/>
      <p:bldP spid="1648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0707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752600" y="1736725"/>
            <a:ext cx="5791200" cy="3978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3187" name="Text Box 3"/>
          <p:cNvSpPr txBox="1">
            <a:spLocks noChangeArrowheads="1"/>
          </p:cNvSpPr>
          <p:nvPr/>
        </p:nvSpPr>
        <p:spPr bwMode="auto">
          <a:xfrm>
            <a:off x="838200" y="5334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Shaker Meeting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09600" y="1066800"/>
            <a:ext cx="8001000" cy="4648200"/>
          </a:xfrm>
          <a:prstGeom prst="rect">
            <a:avLst/>
          </a:prstGeom>
          <a:solidFill>
            <a:srgbClr val="000066">
              <a:alpha val="50195"/>
            </a:srgbClr>
          </a:solidFill>
          <a:ln w="952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7200" b="1">
                <a:solidFill>
                  <a:srgbClr val="FF0000"/>
                </a:solidFill>
                <a:latin typeface="BlackChancery" pitchFamily="2" charset="0"/>
              </a:rPr>
              <a:t>“The Pursuit </a:t>
            </a:r>
            <a:br>
              <a:rPr lang="en-US" altLang="en-US" sz="7200" b="1">
                <a:solidFill>
                  <a:srgbClr val="FF0000"/>
                </a:solidFill>
                <a:latin typeface="BlackChancery" pitchFamily="2" charset="0"/>
              </a:rPr>
            </a:br>
            <a:r>
              <a:rPr lang="en-US" altLang="en-US" sz="7200" b="1">
                <a:solidFill>
                  <a:srgbClr val="FF0000"/>
                </a:solidFill>
                <a:latin typeface="BlackChancery" pitchFamily="2" charset="0"/>
              </a:rPr>
              <a:t>of Perfection”</a:t>
            </a:r>
          </a:p>
          <a:p>
            <a:pPr algn="ctr" eaLnBrk="1" hangingPunct="1"/>
            <a:r>
              <a:rPr lang="en-US" altLang="en-US" sz="6000" b="1">
                <a:solidFill>
                  <a:schemeClr val="bg1"/>
                </a:solidFill>
                <a:latin typeface="BlackChancery" pitchFamily="2" charset="0"/>
              </a:rPr>
              <a:t>In </a:t>
            </a:r>
            <a:br>
              <a:rPr lang="en-US" altLang="en-US" sz="6000" b="1">
                <a:solidFill>
                  <a:schemeClr val="bg1"/>
                </a:solidFill>
                <a:latin typeface="BlackChancery" pitchFamily="2" charset="0"/>
              </a:rPr>
            </a:br>
            <a:r>
              <a:rPr lang="en-US" altLang="en-US" sz="6000" b="1">
                <a:solidFill>
                  <a:schemeClr val="bg1"/>
                </a:solidFill>
                <a:latin typeface="BlackChancery" pitchFamily="2" charset="0"/>
              </a:rPr>
              <a:t>Antebellum America</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572000" y="533400"/>
            <a:ext cx="3962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Shaker Hymn</a:t>
            </a:r>
          </a:p>
        </p:txBody>
      </p:sp>
      <p:sp>
        <p:nvSpPr>
          <p:cNvPr id="95235" name="Rectangle 3"/>
          <p:cNvSpPr>
            <a:spLocks noChangeArrowheads="1"/>
          </p:cNvSpPr>
          <p:nvPr/>
        </p:nvSpPr>
        <p:spPr bwMode="auto">
          <a:xfrm>
            <a:off x="228600" y="2381250"/>
            <a:ext cx="8628063" cy="4244975"/>
          </a:xfrm>
          <a:prstGeom prst="rect">
            <a:avLst/>
          </a:prstGeom>
          <a:solidFill>
            <a:srgbClr val="F8F8F8">
              <a:alpha val="74117"/>
            </a:srgbClr>
          </a:solidFill>
          <a:ln w="952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600" b="1" i="1">
                <a:latin typeface="Comic Sans MS" panose="030F0702030302020204" pitchFamily="66" charset="0"/>
              </a:rPr>
              <a:t>'Tis the gift to be simple, 'Tis the gift to be free,</a:t>
            </a:r>
            <a:br>
              <a:rPr lang="en-US" altLang="en-US" sz="2600" b="1" i="1">
                <a:latin typeface="Comic Sans MS" panose="030F0702030302020204" pitchFamily="66" charset="0"/>
              </a:rPr>
            </a:br>
            <a:r>
              <a:rPr lang="en-US" altLang="en-US" sz="2600" b="1" i="1">
                <a:latin typeface="Comic Sans MS" panose="030F0702030302020204" pitchFamily="66" charset="0"/>
              </a:rPr>
              <a:t>'Tis the gift to come down where you ought to be,</a:t>
            </a:r>
            <a:br>
              <a:rPr lang="en-US" altLang="en-US" sz="2600" b="1" i="1">
                <a:latin typeface="Comic Sans MS" panose="030F0702030302020204" pitchFamily="66" charset="0"/>
              </a:rPr>
            </a:br>
            <a:r>
              <a:rPr lang="en-US" altLang="en-US" sz="2600" b="1" i="1">
                <a:latin typeface="Comic Sans MS" panose="030F0702030302020204" pitchFamily="66" charset="0"/>
              </a:rPr>
              <a:t>And when we find ourselves in the place just right,</a:t>
            </a:r>
            <a:br>
              <a:rPr lang="en-US" altLang="en-US" sz="2600" b="1" i="1">
                <a:latin typeface="Comic Sans MS" panose="030F0702030302020204" pitchFamily="66" charset="0"/>
              </a:rPr>
            </a:br>
            <a:r>
              <a:rPr lang="en-US" altLang="en-US" sz="2600" b="1" i="1">
                <a:latin typeface="Comic Sans MS" panose="030F0702030302020204" pitchFamily="66" charset="0"/>
              </a:rPr>
              <a:t>'Twill be in the valley of love and delight.</a:t>
            </a:r>
            <a:br>
              <a:rPr lang="en-US" altLang="en-US" sz="2600" b="1" i="1">
                <a:latin typeface="Comic Sans MS" panose="030F0702030302020204" pitchFamily="66" charset="0"/>
              </a:rPr>
            </a:br>
            <a:r>
              <a:rPr lang="en-US" altLang="en-US" sz="2600" b="1" i="1">
                <a:latin typeface="Comic Sans MS" panose="030F0702030302020204" pitchFamily="66" charset="0"/>
              </a:rPr>
              <a:t/>
            </a:r>
            <a:br>
              <a:rPr lang="en-US" altLang="en-US" sz="2600" b="1" i="1">
                <a:latin typeface="Comic Sans MS" panose="030F0702030302020204" pitchFamily="66" charset="0"/>
              </a:rPr>
            </a:br>
            <a:r>
              <a:rPr lang="en-US" altLang="en-US" sz="2600" b="1" i="1">
                <a:latin typeface="Comic Sans MS" panose="030F0702030302020204" pitchFamily="66" charset="0"/>
              </a:rPr>
              <a:t>When true simplicity is gained</a:t>
            </a:r>
            <a:br>
              <a:rPr lang="en-US" altLang="en-US" sz="2600" b="1" i="1">
                <a:latin typeface="Comic Sans MS" panose="030F0702030302020204" pitchFamily="66" charset="0"/>
              </a:rPr>
            </a:br>
            <a:r>
              <a:rPr lang="en-US" altLang="en-US" sz="2600" b="1" i="1">
                <a:latin typeface="Comic Sans MS" panose="030F0702030302020204" pitchFamily="66" charset="0"/>
              </a:rPr>
              <a:t>To bow and to bend we shan't be ashamed,</a:t>
            </a:r>
            <a:br>
              <a:rPr lang="en-US" altLang="en-US" sz="2600" b="1" i="1">
                <a:latin typeface="Comic Sans MS" panose="030F0702030302020204" pitchFamily="66" charset="0"/>
              </a:rPr>
            </a:br>
            <a:r>
              <a:rPr lang="en-US" altLang="en-US" sz="2600" b="1" i="1">
                <a:latin typeface="Comic Sans MS" panose="030F0702030302020204" pitchFamily="66" charset="0"/>
              </a:rPr>
              <a:t>To turn, turn will be our delight,</a:t>
            </a:r>
            <a:br>
              <a:rPr lang="en-US" altLang="en-US" sz="2600" b="1" i="1">
                <a:latin typeface="Comic Sans MS" panose="030F0702030302020204" pitchFamily="66" charset="0"/>
              </a:rPr>
            </a:br>
            <a:r>
              <a:rPr lang="en-US" altLang="en-US" sz="2600" b="1" i="1">
                <a:latin typeface="Comic Sans MS" panose="030F0702030302020204" pitchFamily="66" charset="0"/>
              </a:rPr>
              <a:t>'Till by turning, turning we come round right.</a:t>
            </a:r>
          </a:p>
        </p:txBody>
      </p:sp>
      <p:pic>
        <p:nvPicPr>
          <p:cNvPr id="95236" name="Picture 4" descr="shake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2743200" cy="2057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838200" y="2286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Shaker Simplicity &amp; Utility</a:t>
            </a:r>
          </a:p>
        </p:txBody>
      </p:sp>
      <p:pic>
        <p:nvPicPr>
          <p:cNvPr id="167939" name="Picture 3" descr="chaira"/>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74725" y="1295400"/>
            <a:ext cx="2835275" cy="4724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7940" name="Picture 4" descr="Fruit Baskets JPG"/>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4572000" y="1295400"/>
            <a:ext cx="3124200" cy="14287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7941" name="Picture 5" descr="Pencil post bed"/>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810125" y="3048000"/>
            <a:ext cx="3190875" cy="33337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167939"/>
                                        </p:tgtEl>
                                        <p:attrNameLst>
                                          <p:attrName>style.visibility</p:attrName>
                                        </p:attrNameLst>
                                      </p:cBhvr>
                                      <p:to>
                                        <p:strVal val="visible"/>
                                      </p:to>
                                    </p:set>
                                    <p:animEffect transition="in" filter="diamond(out)">
                                      <p:cBhvr>
                                        <p:cTn id="7" dur="1000"/>
                                        <p:tgtEl>
                                          <p:spTgt spid="167939"/>
                                        </p:tgtEl>
                                      </p:cBhvr>
                                    </p:animEffect>
                                  </p:childTnLst>
                                </p:cTn>
                              </p:par>
                            </p:childTnLst>
                          </p:cTn>
                        </p:par>
                        <p:par>
                          <p:cTn id="8" fill="hold" nodeType="afterGroup">
                            <p:stCondLst>
                              <p:cond delay="1000"/>
                            </p:stCondLst>
                            <p:childTnLst>
                              <p:par>
                                <p:cTn id="9" presetID="2" presetClass="entr" presetSubtype="2" fill="hold" nodeType="afterEffect">
                                  <p:stCondLst>
                                    <p:cond delay="500"/>
                                  </p:stCondLst>
                                  <p:childTnLst>
                                    <p:set>
                                      <p:cBhvr>
                                        <p:cTn id="10" dur="1" fill="hold">
                                          <p:stCondLst>
                                            <p:cond delay="0"/>
                                          </p:stCondLst>
                                        </p:cTn>
                                        <p:tgtEl>
                                          <p:spTgt spid="167940"/>
                                        </p:tgtEl>
                                        <p:attrNameLst>
                                          <p:attrName>style.visibility</p:attrName>
                                        </p:attrNameLst>
                                      </p:cBhvr>
                                      <p:to>
                                        <p:strVal val="visible"/>
                                      </p:to>
                                    </p:set>
                                    <p:anim calcmode="lin" valueType="num">
                                      <p:cBhvr additive="base">
                                        <p:cTn id="11" dur="1000" fill="hold"/>
                                        <p:tgtEl>
                                          <p:spTgt spid="167940"/>
                                        </p:tgtEl>
                                        <p:attrNameLst>
                                          <p:attrName>ppt_x</p:attrName>
                                        </p:attrNameLst>
                                      </p:cBhvr>
                                      <p:tavLst>
                                        <p:tav tm="0">
                                          <p:val>
                                            <p:strVal val="1+#ppt_w/2"/>
                                          </p:val>
                                        </p:tav>
                                        <p:tav tm="100000">
                                          <p:val>
                                            <p:strVal val="#ppt_x"/>
                                          </p:val>
                                        </p:tav>
                                      </p:tavLst>
                                    </p:anim>
                                    <p:anim calcmode="lin" valueType="num">
                                      <p:cBhvr additive="base">
                                        <p:cTn id="12" dur="1000" fill="hold"/>
                                        <p:tgtEl>
                                          <p:spTgt spid="16794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500"/>
                            </p:stCondLst>
                            <p:childTnLst>
                              <p:par>
                                <p:cTn id="14" presetID="9" presetClass="entr" presetSubtype="0" fill="hold" nodeType="afterEffect">
                                  <p:stCondLst>
                                    <p:cond delay="500"/>
                                  </p:stCondLst>
                                  <p:childTnLst>
                                    <p:set>
                                      <p:cBhvr>
                                        <p:cTn id="15" dur="1" fill="hold">
                                          <p:stCondLst>
                                            <p:cond delay="0"/>
                                          </p:stCondLst>
                                        </p:cTn>
                                        <p:tgtEl>
                                          <p:spTgt spid="167941"/>
                                        </p:tgtEl>
                                        <p:attrNameLst>
                                          <p:attrName>style.visibility</p:attrName>
                                        </p:attrNameLst>
                                      </p:cBhvr>
                                      <p:to>
                                        <p:strVal val="visible"/>
                                      </p:to>
                                    </p:set>
                                    <p:animEffect transition="in" filter="dissolve">
                                      <p:cBhvr>
                                        <p:cTn id="16" dur="1000"/>
                                        <p:tgtEl>
                                          <p:spTgt spid="167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990600" y="381000"/>
            <a:ext cx="7239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5000" b="1">
                <a:solidFill>
                  <a:schemeClr val="bg1"/>
                </a:solidFill>
                <a:latin typeface="BlackChancery" pitchFamily="2" charset="0"/>
              </a:rPr>
              <a:t>Secular </a:t>
            </a:r>
            <a:r>
              <a:rPr lang="en-US" altLang="en-US" sz="5000" b="1">
                <a:solidFill>
                  <a:srgbClr val="FF0000"/>
                </a:solidFill>
                <a:latin typeface="BlackChancery" pitchFamily="2" charset="0"/>
              </a:rPr>
              <a:t>Utopian</a:t>
            </a:r>
            <a:r>
              <a:rPr lang="en-US" altLang="en-US" sz="5000" b="1">
                <a:solidFill>
                  <a:schemeClr val="bg1"/>
                </a:solidFill>
                <a:latin typeface="BlackChancery" pitchFamily="2" charset="0"/>
              </a:rPr>
              <a:t> Communities</a:t>
            </a:r>
          </a:p>
        </p:txBody>
      </p:sp>
      <p:sp>
        <p:nvSpPr>
          <p:cNvPr id="199683" name="Rectangle 3"/>
          <p:cNvSpPr>
            <a:spLocks noChangeArrowheads="1"/>
          </p:cNvSpPr>
          <p:nvPr/>
        </p:nvSpPr>
        <p:spPr bwMode="auto">
          <a:xfrm>
            <a:off x="457200" y="2897188"/>
            <a:ext cx="2514600" cy="914400"/>
          </a:xfrm>
          <a:prstGeom prst="rect">
            <a:avLst/>
          </a:prstGeom>
          <a:solidFill>
            <a:schemeClr val="tx1"/>
          </a:solidFill>
          <a:ln w="9525">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b="1">
                <a:solidFill>
                  <a:srgbClr val="FFFF00"/>
                </a:solidFill>
                <a:latin typeface="Comic Sans MS" panose="030F0702030302020204" pitchFamily="66" charset="0"/>
              </a:rPr>
              <a:t>Individual</a:t>
            </a:r>
            <a:br>
              <a:rPr lang="en-US" altLang="en-US" b="1">
                <a:solidFill>
                  <a:srgbClr val="FFFF00"/>
                </a:solidFill>
                <a:latin typeface="Comic Sans MS" panose="030F0702030302020204" pitchFamily="66" charset="0"/>
              </a:rPr>
            </a:br>
            <a:r>
              <a:rPr lang="en-US" altLang="en-US" b="1">
                <a:solidFill>
                  <a:srgbClr val="FFFF00"/>
                </a:solidFill>
                <a:latin typeface="Comic Sans MS" panose="030F0702030302020204" pitchFamily="66" charset="0"/>
              </a:rPr>
              <a:t>Freedom</a:t>
            </a:r>
          </a:p>
        </p:txBody>
      </p:sp>
      <p:sp>
        <p:nvSpPr>
          <p:cNvPr id="199684" name="Rectangle 4"/>
          <p:cNvSpPr>
            <a:spLocks noChangeArrowheads="1"/>
          </p:cNvSpPr>
          <p:nvPr/>
        </p:nvSpPr>
        <p:spPr bwMode="auto">
          <a:xfrm>
            <a:off x="6019800" y="2897188"/>
            <a:ext cx="2590800" cy="914400"/>
          </a:xfrm>
          <a:prstGeom prst="rect">
            <a:avLst/>
          </a:prstGeom>
          <a:solidFill>
            <a:schemeClr val="tx1"/>
          </a:solidFill>
          <a:ln w="9525">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b="1">
                <a:solidFill>
                  <a:srgbClr val="FFFF00"/>
                </a:solidFill>
                <a:latin typeface="Comic Sans MS" panose="030F0702030302020204" pitchFamily="66" charset="0"/>
              </a:rPr>
              <a:t>Demands of</a:t>
            </a:r>
            <a:br>
              <a:rPr lang="en-US" altLang="en-US" b="1">
                <a:solidFill>
                  <a:srgbClr val="FFFF00"/>
                </a:solidFill>
                <a:latin typeface="Comic Sans MS" panose="030F0702030302020204" pitchFamily="66" charset="0"/>
              </a:rPr>
            </a:br>
            <a:r>
              <a:rPr lang="en-US" altLang="en-US" b="1">
                <a:solidFill>
                  <a:srgbClr val="FFFF00"/>
                </a:solidFill>
                <a:latin typeface="Comic Sans MS" panose="030F0702030302020204" pitchFamily="66" charset="0"/>
              </a:rPr>
              <a:t>Community Life</a:t>
            </a:r>
          </a:p>
        </p:txBody>
      </p:sp>
      <p:sp>
        <p:nvSpPr>
          <p:cNvPr id="199685" name="Line 5"/>
          <p:cNvSpPr>
            <a:spLocks noChangeShapeType="1"/>
          </p:cNvSpPr>
          <p:nvPr/>
        </p:nvSpPr>
        <p:spPr bwMode="auto">
          <a:xfrm>
            <a:off x="2971800" y="3278188"/>
            <a:ext cx="533400" cy="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86" name="Line 6"/>
          <p:cNvSpPr>
            <a:spLocks noChangeShapeType="1"/>
          </p:cNvSpPr>
          <p:nvPr/>
        </p:nvSpPr>
        <p:spPr bwMode="auto">
          <a:xfrm flipH="1">
            <a:off x="5486400" y="3278188"/>
            <a:ext cx="533400" cy="0"/>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87" name="AutoShape 7"/>
          <p:cNvSpPr>
            <a:spLocks noChangeArrowheads="1"/>
          </p:cNvSpPr>
          <p:nvPr/>
        </p:nvSpPr>
        <p:spPr bwMode="auto">
          <a:xfrm rot="1953465">
            <a:off x="3505200" y="2360613"/>
            <a:ext cx="2133600" cy="1971675"/>
          </a:xfrm>
          <a:prstGeom prst="irregularSeal2">
            <a:avLst/>
          </a:prstGeom>
          <a:solidFill>
            <a:srgbClr val="FFFF00"/>
          </a:solidFill>
          <a:ln>
            <a:noFill/>
          </a:ln>
          <a:effectLst>
            <a:prstShdw prst="shdw17" dist="68392" dir="12108085">
              <a:schemeClr val="tx1"/>
            </a:prstShdw>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99688" name="Text Box 8"/>
          <p:cNvSpPr txBox="1">
            <a:spLocks noChangeArrowheads="1"/>
          </p:cNvSpPr>
          <p:nvPr/>
        </p:nvSpPr>
        <p:spPr bwMode="auto">
          <a:xfrm>
            <a:off x="685800" y="4192588"/>
            <a:ext cx="3124200" cy="11557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spontaneity</a:t>
            </a:r>
          </a:p>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self-fulfillment</a:t>
            </a:r>
          </a:p>
        </p:txBody>
      </p:sp>
      <p:sp>
        <p:nvSpPr>
          <p:cNvPr id="199689" name="Text Box 9"/>
          <p:cNvSpPr txBox="1">
            <a:spLocks noChangeArrowheads="1"/>
          </p:cNvSpPr>
          <p:nvPr/>
        </p:nvSpPr>
        <p:spPr bwMode="auto">
          <a:xfrm>
            <a:off x="6096000" y="4192588"/>
            <a:ext cx="2819400" cy="15811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discipline</a:t>
            </a:r>
          </a:p>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organizational</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hierarchy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99683"/>
                                        </p:tgtEl>
                                        <p:attrNameLst>
                                          <p:attrName>style.visibility</p:attrName>
                                        </p:attrNameLst>
                                      </p:cBhvr>
                                      <p:to>
                                        <p:strVal val="visible"/>
                                      </p:to>
                                    </p:set>
                                    <p:anim calcmode="lin" valueType="num">
                                      <p:cBhvr additive="base">
                                        <p:cTn id="7" dur="2000" fill="hold"/>
                                        <p:tgtEl>
                                          <p:spTgt spid="199683"/>
                                        </p:tgtEl>
                                        <p:attrNameLst>
                                          <p:attrName>ppt_x</p:attrName>
                                        </p:attrNameLst>
                                      </p:cBhvr>
                                      <p:tavLst>
                                        <p:tav tm="0">
                                          <p:val>
                                            <p:strVal val="0-#ppt_w/2"/>
                                          </p:val>
                                        </p:tav>
                                        <p:tav tm="100000">
                                          <p:val>
                                            <p:strVal val="#ppt_x"/>
                                          </p:val>
                                        </p:tav>
                                      </p:tavLst>
                                    </p:anim>
                                    <p:anim calcmode="lin" valueType="num">
                                      <p:cBhvr additive="base">
                                        <p:cTn id="8" dur="2000" fill="hold"/>
                                        <p:tgtEl>
                                          <p:spTgt spid="199683"/>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199685"/>
                                        </p:tgtEl>
                                        <p:attrNameLst>
                                          <p:attrName>style.visibility</p:attrName>
                                        </p:attrNameLst>
                                      </p:cBhvr>
                                      <p:to>
                                        <p:strVal val="visible"/>
                                      </p:to>
                                    </p:set>
                                    <p:anim calcmode="lin" valueType="num">
                                      <p:cBhvr additive="base">
                                        <p:cTn id="11" dur="2000" fill="hold"/>
                                        <p:tgtEl>
                                          <p:spTgt spid="199685"/>
                                        </p:tgtEl>
                                        <p:attrNameLst>
                                          <p:attrName>ppt_x</p:attrName>
                                        </p:attrNameLst>
                                      </p:cBhvr>
                                      <p:tavLst>
                                        <p:tav tm="0">
                                          <p:val>
                                            <p:strVal val="0-#ppt_w/2"/>
                                          </p:val>
                                        </p:tav>
                                        <p:tav tm="100000">
                                          <p:val>
                                            <p:strVal val="#ppt_x"/>
                                          </p:val>
                                        </p:tav>
                                      </p:tavLst>
                                    </p:anim>
                                    <p:anim calcmode="lin" valueType="num">
                                      <p:cBhvr additive="base">
                                        <p:cTn id="12" dur="2000" fill="hold"/>
                                        <p:tgtEl>
                                          <p:spTgt spid="199685"/>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 fill="hold">
                                          <p:stCondLst>
                                            <p:cond delay="0"/>
                                          </p:stCondLst>
                                        </p:cTn>
                                        <p:tgtEl>
                                          <p:spTgt spid="199688"/>
                                        </p:tgtEl>
                                        <p:attrNameLst>
                                          <p:attrName>style.visibility</p:attrName>
                                        </p:attrNameLst>
                                      </p:cBhvr>
                                      <p:to>
                                        <p:strVal val="visible"/>
                                      </p:to>
                                    </p:set>
                                    <p:anim calcmode="lin" valueType="num">
                                      <p:cBhvr additive="base">
                                        <p:cTn id="15" dur="2000" fill="hold"/>
                                        <p:tgtEl>
                                          <p:spTgt spid="199688"/>
                                        </p:tgtEl>
                                        <p:attrNameLst>
                                          <p:attrName>ppt_x</p:attrName>
                                        </p:attrNameLst>
                                      </p:cBhvr>
                                      <p:tavLst>
                                        <p:tav tm="0">
                                          <p:val>
                                            <p:strVal val="0-#ppt_w/2"/>
                                          </p:val>
                                        </p:tav>
                                        <p:tav tm="100000">
                                          <p:val>
                                            <p:strVal val="#ppt_x"/>
                                          </p:val>
                                        </p:tav>
                                      </p:tavLst>
                                    </p:anim>
                                    <p:anim calcmode="lin" valueType="num">
                                      <p:cBhvr additive="base">
                                        <p:cTn id="16" dur="2000" fill="hold"/>
                                        <p:tgtEl>
                                          <p:spTgt spid="19968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199687"/>
                                        </p:tgtEl>
                                        <p:attrNameLst>
                                          <p:attrName>style.visibility</p:attrName>
                                        </p:attrNameLst>
                                      </p:cBhvr>
                                      <p:to>
                                        <p:strVal val="visible"/>
                                      </p:to>
                                    </p:set>
                                    <p:anim calcmode="lin" valueType="num">
                                      <p:cBhvr>
                                        <p:cTn id="21" dur="500" fill="hold"/>
                                        <p:tgtEl>
                                          <p:spTgt spid="199687"/>
                                        </p:tgtEl>
                                        <p:attrNameLst>
                                          <p:attrName>ppt_w</p:attrName>
                                        </p:attrNameLst>
                                      </p:cBhvr>
                                      <p:tavLst>
                                        <p:tav tm="0">
                                          <p:val>
                                            <p:strVal val="4*#ppt_w"/>
                                          </p:val>
                                        </p:tav>
                                        <p:tav tm="100000">
                                          <p:val>
                                            <p:strVal val="#ppt_w"/>
                                          </p:val>
                                        </p:tav>
                                      </p:tavLst>
                                    </p:anim>
                                    <p:anim calcmode="lin" valueType="num">
                                      <p:cBhvr>
                                        <p:cTn id="22" dur="500" fill="hold"/>
                                        <p:tgtEl>
                                          <p:spTgt spid="199687"/>
                                        </p:tgtEl>
                                        <p:attrNameLst>
                                          <p:attrName>ppt_h</p:attrName>
                                        </p:attrNameLst>
                                      </p:cBhvr>
                                      <p:tavLst>
                                        <p:tav tm="0">
                                          <p:val>
                                            <p:strVal val="4*#ppt_h"/>
                                          </p:val>
                                        </p:tav>
                                        <p:tav tm="100000">
                                          <p:val>
                                            <p:strVal val="#ppt_h"/>
                                          </p:val>
                                        </p:tav>
                                      </p:tavLst>
                                    </p:anim>
                                  </p:childTnLst>
                                  <p:subTnLst>
                                    <p:audio>
                                      <p:cMediaNode vol="70000">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2" fill="hold" grpId="0" nodeType="clickEffect">
                                  <p:stCondLst>
                                    <p:cond delay="0"/>
                                  </p:stCondLst>
                                  <p:childTnLst>
                                    <p:set>
                                      <p:cBhvr>
                                        <p:cTn id="26" dur="1" fill="hold">
                                          <p:stCondLst>
                                            <p:cond delay="0"/>
                                          </p:stCondLst>
                                        </p:cTn>
                                        <p:tgtEl>
                                          <p:spTgt spid="199684"/>
                                        </p:tgtEl>
                                        <p:attrNameLst>
                                          <p:attrName>style.visibility</p:attrName>
                                        </p:attrNameLst>
                                      </p:cBhvr>
                                      <p:to>
                                        <p:strVal val="visible"/>
                                      </p:to>
                                    </p:set>
                                    <p:anim calcmode="lin" valueType="num">
                                      <p:cBhvr additive="base">
                                        <p:cTn id="27" dur="1000" fill="hold"/>
                                        <p:tgtEl>
                                          <p:spTgt spid="199684"/>
                                        </p:tgtEl>
                                        <p:attrNameLst>
                                          <p:attrName>ppt_x</p:attrName>
                                        </p:attrNameLst>
                                      </p:cBhvr>
                                      <p:tavLst>
                                        <p:tav tm="0">
                                          <p:val>
                                            <p:strVal val="1+#ppt_w/2"/>
                                          </p:val>
                                        </p:tav>
                                        <p:tav tm="100000">
                                          <p:val>
                                            <p:strVal val="#ppt_x"/>
                                          </p:val>
                                        </p:tav>
                                      </p:tavLst>
                                    </p:anim>
                                    <p:anim calcmode="lin" valueType="num">
                                      <p:cBhvr additive="base">
                                        <p:cTn id="28" dur="1000" fill="hold"/>
                                        <p:tgtEl>
                                          <p:spTgt spid="199684"/>
                                        </p:tgtEl>
                                        <p:attrNameLst>
                                          <p:attrName>ppt_y</p:attrName>
                                        </p:attrNameLst>
                                      </p:cBhvr>
                                      <p:tavLst>
                                        <p:tav tm="0">
                                          <p:val>
                                            <p:strVal val="#ppt_y"/>
                                          </p:val>
                                        </p:tav>
                                        <p:tav tm="100000">
                                          <p:val>
                                            <p:strVal val="#ppt_y"/>
                                          </p:val>
                                        </p:tav>
                                      </p:tavLst>
                                    </p:anim>
                                  </p:childTnLst>
                                </p:cTn>
                              </p:par>
                              <p:par>
                                <p:cTn id="29" presetID="7" presetClass="entr" presetSubtype="2" fill="hold" grpId="0" nodeType="withEffect">
                                  <p:stCondLst>
                                    <p:cond delay="0"/>
                                  </p:stCondLst>
                                  <p:childTnLst>
                                    <p:set>
                                      <p:cBhvr>
                                        <p:cTn id="30" dur="1" fill="hold">
                                          <p:stCondLst>
                                            <p:cond delay="0"/>
                                          </p:stCondLst>
                                        </p:cTn>
                                        <p:tgtEl>
                                          <p:spTgt spid="199686"/>
                                        </p:tgtEl>
                                        <p:attrNameLst>
                                          <p:attrName>style.visibility</p:attrName>
                                        </p:attrNameLst>
                                      </p:cBhvr>
                                      <p:to>
                                        <p:strVal val="visible"/>
                                      </p:to>
                                    </p:set>
                                    <p:anim calcmode="lin" valueType="num">
                                      <p:cBhvr additive="base">
                                        <p:cTn id="31" dur="1000" fill="hold"/>
                                        <p:tgtEl>
                                          <p:spTgt spid="199686"/>
                                        </p:tgtEl>
                                        <p:attrNameLst>
                                          <p:attrName>ppt_x</p:attrName>
                                        </p:attrNameLst>
                                      </p:cBhvr>
                                      <p:tavLst>
                                        <p:tav tm="0">
                                          <p:val>
                                            <p:strVal val="1+#ppt_w/2"/>
                                          </p:val>
                                        </p:tav>
                                        <p:tav tm="100000">
                                          <p:val>
                                            <p:strVal val="#ppt_x"/>
                                          </p:val>
                                        </p:tav>
                                      </p:tavLst>
                                    </p:anim>
                                    <p:anim calcmode="lin" valueType="num">
                                      <p:cBhvr additive="base">
                                        <p:cTn id="32" dur="1000" fill="hold"/>
                                        <p:tgtEl>
                                          <p:spTgt spid="199686"/>
                                        </p:tgtEl>
                                        <p:attrNameLst>
                                          <p:attrName>ppt_y</p:attrName>
                                        </p:attrNameLst>
                                      </p:cBhvr>
                                      <p:tavLst>
                                        <p:tav tm="0">
                                          <p:val>
                                            <p:strVal val="#ppt_y"/>
                                          </p:val>
                                        </p:tav>
                                        <p:tav tm="100000">
                                          <p:val>
                                            <p:strVal val="#ppt_y"/>
                                          </p:val>
                                        </p:tav>
                                      </p:tavLst>
                                    </p:anim>
                                  </p:childTnLst>
                                </p:cTn>
                              </p:par>
                              <p:par>
                                <p:cTn id="33" presetID="7" presetClass="entr" presetSubtype="2" fill="hold" grpId="0" nodeType="withEffect">
                                  <p:stCondLst>
                                    <p:cond delay="0"/>
                                  </p:stCondLst>
                                  <p:childTnLst>
                                    <p:set>
                                      <p:cBhvr>
                                        <p:cTn id="34" dur="1" fill="hold">
                                          <p:stCondLst>
                                            <p:cond delay="0"/>
                                          </p:stCondLst>
                                        </p:cTn>
                                        <p:tgtEl>
                                          <p:spTgt spid="199689"/>
                                        </p:tgtEl>
                                        <p:attrNameLst>
                                          <p:attrName>style.visibility</p:attrName>
                                        </p:attrNameLst>
                                      </p:cBhvr>
                                      <p:to>
                                        <p:strVal val="visible"/>
                                      </p:to>
                                    </p:set>
                                    <p:anim calcmode="lin" valueType="num">
                                      <p:cBhvr additive="base">
                                        <p:cTn id="35" dur="1000" fill="hold"/>
                                        <p:tgtEl>
                                          <p:spTgt spid="199689"/>
                                        </p:tgtEl>
                                        <p:attrNameLst>
                                          <p:attrName>ppt_x</p:attrName>
                                        </p:attrNameLst>
                                      </p:cBhvr>
                                      <p:tavLst>
                                        <p:tav tm="0">
                                          <p:val>
                                            <p:strVal val="1+#ppt_w/2"/>
                                          </p:val>
                                        </p:tav>
                                        <p:tav tm="100000">
                                          <p:val>
                                            <p:strVal val="#ppt_x"/>
                                          </p:val>
                                        </p:tav>
                                      </p:tavLst>
                                    </p:anim>
                                    <p:anim calcmode="lin" valueType="num">
                                      <p:cBhvr additive="base">
                                        <p:cTn id="36" dur="1000" fill="hold"/>
                                        <p:tgtEl>
                                          <p:spTgt spid="199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P spid="199684" grpId="0" animBg="1"/>
      <p:bldP spid="199685" grpId="0" animBg="1"/>
      <p:bldP spid="199686" grpId="0" animBg="1"/>
      <p:bldP spid="199687" grpId="0" animBg="1"/>
      <p:bldP spid="199688" grpId="0"/>
      <p:bldP spid="19968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4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06563"/>
            <a:ext cx="2633663" cy="37480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0707" name="Picture 3" descr="Hive"/>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233863" y="1644650"/>
            <a:ext cx="4191000" cy="33575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0708" name="Text Box 4"/>
          <p:cNvSpPr txBox="1">
            <a:spLocks noChangeArrowheads="1"/>
          </p:cNvSpPr>
          <p:nvPr/>
        </p:nvSpPr>
        <p:spPr bwMode="auto">
          <a:xfrm>
            <a:off x="4233863" y="5149850"/>
            <a:ext cx="43434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FF00"/>
                </a:solidFill>
                <a:latin typeface="Comic Sans MS" panose="030F0702030302020204" pitchFamily="66" charset="0"/>
              </a:rPr>
              <a:t>Brook Farm</a:t>
            </a:r>
            <a:br>
              <a:rPr lang="en-US" altLang="en-US" sz="2800" b="1">
                <a:solidFill>
                  <a:srgbClr val="FFFF00"/>
                </a:solidFill>
                <a:latin typeface="Comic Sans MS" panose="030F0702030302020204" pitchFamily="66" charset="0"/>
              </a:rPr>
            </a:br>
            <a:r>
              <a:rPr lang="en-US" altLang="en-US" sz="2800" b="1">
                <a:solidFill>
                  <a:schemeClr val="bg1"/>
                </a:solidFill>
                <a:latin typeface="Comic Sans MS" panose="030F0702030302020204" pitchFamily="66" charset="0"/>
              </a:rPr>
              <a:t>West Roxbury, MA</a:t>
            </a:r>
          </a:p>
        </p:txBody>
      </p:sp>
      <p:sp>
        <p:nvSpPr>
          <p:cNvPr id="101381" name="Text Box 5"/>
          <p:cNvSpPr txBox="1">
            <a:spLocks noChangeArrowheads="1"/>
          </p:cNvSpPr>
          <p:nvPr/>
        </p:nvSpPr>
        <p:spPr bwMode="auto">
          <a:xfrm>
            <a:off x="1143000" y="395288"/>
            <a:ext cx="69342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200" b="1">
                <a:solidFill>
                  <a:srgbClr val="FFFF00"/>
                </a:solidFill>
              </a:rPr>
              <a:t>George Ripley</a:t>
            </a:r>
            <a:r>
              <a:rPr lang="en-US" altLang="en-US" sz="4200" b="1">
                <a:solidFill>
                  <a:schemeClr val="bg1"/>
                </a:solidFill>
              </a:rPr>
              <a:t> (1802-1880</a:t>
            </a:r>
            <a:r>
              <a:rPr lang="en-US" altLang="en-US" sz="4400" b="1">
                <a:solidFill>
                  <a:schemeClr val="bg1"/>
                </a:solidFill>
                <a:latin typeface="BlackChancery"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0706"/>
                                        </p:tgtEl>
                                        <p:attrNameLst>
                                          <p:attrName>style.visibility</p:attrName>
                                        </p:attrNameLst>
                                      </p:cBhvr>
                                      <p:to>
                                        <p:strVal val="visible"/>
                                      </p:to>
                                    </p:set>
                                  </p:childTnLst>
                                </p:cTn>
                              </p:par>
                            </p:childTnLst>
                          </p:cTn>
                        </p:par>
                        <p:par>
                          <p:cTn id="7" fill="hold" nodeType="afterGroup">
                            <p:stCondLst>
                              <p:cond delay="0"/>
                            </p:stCondLst>
                            <p:childTnLst>
                              <p:par>
                                <p:cTn id="8" presetID="7" presetClass="entr" presetSubtype="2" fill="hold" nodeType="afterEffect">
                                  <p:stCondLst>
                                    <p:cond delay="1000"/>
                                  </p:stCondLst>
                                  <p:childTnLst>
                                    <p:set>
                                      <p:cBhvr>
                                        <p:cTn id="9" dur="1" fill="hold">
                                          <p:stCondLst>
                                            <p:cond delay="0"/>
                                          </p:stCondLst>
                                        </p:cTn>
                                        <p:tgtEl>
                                          <p:spTgt spid="200707"/>
                                        </p:tgtEl>
                                        <p:attrNameLst>
                                          <p:attrName>style.visibility</p:attrName>
                                        </p:attrNameLst>
                                      </p:cBhvr>
                                      <p:to>
                                        <p:strVal val="visible"/>
                                      </p:to>
                                    </p:set>
                                    <p:anim calcmode="lin" valueType="num">
                                      <p:cBhvr additive="base">
                                        <p:cTn id="10" dur="1000" fill="hold"/>
                                        <p:tgtEl>
                                          <p:spTgt spid="200707"/>
                                        </p:tgtEl>
                                        <p:attrNameLst>
                                          <p:attrName>ppt_x</p:attrName>
                                        </p:attrNameLst>
                                      </p:cBhvr>
                                      <p:tavLst>
                                        <p:tav tm="0">
                                          <p:val>
                                            <p:strVal val="1+#ppt_w/2"/>
                                          </p:val>
                                        </p:tav>
                                        <p:tav tm="100000">
                                          <p:val>
                                            <p:strVal val="#ppt_x"/>
                                          </p:val>
                                        </p:tav>
                                      </p:tavLst>
                                    </p:anim>
                                    <p:anim calcmode="lin" valueType="num">
                                      <p:cBhvr additive="base">
                                        <p:cTn id="11" dur="1000" fill="hold"/>
                                        <p:tgtEl>
                                          <p:spTgt spid="200707"/>
                                        </p:tgtEl>
                                        <p:attrNameLst>
                                          <p:attrName>ppt_y</p:attrName>
                                        </p:attrNameLst>
                                      </p:cBhvr>
                                      <p:tavLst>
                                        <p:tav tm="0">
                                          <p:val>
                                            <p:strVal val="#ppt_y"/>
                                          </p:val>
                                        </p:tav>
                                        <p:tav tm="100000">
                                          <p:val>
                                            <p:strVal val="#ppt_y"/>
                                          </p:val>
                                        </p:tav>
                                      </p:tavLst>
                                    </p:anim>
                                  </p:childTnLst>
                                </p:cTn>
                              </p:par>
                              <p:par>
                                <p:cTn id="12" presetID="7" presetClass="entr" presetSubtype="2" fill="hold" grpId="0" nodeType="withEffect">
                                  <p:stCondLst>
                                    <p:cond delay="0"/>
                                  </p:stCondLst>
                                  <p:childTnLst>
                                    <p:set>
                                      <p:cBhvr>
                                        <p:cTn id="13" dur="1" fill="hold">
                                          <p:stCondLst>
                                            <p:cond delay="0"/>
                                          </p:stCondLst>
                                        </p:cTn>
                                        <p:tgtEl>
                                          <p:spTgt spid="200708"/>
                                        </p:tgtEl>
                                        <p:attrNameLst>
                                          <p:attrName>style.visibility</p:attrName>
                                        </p:attrNameLst>
                                      </p:cBhvr>
                                      <p:to>
                                        <p:strVal val="visible"/>
                                      </p:to>
                                    </p:set>
                                    <p:anim calcmode="lin" valueType="num">
                                      <p:cBhvr additive="base">
                                        <p:cTn id="14" dur="1000" fill="hold"/>
                                        <p:tgtEl>
                                          <p:spTgt spid="200708"/>
                                        </p:tgtEl>
                                        <p:attrNameLst>
                                          <p:attrName>ppt_x</p:attrName>
                                        </p:attrNameLst>
                                      </p:cBhvr>
                                      <p:tavLst>
                                        <p:tav tm="0">
                                          <p:val>
                                            <p:strVal val="1+#ppt_w/2"/>
                                          </p:val>
                                        </p:tav>
                                        <p:tav tm="100000">
                                          <p:val>
                                            <p:strVal val="#ppt_x"/>
                                          </p:val>
                                        </p:tav>
                                      </p:tavLst>
                                    </p:anim>
                                    <p:anim calcmode="lin" valueType="num">
                                      <p:cBhvr additive="base">
                                        <p:cTn id="15" dur="1000" fill="hold"/>
                                        <p:tgtEl>
                                          <p:spTgt spid="200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838200" y="34925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rgbClr val="FFFF00"/>
                </a:solidFill>
                <a:latin typeface="BlackChancery" pitchFamily="2" charset="0"/>
              </a:rPr>
              <a:t>Robert Owen</a:t>
            </a:r>
            <a:r>
              <a:rPr lang="en-US" altLang="en-US" sz="4800" b="1">
                <a:solidFill>
                  <a:schemeClr val="bg1"/>
                </a:solidFill>
                <a:latin typeface="BlackChancery" pitchFamily="2" charset="0"/>
              </a:rPr>
              <a:t> </a:t>
            </a:r>
            <a:r>
              <a:rPr lang="en-US" altLang="en-US" sz="4400" b="1">
                <a:solidFill>
                  <a:schemeClr val="bg1"/>
                </a:solidFill>
                <a:latin typeface="BlackChancery" pitchFamily="2" charset="0"/>
              </a:rPr>
              <a:t>(1771-1858)</a:t>
            </a:r>
          </a:p>
        </p:txBody>
      </p:sp>
      <p:pic>
        <p:nvPicPr>
          <p:cNvPr id="103427" name="Picture 3" descr="robtowe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952625" y="1295400"/>
            <a:ext cx="5238750" cy="3505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3428" name="Text Box 4"/>
          <p:cNvSpPr txBox="1">
            <a:spLocks noChangeArrowheads="1"/>
          </p:cNvSpPr>
          <p:nvPr/>
        </p:nvSpPr>
        <p:spPr bwMode="auto">
          <a:xfrm>
            <a:off x="2514600" y="5105400"/>
            <a:ext cx="4267200" cy="668338"/>
          </a:xfrm>
          <a:prstGeom prst="rect">
            <a:avLst/>
          </a:prstGeom>
          <a:solidFill>
            <a:srgbClr val="00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Comic Sans MS" panose="030F0702030302020204" pitchFamily="66" charset="0"/>
              </a:rPr>
              <a:t>Utopian Socialist</a:t>
            </a:r>
          </a:p>
        </p:txBody>
      </p:sp>
      <p:sp>
        <p:nvSpPr>
          <p:cNvPr id="103429" name="Text Box 5"/>
          <p:cNvSpPr txBox="1">
            <a:spLocks noChangeArrowheads="1"/>
          </p:cNvSpPr>
          <p:nvPr/>
        </p:nvSpPr>
        <p:spPr bwMode="auto">
          <a:xfrm>
            <a:off x="2133600" y="5867400"/>
            <a:ext cx="4953000" cy="5873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2800" b="1">
                <a:solidFill>
                  <a:schemeClr val="bg1"/>
                </a:solidFill>
                <a:latin typeface="Comic Sans MS" panose="030F0702030302020204" pitchFamily="66" charset="0"/>
              </a:rPr>
              <a:t>“Village of Cooperation”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457200" y="228600"/>
            <a:ext cx="83820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900" b="1">
                <a:solidFill>
                  <a:schemeClr val="bg1"/>
                </a:solidFill>
              </a:rPr>
              <a:t>Original Plans for New Harmony, IN</a:t>
            </a:r>
          </a:p>
        </p:txBody>
      </p:sp>
      <p:pic>
        <p:nvPicPr>
          <p:cNvPr id="105475"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447800" y="1066800"/>
            <a:ext cx="6324600" cy="3046413"/>
          </a:xfrm>
          <a:prstGeom prst="rect">
            <a:avLst/>
          </a:prstGeom>
          <a:noFill/>
          <a:ln w="9525">
            <a:solidFill>
              <a:schemeClr val="bg1"/>
            </a:solidFill>
            <a:miter lim="800000"/>
            <a:headEnd type="none" w="sm" len="sm"/>
            <a:tailEnd type="none" w="sm" len="sm"/>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756" name="Picture 4" descr="nwharmny"/>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2133600" y="4343400"/>
            <a:ext cx="4953000" cy="1517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2757" name="Text Box 5"/>
          <p:cNvSpPr txBox="1">
            <a:spLocks noChangeArrowheads="1"/>
          </p:cNvSpPr>
          <p:nvPr/>
        </p:nvSpPr>
        <p:spPr bwMode="auto">
          <a:xfrm>
            <a:off x="685800" y="5943600"/>
            <a:ext cx="77724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2800" b="1">
                <a:solidFill>
                  <a:schemeClr val="bg1"/>
                </a:solidFill>
                <a:latin typeface="Comic Sans MS" panose="030F0702030302020204" pitchFamily="66" charset="0"/>
              </a:rPr>
              <a:t>New Harmony in 1832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additive="base">
                                        <p:cTn id="7" dur="1000" fill="hold"/>
                                        <p:tgtEl>
                                          <p:spTgt spid="202756"/>
                                        </p:tgtEl>
                                        <p:attrNameLst>
                                          <p:attrName>ppt_x</p:attrName>
                                        </p:attrNameLst>
                                      </p:cBhvr>
                                      <p:tavLst>
                                        <p:tav tm="0">
                                          <p:val>
                                            <p:strVal val="#ppt_x"/>
                                          </p:val>
                                        </p:tav>
                                        <p:tav tm="100000">
                                          <p:val>
                                            <p:strVal val="#ppt_x"/>
                                          </p:val>
                                        </p:tav>
                                      </p:tavLst>
                                    </p:anim>
                                    <p:anim calcmode="lin" valueType="num">
                                      <p:cBhvr additive="base">
                                        <p:cTn id="8" dur="1000" fill="hold"/>
                                        <p:tgtEl>
                                          <p:spTgt spid="202756"/>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202757"/>
                                        </p:tgtEl>
                                        <p:attrNameLst>
                                          <p:attrName>style.visibility</p:attrName>
                                        </p:attrNameLst>
                                      </p:cBhvr>
                                      <p:to>
                                        <p:strVal val="visible"/>
                                      </p:to>
                                    </p:set>
                                    <p:anim calcmode="lin" valueType="num">
                                      <p:cBhvr additive="base">
                                        <p:cTn id="11" dur="1000" fill="hold"/>
                                        <p:tgtEl>
                                          <p:spTgt spid="202757"/>
                                        </p:tgtEl>
                                        <p:attrNameLst>
                                          <p:attrName>ppt_x</p:attrName>
                                        </p:attrNameLst>
                                      </p:cBhvr>
                                      <p:tavLst>
                                        <p:tav tm="0">
                                          <p:val>
                                            <p:strVal val="#ppt_x"/>
                                          </p:val>
                                        </p:tav>
                                        <p:tav tm="100000">
                                          <p:val>
                                            <p:strVal val="#ppt_x"/>
                                          </p:val>
                                        </p:tav>
                                      </p:tavLst>
                                    </p:anim>
                                    <p:anim calcmode="lin" valueType="num">
                                      <p:cBhvr additive="base">
                                        <p:cTn id="12" dur="1000" fill="hold"/>
                                        <p:tgtEl>
                                          <p:spTgt spid="202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4267200" y="685800"/>
            <a:ext cx="44958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New Harmony, IN</a:t>
            </a:r>
          </a:p>
        </p:txBody>
      </p:sp>
      <p:pic>
        <p:nvPicPr>
          <p:cNvPr id="203779" name="Picture 3" descr="lenzhouse-1">
            <a:hlinkClick r:id="rId3"/>
          </p:cNvPr>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685800" y="642938"/>
            <a:ext cx="3124200" cy="2673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3780" name="Picture 4" descr="inn-1">
            <a:hlinkClick r:id="rId3"/>
          </p:cNvPr>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5105400" y="2416175"/>
            <a:ext cx="3429000" cy="3222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3781" name="Picture 5" descr="labyrinth-1">
            <a:hlinkClick r:id="rId3"/>
          </p:cNvPr>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a:stretch>
            <a:fillRect/>
          </a:stretch>
        </p:blipFill>
        <p:spPr bwMode="auto">
          <a:xfrm>
            <a:off x="1371600" y="3624263"/>
            <a:ext cx="3276600" cy="2817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500"/>
                                  </p:stCondLst>
                                  <p:childTnLst>
                                    <p:set>
                                      <p:cBhvr>
                                        <p:cTn id="6" dur="1" fill="hold">
                                          <p:stCondLst>
                                            <p:cond delay="0"/>
                                          </p:stCondLst>
                                        </p:cTn>
                                        <p:tgtEl>
                                          <p:spTgt spid="2037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20378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03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295400" y="457200"/>
            <a:ext cx="6629400" cy="1447800"/>
          </a:xfrm>
          <a:prstGeom prst="rect">
            <a:avLst/>
          </a:prstGeom>
          <a:noFill/>
          <a:ln>
            <a:noFill/>
          </a:ln>
          <a:effectLst/>
          <a:extLst>
            <a:ext uri="{909E8E84-426E-40DD-AFC4-6F175D3DCCD1}">
              <a14:hiddenFill xmlns:a14="http://schemas.microsoft.com/office/drawing/2010/main">
                <a:solidFill>
                  <a:srgbClr val="000066">
                    <a:alpha val="50195"/>
                  </a:srgbClr>
                </a:soli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4800" b="1">
                <a:solidFill>
                  <a:srgbClr val="FFFF00"/>
                </a:solidFill>
                <a:latin typeface="BlackChancery" pitchFamily="2" charset="0"/>
              </a:rPr>
              <a:t>9.</a:t>
            </a:r>
            <a:r>
              <a:rPr lang="en-US" altLang="en-US" sz="4800" b="1">
                <a:solidFill>
                  <a:schemeClr val="bg1"/>
                </a:solidFill>
                <a:latin typeface="BlackChancery" pitchFamily="2" charset="0"/>
              </a:rPr>
              <a:t>  </a:t>
            </a:r>
            <a:r>
              <a:rPr lang="en-US" altLang="en-US" sz="4800" b="1">
                <a:solidFill>
                  <a:srgbClr val="FF0000"/>
                </a:solidFill>
                <a:latin typeface="BlackChancery" pitchFamily="2" charset="0"/>
              </a:rPr>
              <a:t>Transcendentalism</a:t>
            </a:r>
          </a:p>
          <a:p>
            <a:pPr algn="ctr" eaLnBrk="1" hangingPunct="1"/>
            <a:r>
              <a:rPr lang="en-US" altLang="en-US" sz="4000" b="1">
                <a:solidFill>
                  <a:schemeClr val="bg1"/>
                </a:solidFill>
                <a:latin typeface="BlackChancery" pitchFamily="2" charset="0"/>
              </a:rPr>
              <a:t>(European Romanticism)</a:t>
            </a:r>
          </a:p>
        </p:txBody>
      </p:sp>
      <p:sp>
        <p:nvSpPr>
          <p:cNvPr id="192515" name="Text Box 3"/>
          <p:cNvSpPr txBox="1">
            <a:spLocks noChangeArrowheads="1"/>
          </p:cNvSpPr>
          <p:nvPr/>
        </p:nvSpPr>
        <p:spPr bwMode="auto">
          <a:xfrm>
            <a:off x="685800" y="2438400"/>
            <a:ext cx="7772400" cy="12255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FF0000"/>
              </a:buClr>
              <a:buFontTx/>
              <a:buChar char="e"/>
            </a:pPr>
            <a:r>
              <a:rPr lang="en-US" altLang="en-US" sz="3200" b="1">
                <a:solidFill>
                  <a:schemeClr val="bg1"/>
                </a:solidFill>
                <a:latin typeface="Comic Sans MS" panose="030F0702030302020204" pitchFamily="66" charset="0"/>
              </a:rPr>
              <a:t>“Liberation from </a:t>
            </a:r>
            <a:r>
              <a:rPr lang="en-US" altLang="en-US" sz="3200" b="1">
                <a:solidFill>
                  <a:srgbClr val="FFFF00"/>
                </a:solidFill>
                <a:latin typeface="Comic Sans MS" panose="030F0702030302020204" pitchFamily="66" charset="0"/>
              </a:rPr>
              <a:t>understanding</a:t>
            </a:r>
            <a:r>
              <a:rPr lang="en-US" altLang="en-US" sz="3200" b="1">
                <a:solidFill>
                  <a:schemeClr val="bg1"/>
                </a:solidFill>
                <a:latin typeface="Comic Sans MS" panose="030F0702030302020204" pitchFamily="66" charset="0"/>
              </a:rPr>
              <a:t> and </a:t>
            </a:r>
            <a:br>
              <a:rPr lang="en-US" altLang="en-US" sz="3200" b="1">
                <a:solidFill>
                  <a:schemeClr val="bg1"/>
                </a:solidFill>
                <a:latin typeface="Comic Sans MS" panose="030F0702030302020204" pitchFamily="66" charset="0"/>
              </a:rPr>
            </a:br>
            <a:r>
              <a:rPr lang="en-US" altLang="en-US" sz="3200" b="1">
                <a:solidFill>
                  <a:schemeClr val="bg1"/>
                </a:solidFill>
                <a:latin typeface="Comic Sans MS" panose="030F0702030302020204" pitchFamily="66" charset="0"/>
              </a:rPr>
              <a:t>the cultivation of </a:t>
            </a:r>
            <a:r>
              <a:rPr lang="en-US" altLang="en-US" sz="3200" b="1">
                <a:solidFill>
                  <a:srgbClr val="FFFF00"/>
                </a:solidFill>
                <a:latin typeface="Comic Sans MS" panose="030F0702030302020204" pitchFamily="66" charset="0"/>
              </a:rPr>
              <a:t>reasoning</a:t>
            </a:r>
            <a:r>
              <a:rPr lang="en-US" altLang="en-US" sz="3200" b="1">
                <a:solidFill>
                  <a:schemeClr val="bg1"/>
                </a:solidFill>
                <a:latin typeface="Comic Sans MS" panose="030F0702030302020204" pitchFamily="66" charset="0"/>
              </a:rPr>
              <a:t>.”</a:t>
            </a:r>
          </a:p>
        </p:txBody>
      </p:sp>
      <p:sp>
        <p:nvSpPr>
          <p:cNvPr id="192516" name="Text Box 4"/>
          <p:cNvSpPr txBox="1">
            <a:spLocks noChangeArrowheads="1"/>
          </p:cNvSpPr>
          <p:nvPr/>
        </p:nvSpPr>
        <p:spPr bwMode="auto">
          <a:xfrm>
            <a:off x="685800" y="4054475"/>
            <a:ext cx="7772400" cy="23590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FF0000"/>
              </a:buClr>
              <a:buFontTx/>
              <a:buChar char="e"/>
            </a:pPr>
            <a:r>
              <a:rPr lang="en-US" altLang="en-US" sz="3200" b="1">
                <a:solidFill>
                  <a:schemeClr val="bg1"/>
                </a:solidFill>
                <a:latin typeface="Comic Sans MS" panose="030F0702030302020204" pitchFamily="66" charset="0"/>
              </a:rPr>
              <a:t>“Transcend” the limits of intellect </a:t>
            </a:r>
            <a:br>
              <a:rPr lang="en-US" altLang="en-US" sz="3200" b="1">
                <a:solidFill>
                  <a:schemeClr val="bg1"/>
                </a:solidFill>
                <a:latin typeface="Comic Sans MS" panose="030F0702030302020204" pitchFamily="66" charset="0"/>
              </a:rPr>
            </a:br>
            <a:r>
              <a:rPr lang="en-US" altLang="en-US" sz="3200" b="1">
                <a:solidFill>
                  <a:schemeClr val="bg1"/>
                </a:solidFill>
                <a:latin typeface="Comic Sans MS" panose="030F0702030302020204" pitchFamily="66" charset="0"/>
              </a:rPr>
              <a:t>and allow the </a:t>
            </a:r>
            <a:r>
              <a:rPr lang="en-US" altLang="en-US" sz="3200" b="1">
                <a:solidFill>
                  <a:srgbClr val="FFFF00"/>
                </a:solidFill>
                <a:latin typeface="Comic Sans MS" panose="030F0702030302020204" pitchFamily="66" charset="0"/>
              </a:rPr>
              <a:t>emotions</a:t>
            </a:r>
            <a:r>
              <a:rPr lang="en-US" altLang="en-US" sz="3200" b="1">
                <a:solidFill>
                  <a:schemeClr val="bg1"/>
                </a:solidFill>
                <a:latin typeface="Comic Sans MS" panose="030F0702030302020204" pitchFamily="66" charset="0"/>
              </a:rPr>
              <a:t>, the SOUL,</a:t>
            </a:r>
            <a:br>
              <a:rPr lang="en-US" altLang="en-US" sz="3200" b="1">
                <a:solidFill>
                  <a:schemeClr val="bg1"/>
                </a:solidFill>
                <a:latin typeface="Comic Sans MS" panose="030F0702030302020204" pitchFamily="66" charset="0"/>
              </a:rPr>
            </a:br>
            <a:r>
              <a:rPr lang="en-US" altLang="en-US" sz="3200" b="1">
                <a:solidFill>
                  <a:schemeClr val="bg1"/>
                </a:solidFill>
                <a:latin typeface="Comic Sans MS" panose="030F0702030302020204" pitchFamily="66" charset="0"/>
              </a:rPr>
              <a:t>to create an original relationship</a:t>
            </a:r>
            <a:br>
              <a:rPr lang="en-US" altLang="en-US" sz="3200" b="1">
                <a:solidFill>
                  <a:schemeClr val="bg1"/>
                </a:solidFill>
                <a:latin typeface="Comic Sans MS" panose="030F0702030302020204" pitchFamily="66" charset="0"/>
              </a:rPr>
            </a:br>
            <a:r>
              <a:rPr lang="en-US" altLang="en-US" sz="3200" b="1">
                <a:solidFill>
                  <a:schemeClr val="bg1"/>
                </a:solidFill>
                <a:latin typeface="Comic Sans MS" panose="030F0702030302020204" pitchFamily="66" charset="0"/>
              </a:rPr>
              <a:t>with the Universe.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diamond(out)">
                                      <p:cBhvr>
                                        <p:cTn id="7" dur="1000"/>
                                        <p:tgtEl>
                                          <p:spTgt spid="192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516"/>
                                        </p:tgtEl>
                                        <p:attrNameLst>
                                          <p:attrName>style.visibility</p:attrName>
                                        </p:attrNameLst>
                                      </p:cBhvr>
                                      <p:to>
                                        <p:strVal val="visible"/>
                                      </p:to>
                                    </p:set>
                                    <p:animEffect transition="in" filter="wipe(left)">
                                      <p:cBhvr>
                                        <p:cTn id="12" dur="1000"/>
                                        <p:tgtEl>
                                          <p:spTgt spid="19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p:bldP spid="1925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457200" y="457200"/>
            <a:ext cx="8229600" cy="1943100"/>
          </a:xfrm>
          <a:prstGeom prst="rect">
            <a:avLst/>
          </a:prstGeom>
          <a:solidFill>
            <a:srgbClr val="00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000" b="1">
                <a:solidFill>
                  <a:srgbClr val="FF0000"/>
                </a:solidFill>
                <a:latin typeface="BlackChancery" pitchFamily="2" charset="0"/>
              </a:rPr>
              <a:t>Transcendentalist Intellectuals/Writers</a:t>
            </a:r>
            <a:r>
              <a:rPr lang="en-US" altLang="en-US" sz="3600" b="1">
                <a:solidFill>
                  <a:srgbClr val="FF0000"/>
                </a:solidFill>
                <a:latin typeface="BlackChancery" pitchFamily="2" charset="0"/>
              </a:rPr>
              <a:t/>
            </a:r>
            <a:br>
              <a:rPr lang="en-US" altLang="en-US" sz="3600" b="1">
                <a:solidFill>
                  <a:srgbClr val="FF0000"/>
                </a:solidFill>
                <a:latin typeface="BlackChancery" pitchFamily="2" charset="0"/>
              </a:rPr>
            </a:br>
            <a:r>
              <a:rPr lang="en-US" altLang="en-US" sz="3600" b="1">
                <a:solidFill>
                  <a:schemeClr val="bg1"/>
                </a:solidFill>
                <a:latin typeface="BlackChancery" pitchFamily="2" charset="0"/>
              </a:rPr>
              <a:t>Concord, MA</a:t>
            </a:r>
          </a:p>
        </p:txBody>
      </p:sp>
      <p:sp>
        <p:nvSpPr>
          <p:cNvPr id="193539" name="Line 3"/>
          <p:cNvSpPr>
            <a:spLocks noChangeShapeType="1"/>
          </p:cNvSpPr>
          <p:nvPr/>
        </p:nvSpPr>
        <p:spPr bwMode="auto">
          <a:xfrm flipH="1">
            <a:off x="2514600" y="1752600"/>
            <a:ext cx="381000" cy="9906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40" name="Oval 4"/>
          <p:cNvSpPr>
            <a:spLocks noChangeArrowheads="1"/>
          </p:cNvSpPr>
          <p:nvPr/>
        </p:nvSpPr>
        <p:spPr bwMode="auto">
          <a:xfrm>
            <a:off x="1143000" y="2743200"/>
            <a:ext cx="2209800" cy="1371600"/>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p>
            <a:pPr algn="ctr" eaLnBrk="1" hangingPunct="1">
              <a:defRPr/>
            </a:pPr>
            <a:r>
              <a:rPr lang="en-US" altLang="en-US" b="1">
                <a:latin typeface="Comic Sans MS" panose="030F0702030302020204" pitchFamily="66" charset="0"/>
              </a:rPr>
              <a:t>Ralph Waldo</a:t>
            </a:r>
          </a:p>
          <a:p>
            <a:pPr algn="ctr" eaLnBrk="1" hangingPunct="1">
              <a:defRPr/>
            </a:pPr>
            <a:r>
              <a:rPr lang="en-US" altLang="en-US" b="1">
                <a:latin typeface="Comic Sans MS" panose="030F0702030302020204" pitchFamily="66" charset="0"/>
              </a:rPr>
              <a:t>Emerson</a:t>
            </a:r>
          </a:p>
        </p:txBody>
      </p:sp>
      <p:sp>
        <p:nvSpPr>
          <p:cNvPr id="193541" name="Line 5"/>
          <p:cNvSpPr>
            <a:spLocks noChangeShapeType="1"/>
          </p:cNvSpPr>
          <p:nvPr/>
        </p:nvSpPr>
        <p:spPr bwMode="auto">
          <a:xfrm>
            <a:off x="6172200" y="1752600"/>
            <a:ext cx="381000" cy="9906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42" name="Oval 6"/>
          <p:cNvSpPr>
            <a:spLocks noChangeArrowheads="1"/>
          </p:cNvSpPr>
          <p:nvPr/>
        </p:nvSpPr>
        <p:spPr bwMode="auto">
          <a:xfrm>
            <a:off x="5562600" y="2743200"/>
            <a:ext cx="2209800" cy="1371600"/>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type="none" w="sm" len="sm"/>
                <a:tailEnd type="none" w="sm" len="sm"/>
              </a14:hiddenLine>
            </a:ext>
          </a:extLst>
        </p:spPr>
        <p:txBody>
          <a:bodyPr wrap="none" anchor="ctr"/>
          <a:lstStyle/>
          <a:p>
            <a:pPr algn="ctr" eaLnBrk="1" hangingPunct="1">
              <a:defRPr/>
            </a:pPr>
            <a:r>
              <a:rPr lang="en-US" altLang="en-US" b="1">
                <a:latin typeface="Comic Sans MS" panose="030F0702030302020204" pitchFamily="66" charset="0"/>
              </a:rPr>
              <a:t>Henry David</a:t>
            </a:r>
          </a:p>
          <a:p>
            <a:pPr algn="ctr" eaLnBrk="1" hangingPunct="1">
              <a:defRPr/>
            </a:pPr>
            <a:r>
              <a:rPr lang="en-US" altLang="en-US" b="1">
                <a:latin typeface="Comic Sans MS" panose="030F0702030302020204" pitchFamily="66" charset="0"/>
              </a:rPr>
              <a:t>Thoreau</a:t>
            </a:r>
          </a:p>
        </p:txBody>
      </p:sp>
      <p:sp>
        <p:nvSpPr>
          <p:cNvPr id="193543" name="Line 7"/>
          <p:cNvSpPr>
            <a:spLocks noChangeShapeType="1"/>
          </p:cNvSpPr>
          <p:nvPr/>
        </p:nvSpPr>
        <p:spPr bwMode="auto">
          <a:xfrm flipH="1">
            <a:off x="1066800" y="4038600"/>
            <a:ext cx="609600" cy="4572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44" name="Text Box 8"/>
          <p:cNvSpPr txBox="1">
            <a:spLocks noChangeArrowheads="1"/>
          </p:cNvSpPr>
          <p:nvPr/>
        </p:nvSpPr>
        <p:spPr bwMode="auto">
          <a:xfrm>
            <a:off x="0" y="4495800"/>
            <a:ext cx="1905000" cy="8001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2000" b="1" i="1">
                <a:solidFill>
                  <a:srgbClr val="FFFF00"/>
                </a:solidFill>
                <a:latin typeface="Comic Sans MS" panose="030F0702030302020204" pitchFamily="66" charset="0"/>
              </a:rPr>
              <a:t>Nature</a:t>
            </a:r>
            <a:br>
              <a:rPr lang="en-US" altLang="en-US" sz="2000" b="1" i="1">
                <a:solidFill>
                  <a:srgbClr val="FFFF00"/>
                </a:solidFill>
                <a:latin typeface="Comic Sans MS" panose="030F0702030302020204" pitchFamily="66" charset="0"/>
              </a:rPr>
            </a:br>
            <a:r>
              <a:rPr lang="en-US" altLang="en-US" sz="2000" b="1">
                <a:solidFill>
                  <a:srgbClr val="FFFF00"/>
                </a:solidFill>
                <a:latin typeface="Comic Sans MS" panose="030F0702030302020204" pitchFamily="66" charset="0"/>
              </a:rPr>
              <a:t>(1832)</a:t>
            </a:r>
          </a:p>
        </p:txBody>
      </p:sp>
      <p:sp>
        <p:nvSpPr>
          <p:cNvPr id="193545" name="Line 9"/>
          <p:cNvSpPr>
            <a:spLocks noChangeShapeType="1"/>
          </p:cNvSpPr>
          <p:nvPr/>
        </p:nvSpPr>
        <p:spPr bwMode="auto">
          <a:xfrm flipH="1">
            <a:off x="5257800" y="4038600"/>
            <a:ext cx="838200" cy="6096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46" name="Text Box 10"/>
          <p:cNvSpPr txBox="1">
            <a:spLocks noChangeArrowheads="1"/>
          </p:cNvSpPr>
          <p:nvPr/>
        </p:nvSpPr>
        <p:spPr bwMode="auto">
          <a:xfrm>
            <a:off x="4267200" y="4664075"/>
            <a:ext cx="1905000" cy="8001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2000" b="1" i="1">
                <a:solidFill>
                  <a:srgbClr val="FFFF00"/>
                </a:solidFill>
                <a:latin typeface="Comic Sans MS" panose="030F0702030302020204" pitchFamily="66" charset="0"/>
              </a:rPr>
              <a:t>Walden</a:t>
            </a:r>
            <a:br>
              <a:rPr lang="en-US" altLang="en-US" sz="2000" b="1" i="1">
                <a:solidFill>
                  <a:srgbClr val="FFFF00"/>
                </a:solidFill>
                <a:latin typeface="Comic Sans MS" panose="030F0702030302020204" pitchFamily="66" charset="0"/>
              </a:rPr>
            </a:br>
            <a:r>
              <a:rPr lang="en-US" altLang="en-US" sz="2000" b="1">
                <a:solidFill>
                  <a:srgbClr val="FFFF00"/>
                </a:solidFill>
                <a:latin typeface="Comic Sans MS" panose="030F0702030302020204" pitchFamily="66" charset="0"/>
              </a:rPr>
              <a:t>(1854)</a:t>
            </a:r>
          </a:p>
        </p:txBody>
      </p:sp>
      <p:sp>
        <p:nvSpPr>
          <p:cNvPr id="193547" name="Line 11"/>
          <p:cNvSpPr>
            <a:spLocks noChangeShapeType="1"/>
          </p:cNvSpPr>
          <p:nvPr/>
        </p:nvSpPr>
        <p:spPr bwMode="auto">
          <a:xfrm>
            <a:off x="7162800" y="4038600"/>
            <a:ext cx="381000" cy="5334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48" name="Text Box 12"/>
          <p:cNvSpPr txBox="1">
            <a:spLocks noChangeArrowheads="1"/>
          </p:cNvSpPr>
          <p:nvPr/>
        </p:nvSpPr>
        <p:spPr bwMode="auto">
          <a:xfrm>
            <a:off x="6172200" y="4495800"/>
            <a:ext cx="2667000" cy="1154113"/>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2000" b="1" i="1">
                <a:solidFill>
                  <a:srgbClr val="FFFF00"/>
                </a:solidFill>
                <a:latin typeface="Comic Sans MS" panose="030F0702030302020204" pitchFamily="66" charset="0"/>
              </a:rPr>
              <a:t>Resistance to Civil Disobedience</a:t>
            </a:r>
            <a:br>
              <a:rPr lang="en-US" altLang="en-US" sz="2000" b="1" i="1">
                <a:solidFill>
                  <a:srgbClr val="FFFF00"/>
                </a:solidFill>
                <a:latin typeface="Comic Sans MS" panose="030F0702030302020204" pitchFamily="66" charset="0"/>
              </a:rPr>
            </a:br>
            <a:r>
              <a:rPr lang="en-US" altLang="en-US" sz="2000" b="1">
                <a:solidFill>
                  <a:srgbClr val="FFFF00"/>
                </a:solidFill>
                <a:latin typeface="Comic Sans MS" panose="030F0702030302020204" pitchFamily="66" charset="0"/>
              </a:rPr>
              <a:t>(1849)</a:t>
            </a:r>
          </a:p>
        </p:txBody>
      </p:sp>
      <p:sp>
        <p:nvSpPr>
          <p:cNvPr id="193549" name="Line 13"/>
          <p:cNvSpPr>
            <a:spLocks noChangeShapeType="1"/>
          </p:cNvSpPr>
          <p:nvPr/>
        </p:nvSpPr>
        <p:spPr bwMode="auto">
          <a:xfrm>
            <a:off x="2667000" y="4114800"/>
            <a:ext cx="457200" cy="6096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50" name="Text Box 14"/>
          <p:cNvSpPr txBox="1">
            <a:spLocks noChangeArrowheads="1"/>
          </p:cNvSpPr>
          <p:nvPr/>
        </p:nvSpPr>
        <p:spPr bwMode="auto">
          <a:xfrm>
            <a:off x="2057400" y="4648200"/>
            <a:ext cx="2362200" cy="8001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2000" b="1" i="1">
                <a:solidFill>
                  <a:srgbClr val="FFFF00"/>
                </a:solidFill>
                <a:latin typeface="Comic Sans MS" panose="030F0702030302020204" pitchFamily="66" charset="0"/>
              </a:rPr>
              <a:t>Self-Reliance</a:t>
            </a:r>
            <a:r>
              <a:rPr lang="en-US" altLang="en-US" sz="2000" b="1">
                <a:solidFill>
                  <a:srgbClr val="FFFF00"/>
                </a:solidFill>
                <a:latin typeface="Comic Sans MS" panose="030F0702030302020204" pitchFamily="66" charset="0"/>
              </a:rPr>
              <a:t> (1841)</a:t>
            </a:r>
          </a:p>
        </p:txBody>
      </p:sp>
      <p:sp>
        <p:nvSpPr>
          <p:cNvPr id="193551" name="Line 15"/>
          <p:cNvSpPr>
            <a:spLocks noChangeShapeType="1"/>
          </p:cNvSpPr>
          <p:nvPr/>
        </p:nvSpPr>
        <p:spPr bwMode="auto">
          <a:xfrm>
            <a:off x="2133600" y="4114800"/>
            <a:ext cx="0" cy="1524000"/>
          </a:xfrm>
          <a:prstGeom prst="line">
            <a:avLst/>
          </a:prstGeom>
          <a:noFill/>
          <a:ln w="28575">
            <a:solidFill>
              <a:schemeClr val="bg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52" name="Text Box 16"/>
          <p:cNvSpPr txBox="1">
            <a:spLocks noChangeArrowheads="1"/>
          </p:cNvSpPr>
          <p:nvPr/>
        </p:nvSpPr>
        <p:spPr bwMode="auto">
          <a:xfrm>
            <a:off x="1066800" y="5638800"/>
            <a:ext cx="2362200" cy="8001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2000" b="1">
                <a:solidFill>
                  <a:srgbClr val="FFFF00"/>
                </a:solidFill>
                <a:latin typeface="Comic Sans MS" panose="030F0702030302020204" pitchFamily="66" charset="0"/>
              </a:rPr>
              <a:t>“The American Scholar” </a:t>
            </a:r>
            <a:r>
              <a:rPr lang="en-US" altLang="en-US" sz="2000" b="1" i="1">
                <a:solidFill>
                  <a:srgbClr val="FFFF00"/>
                </a:solidFill>
                <a:latin typeface="Comic Sans MS" panose="030F0702030302020204" pitchFamily="66" charset="0"/>
              </a:rPr>
              <a:t> </a:t>
            </a:r>
            <a:r>
              <a:rPr lang="en-US" altLang="en-US" sz="2000" b="1">
                <a:solidFill>
                  <a:srgbClr val="FFFF00"/>
                </a:solidFill>
                <a:latin typeface="Comic Sans MS" panose="030F0702030302020204" pitchFamily="66" charset="0"/>
              </a:rPr>
              <a:t>(1837)</a:t>
            </a:r>
          </a:p>
        </p:txBody>
      </p:sp>
      <p:sp>
        <p:nvSpPr>
          <p:cNvPr id="111633" name="Text Box 17"/>
          <p:cNvSpPr txBox="1">
            <a:spLocks noChangeArrowheads="1"/>
          </p:cNvSpPr>
          <p:nvPr/>
        </p:nvSpPr>
        <p:spPr bwMode="auto">
          <a:xfrm>
            <a:off x="8001000" y="6324600"/>
            <a:ext cx="914400" cy="2746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R3-1/3/4/5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dissolve">
                                      <p:cBhvr>
                                        <p:cTn id="7" dur="500"/>
                                        <p:tgtEl>
                                          <p:spTgt spid="1935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3540"/>
                                        </p:tgtEl>
                                        <p:attrNameLst>
                                          <p:attrName>style.visibility</p:attrName>
                                        </p:attrNameLst>
                                      </p:cBhvr>
                                      <p:to>
                                        <p:strVal val="visible"/>
                                      </p:to>
                                    </p:set>
                                    <p:animEffect transition="in" filter="dissolve">
                                      <p:cBhvr>
                                        <p:cTn id="10" dur="500"/>
                                        <p:tgtEl>
                                          <p:spTgt spid="1935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3543"/>
                                        </p:tgtEl>
                                        <p:attrNameLst>
                                          <p:attrName>style.visibility</p:attrName>
                                        </p:attrNameLst>
                                      </p:cBhvr>
                                      <p:to>
                                        <p:strVal val="visible"/>
                                      </p:to>
                                    </p:set>
                                    <p:animEffect transition="in" filter="fade">
                                      <p:cBhvr>
                                        <p:cTn id="15" dur="2000"/>
                                        <p:tgtEl>
                                          <p:spTgt spid="1935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3544"/>
                                        </p:tgtEl>
                                        <p:attrNameLst>
                                          <p:attrName>style.visibility</p:attrName>
                                        </p:attrNameLst>
                                      </p:cBhvr>
                                      <p:to>
                                        <p:strVal val="visible"/>
                                      </p:to>
                                    </p:set>
                                    <p:animEffect transition="in" filter="fade">
                                      <p:cBhvr>
                                        <p:cTn id="18" dur="2000"/>
                                        <p:tgtEl>
                                          <p:spTgt spid="1935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3549"/>
                                        </p:tgtEl>
                                        <p:attrNameLst>
                                          <p:attrName>style.visibility</p:attrName>
                                        </p:attrNameLst>
                                      </p:cBhvr>
                                      <p:to>
                                        <p:strVal val="visible"/>
                                      </p:to>
                                    </p:set>
                                    <p:animEffect transition="in" filter="fade">
                                      <p:cBhvr>
                                        <p:cTn id="23" dur="2000"/>
                                        <p:tgtEl>
                                          <p:spTgt spid="1935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3550"/>
                                        </p:tgtEl>
                                        <p:attrNameLst>
                                          <p:attrName>style.visibility</p:attrName>
                                        </p:attrNameLst>
                                      </p:cBhvr>
                                      <p:to>
                                        <p:strVal val="visible"/>
                                      </p:to>
                                    </p:set>
                                    <p:animEffect transition="in" filter="fade">
                                      <p:cBhvr>
                                        <p:cTn id="26" dur="2000"/>
                                        <p:tgtEl>
                                          <p:spTgt spid="1935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3551"/>
                                        </p:tgtEl>
                                        <p:attrNameLst>
                                          <p:attrName>style.visibility</p:attrName>
                                        </p:attrNameLst>
                                      </p:cBhvr>
                                      <p:to>
                                        <p:strVal val="visible"/>
                                      </p:to>
                                    </p:set>
                                    <p:animEffect transition="in" filter="fade">
                                      <p:cBhvr>
                                        <p:cTn id="31" dur="2000"/>
                                        <p:tgtEl>
                                          <p:spTgt spid="1935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3552"/>
                                        </p:tgtEl>
                                        <p:attrNameLst>
                                          <p:attrName>style.visibility</p:attrName>
                                        </p:attrNameLst>
                                      </p:cBhvr>
                                      <p:to>
                                        <p:strVal val="visible"/>
                                      </p:to>
                                    </p:set>
                                    <p:animEffect transition="in" filter="fade">
                                      <p:cBhvr>
                                        <p:cTn id="34" dur="2000"/>
                                        <p:tgtEl>
                                          <p:spTgt spid="1935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93541"/>
                                        </p:tgtEl>
                                        <p:attrNameLst>
                                          <p:attrName>style.visibility</p:attrName>
                                        </p:attrNameLst>
                                      </p:cBhvr>
                                      <p:to>
                                        <p:strVal val="visible"/>
                                      </p:to>
                                    </p:set>
                                    <p:animEffect transition="in" filter="dissolve">
                                      <p:cBhvr>
                                        <p:cTn id="39" dur="500"/>
                                        <p:tgtEl>
                                          <p:spTgt spid="19354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93542"/>
                                        </p:tgtEl>
                                        <p:attrNameLst>
                                          <p:attrName>style.visibility</p:attrName>
                                        </p:attrNameLst>
                                      </p:cBhvr>
                                      <p:to>
                                        <p:strVal val="visible"/>
                                      </p:to>
                                    </p:set>
                                    <p:animEffect transition="in" filter="dissolve">
                                      <p:cBhvr>
                                        <p:cTn id="42" dur="500"/>
                                        <p:tgtEl>
                                          <p:spTgt spid="1935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3545"/>
                                        </p:tgtEl>
                                        <p:attrNameLst>
                                          <p:attrName>style.visibility</p:attrName>
                                        </p:attrNameLst>
                                      </p:cBhvr>
                                      <p:to>
                                        <p:strVal val="visible"/>
                                      </p:to>
                                    </p:set>
                                    <p:animEffect transition="in" filter="fade">
                                      <p:cBhvr>
                                        <p:cTn id="47" dur="2000"/>
                                        <p:tgtEl>
                                          <p:spTgt spid="1935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3546"/>
                                        </p:tgtEl>
                                        <p:attrNameLst>
                                          <p:attrName>style.visibility</p:attrName>
                                        </p:attrNameLst>
                                      </p:cBhvr>
                                      <p:to>
                                        <p:strVal val="visible"/>
                                      </p:to>
                                    </p:set>
                                    <p:animEffect transition="in" filter="fade">
                                      <p:cBhvr>
                                        <p:cTn id="50" dur="2000"/>
                                        <p:tgtEl>
                                          <p:spTgt spid="19354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3547"/>
                                        </p:tgtEl>
                                        <p:attrNameLst>
                                          <p:attrName>style.visibility</p:attrName>
                                        </p:attrNameLst>
                                      </p:cBhvr>
                                      <p:to>
                                        <p:strVal val="visible"/>
                                      </p:to>
                                    </p:set>
                                    <p:animEffect transition="in" filter="fade">
                                      <p:cBhvr>
                                        <p:cTn id="55" dur="2000"/>
                                        <p:tgtEl>
                                          <p:spTgt spid="19354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3548"/>
                                        </p:tgtEl>
                                        <p:attrNameLst>
                                          <p:attrName>style.visibility</p:attrName>
                                        </p:attrNameLst>
                                      </p:cBhvr>
                                      <p:to>
                                        <p:strVal val="visible"/>
                                      </p:to>
                                    </p:set>
                                    <p:animEffect transition="in" filter="fade">
                                      <p:cBhvr>
                                        <p:cTn id="58" dur="2000"/>
                                        <p:tgtEl>
                                          <p:spTgt spid="193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animBg="1"/>
      <p:bldP spid="193540" grpId="0" animBg="1"/>
      <p:bldP spid="193541" grpId="0" animBg="1"/>
      <p:bldP spid="193542" grpId="0" animBg="1"/>
      <p:bldP spid="193543" grpId="0" animBg="1"/>
      <p:bldP spid="193544" grpId="0"/>
      <p:bldP spid="193545" grpId="0" animBg="1"/>
      <p:bldP spid="193546" grpId="0"/>
      <p:bldP spid="193547" grpId="0" animBg="1"/>
      <p:bldP spid="193548" grpId="0"/>
      <p:bldP spid="193549" grpId="0" animBg="1"/>
      <p:bldP spid="193550" grpId="0"/>
      <p:bldP spid="193551" grpId="0" animBg="1"/>
      <p:bldP spid="19355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3505200" y="1905000"/>
            <a:ext cx="5410200" cy="19812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FF0000"/>
              </a:buClr>
              <a:buFontTx/>
              <a:buChar char="e"/>
            </a:pPr>
            <a:r>
              <a:rPr lang="en-US" altLang="en-US" sz="3200" b="1">
                <a:solidFill>
                  <a:schemeClr val="bg1"/>
                </a:solidFill>
                <a:latin typeface="BlackChancery" pitchFamily="2" charset="0"/>
              </a:rPr>
              <a:t> </a:t>
            </a:r>
            <a:r>
              <a:rPr lang="en-US" altLang="en-US" sz="2600" b="1">
                <a:solidFill>
                  <a:schemeClr val="bg1"/>
                </a:solidFill>
                <a:latin typeface="Comic Sans MS" panose="030F0702030302020204" pitchFamily="66" charset="0"/>
              </a:rPr>
              <a:t>pursuit of the ideal led to a </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distorted view of human</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nature and possibilities:</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a:t>
            </a:r>
            <a:r>
              <a:rPr lang="en-US" altLang="en-US" sz="2600" b="1">
                <a:solidFill>
                  <a:srgbClr val="FFFF00"/>
                </a:solidFill>
                <a:latin typeface="Comic Sans MS" panose="030F0702030302020204" pitchFamily="66" charset="0"/>
              </a:rPr>
              <a:t>*</a:t>
            </a:r>
            <a:r>
              <a:rPr lang="en-US" altLang="en-US" sz="2600" b="1">
                <a:solidFill>
                  <a:schemeClr val="bg1"/>
                </a:solidFill>
                <a:latin typeface="Comic Sans MS" panose="030F0702030302020204" pitchFamily="66" charset="0"/>
              </a:rPr>
              <a:t> </a:t>
            </a:r>
            <a:r>
              <a:rPr lang="en-US" altLang="en-US" sz="2600" b="1" i="1">
                <a:solidFill>
                  <a:schemeClr val="bg1"/>
                </a:solidFill>
                <a:latin typeface="Comic Sans MS" panose="030F0702030302020204" pitchFamily="66" charset="0"/>
              </a:rPr>
              <a:t>The Blithedale Romance</a:t>
            </a:r>
            <a:endParaRPr lang="en-US" altLang="en-US" sz="2600" b="1">
              <a:solidFill>
                <a:schemeClr val="bg1"/>
              </a:solidFill>
              <a:latin typeface="Comic Sans MS" panose="030F0702030302020204" pitchFamily="66" charset="0"/>
            </a:endParaRPr>
          </a:p>
        </p:txBody>
      </p:sp>
      <p:sp>
        <p:nvSpPr>
          <p:cNvPr id="113667" name="Text Box 3"/>
          <p:cNvSpPr txBox="1">
            <a:spLocks noChangeArrowheads="1"/>
          </p:cNvSpPr>
          <p:nvPr/>
        </p:nvSpPr>
        <p:spPr bwMode="auto">
          <a:xfrm>
            <a:off x="838200" y="228600"/>
            <a:ext cx="77724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The Anti-Transcendentalist:</a:t>
            </a:r>
            <a:br>
              <a:rPr lang="en-US" altLang="en-US" sz="4400" b="1">
                <a:solidFill>
                  <a:schemeClr val="bg1"/>
                </a:solidFill>
                <a:latin typeface="BlackChancery" pitchFamily="2" charset="0"/>
              </a:rPr>
            </a:br>
            <a:r>
              <a:rPr lang="en-US" altLang="en-US" sz="4000" b="1">
                <a:solidFill>
                  <a:srgbClr val="FF0000"/>
                </a:solidFill>
                <a:latin typeface="BlackChancery" pitchFamily="2" charset="0"/>
              </a:rPr>
              <a:t>Nathaniel Hawthorne</a:t>
            </a:r>
            <a:r>
              <a:rPr lang="en-US" altLang="en-US" sz="4000" b="1">
                <a:solidFill>
                  <a:schemeClr val="bg1"/>
                </a:solidFill>
                <a:latin typeface="BlackChancery" pitchFamily="2" charset="0"/>
              </a:rPr>
              <a:t> </a:t>
            </a:r>
            <a:r>
              <a:rPr lang="en-US" altLang="en-US" sz="3600" b="1">
                <a:solidFill>
                  <a:schemeClr val="bg1"/>
                </a:solidFill>
                <a:latin typeface="BlackChancery" pitchFamily="2" charset="0"/>
              </a:rPr>
              <a:t>(1804-1864)</a:t>
            </a:r>
          </a:p>
        </p:txBody>
      </p:sp>
      <p:pic>
        <p:nvPicPr>
          <p:cNvPr id="113668" name="Picture 4" descr="hawthorne"/>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81000" y="1752600"/>
            <a:ext cx="3013075"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565" name="Text Box 5"/>
          <p:cNvSpPr txBox="1">
            <a:spLocks noChangeArrowheads="1"/>
          </p:cNvSpPr>
          <p:nvPr/>
        </p:nvSpPr>
        <p:spPr bwMode="auto">
          <a:xfrm>
            <a:off x="3505200" y="4114800"/>
            <a:ext cx="5334000" cy="24415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FF0000"/>
              </a:buClr>
              <a:buFontTx/>
              <a:buChar char="e"/>
            </a:pPr>
            <a:r>
              <a:rPr lang="en-US" altLang="en-US" sz="3200" b="1">
                <a:solidFill>
                  <a:schemeClr val="bg1"/>
                </a:solidFill>
                <a:latin typeface="BlackChancery" pitchFamily="2" charset="0"/>
              </a:rPr>
              <a:t> </a:t>
            </a:r>
            <a:r>
              <a:rPr lang="en-US" altLang="en-US" sz="2600" b="1">
                <a:solidFill>
                  <a:schemeClr val="bg1"/>
                </a:solidFill>
                <a:latin typeface="Comic Sans MS" panose="030F0702030302020204" pitchFamily="66" charset="0"/>
              </a:rPr>
              <a:t>accept the world as an </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imperfect place:</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a:t>
            </a:r>
            <a:r>
              <a:rPr lang="en-US" altLang="en-US" sz="2600" b="1">
                <a:solidFill>
                  <a:srgbClr val="FFFF00"/>
                </a:solidFill>
                <a:latin typeface="Comic Sans MS" panose="030F0702030302020204" pitchFamily="66" charset="0"/>
              </a:rPr>
              <a:t>*</a:t>
            </a:r>
            <a:r>
              <a:rPr lang="en-US" altLang="en-US" sz="2600" b="1">
                <a:solidFill>
                  <a:schemeClr val="bg1"/>
                </a:solidFill>
                <a:latin typeface="Comic Sans MS" panose="030F0702030302020204" pitchFamily="66" charset="0"/>
              </a:rPr>
              <a:t> </a:t>
            </a:r>
            <a:r>
              <a:rPr lang="en-US" altLang="en-US" sz="2600" b="1" i="1">
                <a:solidFill>
                  <a:schemeClr val="bg1"/>
                </a:solidFill>
                <a:latin typeface="Comic Sans MS" panose="030F0702030302020204" pitchFamily="66" charset="0"/>
              </a:rPr>
              <a:t>Scarlet Letter</a:t>
            </a:r>
            <a:br>
              <a:rPr lang="en-US" altLang="en-US" sz="2600" b="1" i="1">
                <a:solidFill>
                  <a:schemeClr val="bg1"/>
                </a:solidFill>
                <a:latin typeface="Comic Sans MS" panose="030F0702030302020204" pitchFamily="66" charset="0"/>
              </a:rPr>
            </a:br>
            <a:r>
              <a:rPr lang="en-US" altLang="en-US" sz="2600" b="1" i="1">
                <a:solidFill>
                  <a:schemeClr val="bg1"/>
                </a:solidFill>
                <a:latin typeface="Comic Sans MS" panose="030F0702030302020204" pitchFamily="66" charset="0"/>
              </a:rPr>
              <a:t>      </a:t>
            </a:r>
            <a:r>
              <a:rPr lang="en-US" altLang="en-US" sz="2600" b="1">
                <a:solidFill>
                  <a:srgbClr val="FFFF00"/>
                </a:solidFill>
                <a:latin typeface="Comic Sans MS" panose="030F0702030302020204" pitchFamily="66" charset="0"/>
              </a:rPr>
              <a:t>*</a:t>
            </a:r>
            <a:r>
              <a:rPr lang="en-US" altLang="en-US" sz="2600" b="1">
                <a:solidFill>
                  <a:schemeClr val="bg1"/>
                </a:solidFill>
                <a:latin typeface="Comic Sans MS" panose="030F0702030302020204" pitchFamily="66" charset="0"/>
              </a:rPr>
              <a:t> </a:t>
            </a:r>
            <a:r>
              <a:rPr lang="en-US" altLang="en-US" sz="2600" b="1" i="1">
                <a:solidFill>
                  <a:schemeClr val="bg1"/>
                </a:solidFill>
                <a:latin typeface="Comic Sans MS" panose="030F0702030302020204" pitchFamily="66" charset="0"/>
              </a:rPr>
              <a:t>House of the Seven</a:t>
            </a:r>
            <a:br>
              <a:rPr lang="en-US" altLang="en-US" sz="2600" b="1" i="1">
                <a:solidFill>
                  <a:schemeClr val="bg1"/>
                </a:solidFill>
                <a:latin typeface="Comic Sans MS" panose="030F0702030302020204" pitchFamily="66" charset="0"/>
              </a:rPr>
            </a:br>
            <a:r>
              <a:rPr lang="en-US" altLang="en-US" sz="2600" b="1" i="1">
                <a:solidFill>
                  <a:schemeClr val="bg1"/>
                </a:solidFill>
                <a:latin typeface="Comic Sans MS" panose="030F0702030302020204" pitchFamily="66" charset="0"/>
              </a:rPr>
              <a:t>        Gables</a:t>
            </a:r>
            <a:endParaRPr lang="en-US" altLang="en-US" sz="2600" b="1">
              <a:solidFill>
                <a:schemeClr val="bg1"/>
              </a:solidFill>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fade">
                                      <p:cBhvr>
                                        <p:cTn id="7" dur="1000"/>
                                        <p:tgtEl>
                                          <p:spTgt spid="194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65"/>
                                        </p:tgtEl>
                                        <p:attrNameLst>
                                          <p:attrName>style.visibility</p:attrName>
                                        </p:attrNameLst>
                                      </p:cBhvr>
                                      <p:to>
                                        <p:strVal val="visible"/>
                                      </p:to>
                                    </p:set>
                                    <p:animEffect transition="in" filter="fade">
                                      <p:cBhvr>
                                        <p:cTn id="12" dur="1000"/>
                                        <p:tgtEl>
                                          <p:spTgt spid="194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228600"/>
            <a:ext cx="82296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“The Benevolent Empire”:</a:t>
            </a:r>
            <a:br>
              <a:rPr lang="en-US" altLang="en-US" sz="4400" b="1">
                <a:solidFill>
                  <a:schemeClr val="bg1"/>
                </a:solidFill>
                <a:latin typeface="BlackChancery" pitchFamily="2" charset="0"/>
              </a:rPr>
            </a:br>
            <a:r>
              <a:rPr lang="en-US" altLang="en-US" sz="4400" b="1">
                <a:solidFill>
                  <a:schemeClr val="bg1"/>
                </a:solidFill>
                <a:latin typeface="BlackChancery" pitchFamily="2" charset="0"/>
              </a:rPr>
              <a:t>1825 - 1846</a:t>
            </a:r>
          </a:p>
        </p:txBody>
      </p:sp>
      <p:pic>
        <p:nvPicPr>
          <p:cNvPr id="13315" name="Picture 3" descr="13"/>
          <p:cNvPicPr>
            <a:picLocks noChangeAspect="1" noChangeArrowheads="1"/>
          </p:cNvPicPr>
          <p:nvPr/>
        </p:nvPicPr>
        <p:blipFill>
          <a:blip r:embed="rId3">
            <a:lum contrast="6000"/>
            <a:extLst>
              <a:ext uri="{28A0092B-C50C-407E-A947-70E740481C1C}">
                <a14:useLocalDpi xmlns:a14="http://schemas.microsoft.com/office/drawing/2010/main" val="0"/>
              </a:ext>
            </a:extLst>
          </a:blip>
          <a:srcRect l="1869" t="6386"/>
          <a:stretch>
            <a:fillRect/>
          </a:stretch>
        </p:blipFill>
        <p:spPr bwMode="auto">
          <a:xfrm>
            <a:off x="609600" y="1828800"/>
            <a:ext cx="8001000" cy="44688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762000" y="3048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rgbClr val="FFFF00"/>
                </a:solidFill>
                <a:latin typeface="BlackChancery" pitchFamily="2" charset="0"/>
              </a:rPr>
              <a:t>6.</a:t>
            </a:r>
            <a:r>
              <a:rPr lang="en-US" altLang="en-US" sz="4800" b="1">
                <a:solidFill>
                  <a:schemeClr val="bg1"/>
                </a:solidFill>
                <a:latin typeface="BlackChancery" pitchFamily="2" charset="0"/>
              </a:rPr>
              <a:t>  Abolitionist Movement</a:t>
            </a:r>
          </a:p>
        </p:txBody>
      </p:sp>
      <p:sp>
        <p:nvSpPr>
          <p:cNvPr id="115715" name="Rectangle 3"/>
          <p:cNvSpPr>
            <a:spLocks noChangeArrowheads="1"/>
          </p:cNvSpPr>
          <p:nvPr/>
        </p:nvSpPr>
        <p:spPr bwMode="auto">
          <a:xfrm>
            <a:off x="1143000" y="1217613"/>
            <a:ext cx="6858000" cy="15208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200" b="1">
                <a:solidFill>
                  <a:schemeClr val="bg1"/>
                </a:solidFill>
                <a:latin typeface="BlackChancery" pitchFamily="2" charset="0"/>
              </a:rPr>
              <a:t> </a:t>
            </a:r>
            <a:r>
              <a:rPr lang="en-US" altLang="en-US" sz="2600" b="1">
                <a:solidFill>
                  <a:schemeClr val="bg1"/>
                </a:solidFill>
                <a:latin typeface="Comic Sans MS" panose="030F0702030302020204" pitchFamily="66" charset="0"/>
              </a:rPr>
              <a:t>1816  </a:t>
            </a:r>
            <a:r>
              <a:rPr lang="en-US" altLang="en-US" sz="2600" b="1">
                <a:solidFill>
                  <a:srgbClr val="FFFF00"/>
                </a:solidFill>
                <a:latin typeface="Comic Sans MS" panose="030F0702030302020204" pitchFamily="66" charset="0"/>
              </a:rPr>
              <a:t>American Colonization Society</a:t>
            </a:r>
            <a:r>
              <a:rPr lang="en-US" altLang="en-US" sz="2600" b="1">
                <a:solidFill>
                  <a:schemeClr val="bg1"/>
                </a:solidFill>
                <a:latin typeface="Comic Sans MS" panose="030F0702030302020204" pitchFamily="66" charset="0"/>
              </a:rPr>
              <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created (gradual, voluntary</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            emancipation.</a:t>
            </a:r>
          </a:p>
        </p:txBody>
      </p:sp>
      <p:pic>
        <p:nvPicPr>
          <p:cNvPr id="115716" name="Picture 4" descr="7392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276600" y="2790825"/>
            <a:ext cx="2693988" cy="2924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5717" name="Rectangle 5"/>
          <p:cNvSpPr>
            <a:spLocks noChangeArrowheads="1"/>
          </p:cNvSpPr>
          <p:nvPr/>
        </p:nvSpPr>
        <p:spPr bwMode="auto">
          <a:xfrm>
            <a:off x="2057400" y="5949950"/>
            <a:ext cx="5353050" cy="5175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b="1">
                <a:solidFill>
                  <a:schemeClr val="bg1"/>
                </a:solidFill>
                <a:latin typeface="Comic Sans MS" panose="030F0702030302020204" pitchFamily="66" charset="0"/>
              </a:rPr>
              <a:t>British Colonization Society symbol</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762000" y="3048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Abolitionist Movement</a:t>
            </a:r>
          </a:p>
        </p:txBody>
      </p:sp>
      <p:sp>
        <p:nvSpPr>
          <p:cNvPr id="117763" name="Rectangle 3"/>
          <p:cNvSpPr>
            <a:spLocks noChangeArrowheads="1"/>
          </p:cNvSpPr>
          <p:nvPr/>
        </p:nvSpPr>
        <p:spPr bwMode="auto">
          <a:xfrm>
            <a:off x="685800" y="1657350"/>
            <a:ext cx="8077200" cy="23939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2600" b="1">
                <a:solidFill>
                  <a:schemeClr val="bg1"/>
                </a:solidFill>
                <a:latin typeface="Comic Sans MS" panose="030F0702030302020204" pitchFamily="66" charset="0"/>
              </a:rPr>
              <a:t>Create a free slave state in Liberia, West</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Africa.</a:t>
            </a:r>
            <a:br>
              <a:rPr lang="en-US" altLang="en-US" sz="2600" b="1">
                <a:solidFill>
                  <a:schemeClr val="bg1"/>
                </a:solidFill>
                <a:latin typeface="Comic Sans MS" panose="030F0702030302020204" pitchFamily="66" charset="0"/>
              </a:rPr>
            </a:br>
            <a:endParaRPr lang="en-US" altLang="en-US" sz="2600" b="1">
              <a:solidFill>
                <a:schemeClr val="bg1"/>
              </a:solidFill>
              <a:latin typeface="Comic Sans MS" panose="030F0702030302020204" pitchFamily="66" charset="0"/>
            </a:endParaRPr>
          </a:p>
          <a:p>
            <a:pPr eaLnBrk="1" hangingPunct="1">
              <a:buClr>
                <a:srgbClr val="FF0000"/>
              </a:buClr>
              <a:buFontTx/>
              <a:buChar char="e"/>
            </a:pPr>
            <a:r>
              <a:rPr lang="en-US" altLang="en-US" sz="2600" b="1">
                <a:solidFill>
                  <a:schemeClr val="bg1"/>
                </a:solidFill>
                <a:latin typeface="Comic Sans MS" panose="030F0702030302020204" pitchFamily="66" charset="0"/>
              </a:rPr>
              <a:t>No real anti-slavery sentiment in the North </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in the 1820s &amp; 1830s.</a:t>
            </a:r>
          </a:p>
        </p:txBody>
      </p:sp>
      <p:sp>
        <p:nvSpPr>
          <p:cNvPr id="177156" name="Rectangle 4"/>
          <p:cNvSpPr>
            <a:spLocks noChangeArrowheads="1"/>
          </p:cNvSpPr>
          <p:nvPr/>
        </p:nvSpPr>
        <p:spPr bwMode="auto">
          <a:xfrm>
            <a:off x="762000" y="4841875"/>
            <a:ext cx="2081213" cy="760413"/>
          </a:xfrm>
          <a:prstGeom prst="rect">
            <a:avLst/>
          </a:prstGeom>
          <a:solidFill>
            <a:schemeClr val="tx1"/>
          </a:solidFill>
          <a:ln w="9525">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b="1">
                <a:solidFill>
                  <a:srgbClr val="FFFF00"/>
                </a:solidFill>
                <a:latin typeface="BlackChancery" pitchFamily="2" charset="0"/>
              </a:rPr>
              <a:t>Gradualists</a:t>
            </a:r>
          </a:p>
        </p:txBody>
      </p:sp>
      <p:sp>
        <p:nvSpPr>
          <p:cNvPr id="177157" name="Rectangle 5"/>
          <p:cNvSpPr>
            <a:spLocks noChangeArrowheads="1"/>
          </p:cNvSpPr>
          <p:nvPr/>
        </p:nvSpPr>
        <p:spPr bwMode="auto">
          <a:xfrm>
            <a:off x="6324600" y="4841875"/>
            <a:ext cx="2143125" cy="760413"/>
          </a:xfrm>
          <a:prstGeom prst="rect">
            <a:avLst/>
          </a:prstGeom>
          <a:solidFill>
            <a:schemeClr val="tx1"/>
          </a:solidFill>
          <a:ln w="9525">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b="1">
                <a:solidFill>
                  <a:srgbClr val="FFFF00"/>
                </a:solidFill>
                <a:latin typeface="BlackChancery" pitchFamily="2" charset="0"/>
              </a:rPr>
              <a:t>Immediatists</a:t>
            </a:r>
          </a:p>
        </p:txBody>
      </p:sp>
      <p:sp>
        <p:nvSpPr>
          <p:cNvPr id="177158" name="Line 6"/>
          <p:cNvSpPr>
            <a:spLocks noChangeShapeType="1"/>
          </p:cNvSpPr>
          <p:nvPr/>
        </p:nvSpPr>
        <p:spPr bwMode="auto">
          <a:xfrm>
            <a:off x="2981325" y="5105400"/>
            <a:ext cx="904875" cy="0"/>
          </a:xfrm>
          <a:prstGeom prst="line">
            <a:avLst/>
          </a:prstGeom>
          <a:noFill/>
          <a:ln w="28575">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9" name="Line 7"/>
          <p:cNvSpPr>
            <a:spLocks noChangeShapeType="1"/>
          </p:cNvSpPr>
          <p:nvPr/>
        </p:nvSpPr>
        <p:spPr bwMode="auto">
          <a:xfrm>
            <a:off x="5495925" y="5105400"/>
            <a:ext cx="762000" cy="0"/>
          </a:xfrm>
          <a:prstGeom prst="line">
            <a:avLst/>
          </a:prstGeom>
          <a:noFill/>
          <a:ln w="28575">
            <a:solidFill>
              <a:schemeClr val="bg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60" name="AutoShape 8"/>
          <p:cNvSpPr>
            <a:spLocks noChangeArrowheads="1"/>
          </p:cNvSpPr>
          <p:nvPr/>
        </p:nvSpPr>
        <p:spPr bwMode="auto">
          <a:xfrm rot="1953465">
            <a:off x="3800475" y="4495800"/>
            <a:ext cx="1838325" cy="1503363"/>
          </a:xfrm>
          <a:prstGeom prst="irregularSeal2">
            <a:avLst/>
          </a:prstGeom>
          <a:solidFill>
            <a:schemeClr val="bg1"/>
          </a:solidFill>
          <a:ln>
            <a:noFill/>
          </a:ln>
          <a:effectLst>
            <a:prstShdw prst="shdw17" dist="71842" dir="13500000">
              <a:schemeClr val="tx1"/>
            </a:prstShdw>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77156"/>
                                        </p:tgtEl>
                                        <p:attrNameLst>
                                          <p:attrName>style.visibility</p:attrName>
                                        </p:attrNameLst>
                                      </p:cBhvr>
                                      <p:to>
                                        <p:strVal val="visible"/>
                                      </p:to>
                                    </p:set>
                                    <p:anim calcmode="lin" valueType="num">
                                      <p:cBhvr additive="base">
                                        <p:cTn id="7" dur="2000" fill="hold"/>
                                        <p:tgtEl>
                                          <p:spTgt spid="177156"/>
                                        </p:tgtEl>
                                        <p:attrNameLst>
                                          <p:attrName>ppt_x</p:attrName>
                                        </p:attrNameLst>
                                      </p:cBhvr>
                                      <p:tavLst>
                                        <p:tav tm="0">
                                          <p:val>
                                            <p:strVal val="0-#ppt_w/2"/>
                                          </p:val>
                                        </p:tav>
                                        <p:tav tm="100000">
                                          <p:val>
                                            <p:strVal val="#ppt_x"/>
                                          </p:val>
                                        </p:tav>
                                      </p:tavLst>
                                    </p:anim>
                                    <p:anim calcmode="lin" valueType="num">
                                      <p:cBhvr additive="base">
                                        <p:cTn id="8" dur="2000" fill="hold"/>
                                        <p:tgtEl>
                                          <p:spTgt spid="177156"/>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177158"/>
                                        </p:tgtEl>
                                        <p:attrNameLst>
                                          <p:attrName>style.visibility</p:attrName>
                                        </p:attrNameLst>
                                      </p:cBhvr>
                                      <p:to>
                                        <p:strVal val="visible"/>
                                      </p:to>
                                    </p:set>
                                    <p:anim calcmode="lin" valueType="num">
                                      <p:cBhvr additive="base">
                                        <p:cTn id="11" dur="2000" fill="hold"/>
                                        <p:tgtEl>
                                          <p:spTgt spid="177158"/>
                                        </p:tgtEl>
                                        <p:attrNameLst>
                                          <p:attrName>ppt_x</p:attrName>
                                        </p:attrNameLst>
                                      </p:cBhvr>
                                      <p:tavLst>
                                        <p:tav tm="0">
                                          <p:val>
                                            <p:strVal val="0-#ppt_w/2"/>
                                          </p:val>
                                        </p:tav>
                                        <p:tav tm="100000">
                                          <p:val>
                                            <p:strVal val="#ppt_x"/>
                                          </p:val>
                                        </p:tav>
                                      </p:tavLst>
                                    </p:anim>
                                    <p:anim calcmode="lin" valueType="num">
                                      <p:cBhvr additive="base">
                                        <p:cTn id="12" dur="2000" fill="hold"/>
                                        <p:tgtEl>
                                          <p:spTgt spid="17715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23" presetClass="entr" presetSubtype="32" fill="hold" grpId="0" nodeType="afterEffect">
                                  <p:stCondLst>
                                    <p:cond delay="0"/>
                                  </p:stCondLst>
                                  <p:childTnLst>
                                    <p:set>
                                      <p:cBhvr>
                                        <p:cTn id="15" dur="1" fill="hold">
                                          <p:stCondLst>
                                            <p:cond delay="0"/>
                                          </p:stCondLst>
                                        </p:cTn>
                                        <p:tgtEl>
                                          <p:spTgt spid="177160"/>
                                        </p:tgtEl>
                                        <p:attrNameLst>
                                          <p:attrName>style.visibility</p:attrName>
                                        </p:attrNameLst>
                                      </p:cBhvr>
                                      <p:to>
                                        <p:strVal val="visible"/>
                                      </p:to>
                                    </p:set>
                                    <p:anim calcmode="lin" valueType="num">
                                      <p:cBhvr>
                                        <p:cTn id="16" dur="500" fill="hold"/>
                                        <p:tgtEl>
                                          <p:spTgt spid="177160"/>
                                        </p:tgtEl>
                                        <p:attrNameLst>
                                          <p:attrName>ppt_w</p:attrName>
                                        </p:attrNameLst>
                                      </p:cBhvr>
                                      <p:tavLst>
                                        <p:tav tm="0">
                                          <p:val>
                                            <p:strVal val="4*#ppt_w"/>
                                          </p:val>
                                        </p:tav>
                                        <p:tav tm="100000">
                                          <p:val>
                                            <p:strVal val="#ppt_w"/>
                                          </p:val>
                                        </p:tav>
                                      </p:tavLst>
                                    </p:anim>
                                    <p:anim calcmode="lin" valueType="num">
                                      <p:cBhvr>
                                        <p:cTn id="17" dur="500" fill="hold"/>
                                        <p:tgtEl>
                                          <p:spTgt spid="17716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3" name="voltage.wav"/>
                                        </p:tgtEl>
                                      </p:cMediaNode>
                                    </p:audio>
                                  </p:subTnLst>
                                </p:cTn>
                              </p:par>
                            </p:childTnLst>
                          </p:cTn>
                        </p:par>
                        <p:par>
                          <p:cTn id="18" fill="hold" nodeType="afterGroup">
                            <p:stCondLst>
                              <p:cond delay="2500"/>
                            </p:stCondLst>
                            <p:childTnLst>
                              <p:par>
                                <p:cTn id="19" presetID="7" presetClass="entr" presetSubtype="2" fill="hold" grpId="0" nodeType="afterEffect">
                                  <p:stCondLst>
                                    <p:cond delay="0"/>
                                  </p:stCondLst>
                                  <p:childTnLst>
                                    <p:set>
                                      <p:cBhvr>
                                        <p:cTn id="20" dur="1" fill="hold">
                                          <p:stCondLst>
                                            <p:cond delay="0"/>
                                          </p:stCondLst>
                                        </p:cTn>
                                        <p:tgtEl>
                                          <p:spTgt spid="177157"/>
                                        </p:tgtEl>
                                        <p:attrNameLst>
                                          <p:attrName>style.visibility</p:attrName>
                                        </p:attrNameLst>
                                      </p:cBhvr>
                                      <p:to>
                                        <p:strVal val="visible"/>
                                      </p:to>
                                    </p:set>
                                    <p:anim calcmode="lin" valueType="num">
                                      <p:cBhvr additive="base">
                                        <p:cTn id="21" dur="1000" fill="hold"/>
                                        <p:tgtEl>
                                          <p:spTgt spid="177157"/>
                                        </p:tgtEl>
                                        <p:attrNameLst>
                                          <p:attrName>ppt_x</p:attrName>
                                        </p:attrNameLst>
                                      </p:cBhvr>
                                      <p:tavLst>
                                        <p:tav tm="0">
                                          <p:val>
                                            <p:strVal val="1+#ppt_w/2"/>
                                          </p:val>
                                        </p:tav>
                                        <p:tav tm="100000">
                                          <p:val>
                                            <p:strVal val="#ppt_x"/>
                                          </p:val>
                                        </p:tav>
                                      </p:tavLst>
                                    </p:anim>
                                    <p:anim calcmode="lin" valueType="num">
                                      <p:cBhvr additive="base">
                                        <p:cTn id="22" dur="1000" fill="hold"/>
                                        <p:tgtEl>
                                          <p:spTgt spid="177157"/>
                                        </p:tgtEl>
                                        <p:attrNameLst>
                                          <p:attrName>ppt_y</p:attrName>
                                        </p:attrNameLst>
                                      </p:cBhvr>
                                      <p:tavLst>
                                        <p:tav tm="0">
                                          <p:val>
                                            <p:strVal val="#ppt_y"/>
                                          </p:val>
                                        </p:tav>
                                        <p:tav tm="100000">
                                          <p:val>
                                            <p:strVal val="#ppt_y"/>
                                          </p:val>
                                        </p:tav>
                                      </p:tavLst>
                                    </p:anim>
                                  </p:childTnLst>
                                </p:cTn>
                              </p:par>
                              <p:par>
                                <p:cTn id="23" presetID="7" presetClass="entr" presetSubtype="2" fill="hold" grpId="0" nodeType="withEffect">
                                  <p:stCondLst>
                                    <p:cond delay="0"/>
                                  </p:stCondLst>
                                  <p:childTnLst>
                                    <p:set>
                                      <p:cBhvr>
                                        <p:cTn id="24" dur="1" fill="hold">
                                          <p:stCondLst>
                                            <p:cond delay="0"/>
                                          </p:stCondLst>
                                        </p:cTn>
                                        <p:tgtEl>
                                          <p:spTgt spid="177159"/>
                                        </p:tgtEl>
                                        <p:attrNameLst>
                                          <p:attrName>style.visibility</p:attrName>
                                        </p:attrNameLst>
                                      </p:cBhvr>
                                      <p:to>
                                        <p:strVal val="visible"/>
                                      </p:to>
                                    </p:set>
                                    <p:anim calcmode="lin" valueType="num">
                                      <p:cBhvr additive="base">
                                        <p:cTn id="25" dur="1000" fill="hold"/>
                                        <p:tgtEl>
                                          <p:spTgt spid="177159"/>
                                        </p:tgtEl>
                                        <p:attrNameLst>
                                          <p:attrName>ppt_x</p:attrName>
                                        </p:attrNameLst>
                                      </p:cBhvr>
                                      <p:tavLst>
                                        <p:tav tm="0">
                                          <p:val>
                                            <p:strVal val="1+#ppt_w/2"/>
                                          </p:val>
                                        </p:tav>
                                        <p:tav tm="100000">
                                          <p:val>
                                            <p:strVal val="#ppt_x"/>
                                          </p:val>
                                        </p:tav>
                                      </p:tavLst>
                                    </p:anim>
                                    <p:anim calcmode="lin" valueType="num">
                                      <p:cBhvr additive="base">
                                        <p:cTn id="26" dur="1000" fill="hold"/>
                                        <p:tgtEl>
                                          <p:spTgt spid="177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nimBg="1"/>
      <p:bldP spid="177157" grpId="0" animBg="1"/>
      <p:bldP spid="177158" grpId="0" animBg="1"/>
      <p:bldP spid="177159" grpId="0" animBg="1"/>
      <p:bldP spid="17716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762000" y="3048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Anti-Slavery Alphabet</a:t>
            </a:r>
          </a:p>
        </p:txBody>
      </p:sp>
      <p:pic>
        <p:nvPicPr>
          <p:cNvPr id="119811" name="Picture 3" descr="anti-slave_alphabet"/>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914400" y="1295400"/>
            <a:ext cx="7315200" cy="4992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762000" y="3810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William Lloyd Garrison  </a:t>
            </a:r>
            <a:r>
              <a:rPr lang="en-US" altLang="en-US" sz="3600" b="1">
                <a:solidFill>
                  <a:schemeClr val="bg1"/>
                </a:solidFill>
                <a:latin typeface="BlackChancery" pitchFamily="2" charset="0"/>
              </a:rPr>
              <a:t>(1801-1879)</a:t>
            </a:r>
            <a:endParaRPr lang="en-US" altLang="en-US" sz="4400" b="1">
              <a:solidFill>
                <a:schemeClr val="bg1"/>
              </a:solidFill>
              <a:latin typeface="BlackChancery" pitchFamily="2" charset="0"/>
            </a:endParaRPr>
          </a:p>
        </p:txBody>
      </p:sp>
      <p:pic>
        <p:nvPicPr>
          <p:cNvPr id="121859" name="Picture 3" descr="William Lloyd Garrison"/>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762000" y="1295400"/>
            <a:ext cx="3113088" cy="5153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9204" name="Text Box 4"/>
          <p:cNvSpPr txBox="1">
            <a:spLocks noChangeArrowheads="1"/>
          </p:cNvSpPr>
          <p:nvPr/>
        </p:nvSpPr>
        <p:spPr bwMode="auto">
          <a:xfrm>
            <a:off x="4267200" y="2133600"/>
            <a:ext cx="4343400" cy="34956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Slavery &amp; Masonry</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undermined republican</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values.</a:t>
            </a:r>
          </a:p>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Immediate emancipation </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with NO compensation.</a:t>
            </a:r>
          </a:p>
          <a:p>
            <a:pPr eaLnBrk="1" hangingPunct="1">
              <a:spcBef>
                <a:spcPct val="50000"/>
              </a:spcBef>
              <a:buClr>
                <a:srgbClr val="FF0000"/>
              </a:buClr>
              <a:buFontTx/>
              <a:buChar char="e"/>
            </a:pPr>
            <a:r>
              <a:rPr lang="en-US" altLang="en-US" b="1">
                <a:solidFill>
                  <a:schemeClr val="bg1"/>
                </a:solidFill>
                <a:latin typeface="Comic Sans MS" panose="030F0702030302020204" pitchFamily="66" charset="0"/>
              </a:rPr>
              <a:t>Slavery was a moral, not</a:t>
            </a:r>
            <a:br>
              <a:rPr lang="en-US" altLang="en-US" b="1">
                <a:solidFill>
                  <a:schemeClr val="bg1"/>
                </a:solidFill>
                <a:latin typeface="Comic Sans MS" panose="030F0702030302020204" pitchFamily="66" charset="0"/>
              </a:rPr>
            </a:br>
            <a:r>
              <a:rPr lang="en-US" altLang="en-US" b="1">
                <a:solidFill>
                  <a:schemeClr val="bg1"/>
                </a:solidFill>
                <a:latin typeface="Comic Sans MS" panose="030F0702030302020204" pitchFamily="66" charset="0"/>
              </a:rPr>
              <a:t>an economic issue.</a:t>
            </a:r>
            <a:endParaRPr lang="en-US" altLang="en-US" b="1">
              <a:solidFill>
                <a:schemeClr val="bg1"/>
              </a:solidFill>
            </a:endParaRPr>
          </a:p>
        </p:txBody>
      </p:sp>
      <p:sp>
        <p:nvSpPr>
          <p:cNvPr id="121861" name="Text Box 5"/>
          <p:cNvSpPr txBox="1">
            <a:spLocks noChangeArrowheads="1"/>
          </p:cNvSpPr>
          <p:nvPr/>
        </p:nvSpPr>
        <p:spPr bwMode="auto">
          <a:xfrm>
            <a:off x="8305800" y="6324600"/>
            <a:ext cx="533400" cy="2746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R2-4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3000"/>
                                  </p:iterate>
                                  <p:childTnLst>
                                    <p:set>
                                      <p:cBhvr>
                                        <p:cTn id="6" dur="1" fill="hold">
                                          <p:stCondLst>
                                            <p:cond delay="0"/>
                                          </p:stCondLst>
                                        </p:cTn>
                                        <p:tgtEl>
                                          <p:spTgt spid="179204"/>
                                        </p:tgtEl>
                                        <p:attrNameLst>
                                          <p:attrName>style.visibility</p:attrName>
                                        </p:attrNameLst>
                                      </p:cBhvr>
                                      <p:to>
                                        <p:strVal val="visible"/>
                                      </p:to>
                                    </p:set>
                                    <p:animEffect transition="in" filter="wipe(up)">
                                      <p:cBhvr>
                                        <p:cTn id="7" dur="30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762000" y="457200"/>
            <a:ext cx="77724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5400" b="1" i="1">
                <a:solidFill>
                  <a:srgbClr val="FFFF00"/>
                </a:solidFill>
                <a:latin typeface="BlackChancery" pitchFamily="2" charset="0"/>
              </a:rPr>
              <a:t>The Liberator</a:t>
            </a:r>
          </a:p>
        </p:txBody>
      </p:sp>
      <p:sp>
        <p:nvSpPr>
          <p:cNvPr id="123907" name="Rectangle 4"/>
          <p:cNvSpPr>
            <a:spLocks noChangeArrowheads="1"/>
          </p:cNvSpPr>
          <p:nvPr/>
        </p:nvSpPr>
        <p:spPr bwMode="auto">
          <a:xfrm>
            <a:off x="1295400" y="5105400"/>
            <a:ext cx="6705600" cy="5873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b="1">
                <a:solidFill>
                  <a:schemeClr val="bg1"/>
                </a:solidFill>
                <a:latin typeface="Comic Sans MS" panose="030F0702030302020204" pitchFamily="66" charset="0"/>
              </a:rPr>
              <a:t>Premiere issue  January 1, 1831</a:t>
            </a:r>
          </a:p>
        </p:txBody>
      </p:sp>
      <p:pic>
        <p:nvPicPr>
          <p:cNvPr id="123908" name="Picture 5" descr="Abolit5"/>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r="1538" b="17180"/>
          <a:stretch>
            <a:fillRect/>
          </a:stretch>
        </p:blipFill>
        <p:spPr bwMode="auto">
          <a:xfrm>
            <a:off x="990600" y="1943100"/>
            <a:ext cx="7315200" cy="2628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3909" name="Text Box 6"/>
          <p:cNvSpPr txBox="1">
            <a:spLocks noChangeArrowheads="1"/>
          </p:cNvSpPr>
          <p:nvPr/>
        </p:nvSpPr>
        <p:spPr bwMode="auto">
          <a:xfrm>
            <a:off x="8305800" y="6248400"/>
            <a:ext cx="533400" cy="2746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R2-5</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457200" y="228600"/>
            <a:ext cx="82296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The Tree of Slavery—Loaded with the Sum of All Villanies!</a:t>
            </a:r>
          </a:p>
        </p:txBody>
      </p:sp>
      <p:pic>
        <p:nvPicPr>
          <p:cNvPr id="125955" name="Picture 3" descr="anti-slavery"/>
          <p:cNvPicPr>
            <a:picLocks noChangeAspect="1" noChangeArrowheads="1"/>
          </p:cNvPicPr>
          <p:nvPr/>
        </p:nvPicPr>
        <p:blipFill>
          <a:blip r:embed="rId3" cstate="print">
            <a:lum bright="6000" contrast="18000"/>
            <a:extLst>
              <a:ext uri="{28A0092B-C50C-407E-A947-70E740481C1C}">
                <a14:useLocalDpi xmlns:a14="http://schemas.microsoft.com/office/drawing/2010/main" val="0"/>
              </a:ext>
            </a:extLst>
          </a:blip>
          <a:srcRect/>
          <a:stretch>
            <a:fillRect/>
          </a:stretch>
        </p:blipFill>
        <p:spPr bwMode="auto">
          <a:xfrm>
            <a:off x="685800" y="1876425"/>
            <a:ext cx="7772400" cy="4524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762000" y="2286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rgbClr val="FFFF00"/>
                </a:solidFill>
                <a:latin typeface="BlackChancery" pitchFamily="2" charset="0"/>
              </a:rPr>
              <a:t>Other White Abolitionists</a:t>
            </a:r>
          </a:p>
        </p:txBody>
      </p:sp>
      <p:sp>
        <p:nvSpPr>
          <p:cNvPr id="128003" name="Rectangle 3"/>
          <p:cNvSpPr>
            <a:spLocks noChangeArrowheads="1"/>
          </p:cNvSpPr>
          <p:nvPr/>
        </p:nvSpPr>
        <p:spPr bwMode="auto">
          <a:xfrm>
            <a:off x="946150" y="3209925"/>
            <a:ext cx="2295525" cy="5524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600" b="1">
                <a:solidFill>
                  <a:schemeClr val="bg1"/>
                </a:solidFill>
                <a:latin typeface="Comic Sans MS" panose="030F0702030302020204" pitchFamily="66" charset="0"/>
              </a:rPr>
              <a:t>Lewis Tappan</a:t>
            </a:r>
          </a:p>
        </p:txBody>
      </p:sp>
      <p:pic>
        <p:nvPicPr>
          <p:cNvPr id="128004" name="Picture 4" descr="Mr. Lewis Tappa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335088" y="1114425"/>
            <a:ext cx="1500187" cy="2047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8005" name="Picture 5" descr="USAtappanA"/>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350963" y="3962400"/>
            <a:ext cx="1460500" cy="2009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8006" name="Rectangle 6"/>
          <p:cNvSpPr>
            <a:spLocks noChangeArrowheads="1"/>
          </p:cNvSpPr>
          <p:nvPr/>
        </p:nvSpPr>
        <p:spPr bwMode="auto">
          <a:xfrm>
            <a:off x="893763" y="6105525"/>
            <a:ext cx="2527300" cy="5524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600" b="1">
                <a:solidFill>
                  <a:schemeClr val="bg1"/>
                </a:solidFill>
                <a:latin typeface="Comic Sans MS" panose="030F0702030302020204" pitchFamily="66" charset="0"/>
              </a:rPr>
              <a:t>Arthur Tappan</a:t>
            </a:r>
          </a:p>
        </p:txBody>
      </p:sp>
      <p:pic>
        <p:nvPicPr>
          <p:cNvPr id="128007" name="Picture 7" descr="USASbir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384300"/>
            <a:ext cx="1571625" cy="2324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8008" name="Rectangle 8"/>
          <p:cNvSpPr>
            <a:spLocks noChangeArrowheads="1"/>
          </p:cNvSpPr>
          <p:nvPr/>
        </p:nvSpPr>
        <p:spPr bwMode="auto">
          <a:xfrm>
            <a:off x="4945063" y="3724275"/>
            <a:ext cx="2332037" cy="5524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600" b="1">
                <a:solidFill>
                  <a:schemeClr val="bg1"/>
                </a:solidFill>
                <a:latin typeface="Comic Sans MS" panose="030F0702030302020204" pitchFamily="66" charset="0"/>
              </a:rPr>
              <a:t>James Birney</a:t>
            </a:r>
          </a:p>
        </p:txBody>
      </p:sp>
      <p:sp>
        <p:nvSpPr>
          <p:cNvPr id="181257" name="Rectangle 9"/>
          <p:cNvSpPr>
            <a:spLocks noChangeArrowheads="1"/>
          </p:cNvSpPr>
          <p:nvPr/>
        </p:nvSpPr>
        <p:spPr bwMode="auto">
          <a:xfrm>
            <a:off x="4495800" y="4432300"/>
            <a:ext cx="4343400" cy="22129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3000" b="1">
                <a:solidFill>
                  <a:schemeClr val="bg1"/>
                </a:solidFill>
                <a:latin typeface="Comic Sans MS" panose="030F0702030302020204" pitchFamily="66" charset="0"/>
              </a:rPr>
              <a:t>Liberty Party.</a:t>
            </a:r>
          </a:p>
          <a:p>
            <a:pPr eaLnBrk="1" hangingPunct="1">
              <a:buClr>
                <a:srgbClr val="FF0000"/>
              </a:buClr>
              <a:buFontTx/>
              <a:buChar char="e"/>
            </a:pPr>
            <a:r>
              <a:rPr lang="en-US" altLang="en-US" sz="3000" b="1">
                <a:solidFill>
                  <a:schemeClr val="bg1"/>
                </a:solidFill>
                <a:latin typeface="Comic Sans MS" panose="030F0702030302020204" pitchFamily="66" charset="0"/>
              </a:rPr>
              <a:t>Ran for President in </a:t>
            </a:r>
            <a:br>
              <a:rPr lang="en-US" altLang="en-US" sz="3000" b="1">
                <a:solidFill>
                  <a:schemeClr val="bg1"/>
                </a:solidFill>
                <a:latin typeface="Comic Sans MS" panose="030F0702030302020204" pitchFamily="66" charset="0"/>
              </a:rPr>
            </a:br>
            <a:r>
              <a:rPr lang="en-US" altLang="en-US" sz="3000" b="1">
                <a:solidFill>
                  <a:schemeClr val="bg1"/>
                </a:solidFill>
                <a:latin typeface="Comic Sans MS" panose="030F0702030302020204" pitchFamily="66" charset="0"/>
              </a:rPr>
              <a:t>1840 &amp; 1844.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1257"/>
                                        </p:tgtEl>
                                        <p:attrNameLst>
                                          <p:attrName>style.visibility</p:attrName>
                                        </p:attrNameLst>
                                      </p:cBhvr>
                                      <p:to>
                                        <p:strVal val="visible"/>
                                      </p:to>
                                    </p:set>
                                    <p:animEffect transition="in" filter="wipe(up)">
                                      <p:cBhvr>
                                        <p:cTn id="7" dur="5000"/>
                                        <p:tgtEl>
                                          <p:spTgt spid="181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762000" y="457200"/>
            <a:ext cx="77724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5400" b="1">
                <a:solidFill>
                  <a:schemeClr val="bg1"/>
                </a:solidFill>
                <a:latin typeface="BlackChancery" pitchFamily="2" charset="0"/>
              </a:rPr>
              <a:t>Black Abolitionists</a:t>
            </a:r>
          </a:p>
        </p:txBody>
      </p:sp>
      <p:sp>
        <p:nvSpPr>
          <p:cNvPr id="130051" name="Rectangle 3"/>
          <p:cNvSpPr>
            <a:spLocks noChangeArrowheads="1"/>
          </p:cNvSpPr>
          <p:nvPr/>
        </p:nvSpPr>
        <p:spPr bwMode="auto">
          <a:xfrm>
            <a:off x="3005138" y="1797050"/>
            <a:ext cx="3492500" cy="143668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4000" b="1">
                <a:solidFill>
                  <a:srgbClr val="FFFF00"/>
                </a:solidFill>
                <a:latin typeface="Comic Sans MS" panose="030F0702030302020204" pitchFamily="66" charset="0"/>
              </a:rPr>
              <a:t>David Walker</a:t>
            </a:r>
            <a:r>
              <a:rPr lang="en-US" altLang="en-US" sz="3600" b="1">
                <a:solidFill>
                  <a:schemeClr val="bg1"/>
                </a:solidFill>
                <a:latin typeface="Comic Sans MS" panose="030F0702030302020204" pitchFamily="66" charset="0"/>
              </a:rPr>
              <a:t/>
            </a:r>
            <a:br>
              <a:rPr lang="en-US" altLang="en-US" sz="3600" b="1">
                <a:solidFill>
                  <a:schemeClr val="bg1"/>
                </a:solidFill>
                <a:latin typeface="Comic Sans MS" panose="030F0702030302020204" pitchFamily="66" charset="0"/>
              </a:rPr>
            </a:br>
            <a:r>
              <a:rPr lang="en-US" altLang="en-US" sz="3600" b="1">
                <a:solidFill>
                  <a:schemeClr val="bg1"/>
                </a:solidFill>
                <a:latin typeface="Comic Sans MS" panose="030F0702030302020204" pitchFamily="66" charset="0"/>
              </a:rPr>
              <a:t>(1785-1830)</a:t>
            </a:r>
          </a:p>
        </p:txBody>
      </p:sp>
      <p:sp>
        <p:nvSpPr>
          <p:cNvPr id="130052" name="Rectangle 4"/>
          <p:cNvSpPr>
            <a:spLocks noChangeArrowheads="1"/>
          </p:cNvSpPr>
          <p:nvPr/>
        </p:nvSpPr>
        <p:spPr bwMode="auto">
          <a:xfrm>
            <a:off x="1906588" y="3686175"/>
            <a:ext cx="5718175" cy="10128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600" b="1">
                <a:solidFill>
                  <a:schemeClr val="bg1"/>
                </a:solidFill>
                <a:latin typeface="Comic Sans MS" panose="030F0702030302020204" pitchFamily="66" charset="0"/>
              </a:rPr>
              <a:t>1829 --&gt; </a:t>
            </a:r>
            <a:r>
              <a:rPr lang="en-US" altLang="en-US" sz="2600" b="1" i="1">
                <a:solidFill>
                  <a:srgbClr val="FF0000"/>
                </a:solidFill>
                <a:latin typeface="Comic Sans MS" panose="030F0702030302020204" pitchFamily="66" charset="0"/>
              </a:rPr>
              <a:t>Appeal to the Coloured </a:t>
            </a:r>
            <a:br>
              <a:rPr lang="en-US" altLang="en-US" sz="2600" b="1" i="1">
                <a:solidFill>
                  <a:srgbClr val="FF0000"/>
                </a:solidFill>
                <a:latin typeface="Comic Sans MS" panose="030F0702030302020204" pitchFamily="66" charset="0"/>
              </a:rPr>
            </a:br>
            <a:r>
              <a:rPr lang="en-US" altLang="en-US" sz="2600" b="1" i="1">
                <a:solidFill>
                  <a:srgbClr val="FF0000"/>
                </a:solidFill>
                <a:latin typeface="Comic Sans MS" panose="030F0702030302020204" pitchFamily="66" charset="0"/>
              </a:rPr>
              <a:t>           Citizens of the World</a:t>
            </a:r>
          </a:p>
        </p:txBody>
      </p:sp>
      <p:sp>
        <p:nvSpPr>
          <p:cNvPr id="130053" name="Rectangle 5"/>
          <p:cNvSpPr>
            <a:spLocks noChangeArrowheads="1"/>
          </p:cNvSpPr>
          <p:nvPr/>
        </p:nvSpPr>
        <p:spPr bwMode="auto">
          <a:xfrm>
            <a:off x="2125663" y="5133975"/>
            <a:ext cx="5268912" cy="10128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600" b="1">
                <a:solidFill>
                  <a:schemeClr val="bg1"/>
                </a:solidFill>
                <a:latin typeface="Comic Sans MS" panose="030F0702030302020204" pitchFamily="66" charset="0"/>
              </a:rPr>
              <a:t>Fight for freedom rather than </a:t>
            </a:r>
            <a:br>
              <a:rPr lang="en-US" altLang="en-US" sz="2600" b="1">
                <a:solidFill>
                  <a:schemeClr val="bg1"/>
                </a:solidFill>
                <a:latin typeface="Comic Sans MS" panose="030F0702030302020204" pitchFamily="66" charset="0"/>
              </a:rPr>
            </a:br>
            <a:r>
              <a:rPr lang="en-US" altLang="en-US" sz="2600" b="1">
                <a:solidFill>
                  <a:schemeClr val="bg1"/>
                </a:solidFill>
                <a:latin typeface="Comic Sans MS" panose="030F0702030302020204" pitchFamily="66" charset="0"/>
              </a:rPr>
              <a:t>wait to be set free by whites</a:t>
            </a:r>
            <a:r>
              <a:rPr lang="en-US" altLang="en-US" sz="2600" b="1">
                <a:solidFill>
                  <a:schemeClr val="bg1"/>
                </a:solidFill>
              </a:rPr>
              <a:t>.</a:t>
            </a:r>
            <a:endParaRPr lang="en-US" altLang="en-US" sz="2600" b="1" i="1">
              <a:solidFill>
                <a:schemeClr val="bg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81000" y="304800"/>
            <a:ext cx="8382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Frederick Douglass  (1817-1895)</a:t>
            </a:r>
          </a:p>
        </p:txBody>
      </p:sp>
      <p:sp>
        <p:nvSpPr>
          <p:cNvPr id="183299" name="Rectangle 3"/>
          <p:cNvSpPr>
            <a:spLocks noChangeArrowheads="1"/>
          </p:cNvSpPr>
          <p:nvPr/>
        </p:nvSpPr>
        <p:spPr bwMode="auto">
          <a:xfrm>
            <a:off x="1676400" y="5181600"/>
            <a:ext cx="5822950" cy="14732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600" b="1">
                <a:solidFill>
                  <a:schemeClr val="bg1"/>
                </a:solidFill>
                <a:latin typeface="Comic Sans MS" panose="030F0702030302020204" pitchFamily="66" charset="0"/>
              </a:rPr>
              <a:t>1845  </a:t>
            </a:r>
            <a:r>
              <a:rPr lang="en-US" altLang="en-US" sz="2600" b="1" i="1">
                <a:solidFill>
                  <a:schemeClr val="bg1"/>
                </a:solidFill>
                <a:latin typeface="Comic Sans MS" panose="030F0702030302020204" pitchFamily="66" charset="0"/>
              </a:rPr>
              <a:t>The Narrative of the Life</a:t>
            </a:r>
            <a:br>
              <a:rPr lang="en-US" altLang="en-US" sz="2600" b="1" i="1">
                <a:solidFill>
                  <a:schemeClr val="bg1"/>
                </a:solidFill>
                <a:latin typeface="Comic Sans MS" panose="030F0702030302020204" pitchFamily="66" charset="0"/>
              </a:rPr>
            </a:br>
            <a:r>
              <a:rPr lang="en-US" altLang="en-US" sz="2600" b="1" i="1">
                <a:solidFill>
                  <a:schemeClr val="bg1"/>
                </a:solidFill>
                <a:latin typeface="Comic Sans MS" panose="030F0702030302020204" pitchFamily="66" charset="0"/>
              </a:rPr>
              <a:t>          Of Frederick Douglass</a:t>
            </a:r>
            <a:endParaRPr lang="en-US" altLang="en-US" sz="2600" b="1">
              <a:solidFill>
                <a:schemeClr val="bg1"/>
              </a:solidFill>
              <a:latin typeface="Comic Sans MS" panose="030F0702030302020204" pitchFamily="66" charset="0"/>
            </a:endParaRPr>
          </a:p>
          <a:p>
            <a:pPr eaLnBrk="1" hangingPunct="1"/>
            <a:r>
              <a:rPr lang="en-US" altLang="en-US" sz="2600" b="1">
                <a:solidFill>
                  <a:schemeClr val="bg1"/>
                </a:solidFill>
                <a:latin typeface="Comic Sans MS" panose="030F0702030302020204" pitchFamily="66" charset="0"/>
              </a:rPr>
              <a:t>1847  </a:t>
            </a:r>
            <a:r>
              <a:rPr lang="en-US" altLang="en-US" sz="2600" b="1">
                <a:solidFill>
                  <a:srgbClr val="FFFF00"/>
                </a:solidFill>
                <a:latin typeface="Comic Sans MS" panose="030F0702030302020204" pitchFamily="66" charset="0"/>
              </a:rPr>
              <a:t>“The North Star”</a:t>
            </a:r>
            <a:endParaRPr lang="en-US" altLang="en-US" sz="2600" b="1" i="1">
              <a:solidFill>
                <a:srgbClr val="FFFF00"/>
              </a:solidFill>
              <a:latin typeface="Comic Sans MS" panose="030F0702030302020204" pitchFamily="66" charset="0"/>
            </a:endParaRPr>
          </a:p>
        </p:txBody>
      </p:sp>
      <p:pic>
        <p:nvPicPr>
          <p:cNvPr id="183300" name="Picture 4" descr="Frederick Douglass">
            <a:hlinkClick r:id="rId3"/>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990600" y="1524000"/>
            <a:ext cx="2803525" cy="3200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3301" name="Picture 5" descr="Photo portrait of Frederick Douglass."/>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5181600" y="1371600"/>
            <a:ext cx="2671763" cy="3629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2102" name="Text Box 6"/>
          <p:cNvSpPr txBox="1">
            <a:spLocks noChangeArrowheads="1"/>
          </p:cNvSpPr>
          <p:nvPr/>
        </p:nvSpPr>
        <p:spPr bwMode="auto">
          <a:xfrm>
            <a:off x="228600" y="6430963"/>
            <a:ext cx="533400" cy="4572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R2-12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fade">
                                      <p:cBhvr>
                                        <p:cTn id="7" dur="2000"/>
                                        <p:tgtEl>
                                          <p:spTgt spid="183299"/>
                                        </p:tgtEl>
                                      </p:cBhvr>
                                    </p:animEffect>
                                  </p:childTnLst>
                                </p:cTn>
                              </p:par>
                              <p:par>
                                <p:cTn id="8" presetID="10" presetClass="entr" presetSubtype="0" fill="hold" nodeType="withEffect">
                                  <p:stCondLst>
                                    <p:cond delay="0"/>
                                  </p:stCondLst>
                                  <p:childTnLst>
                                    <p:set>
                                      <p:cBhvr>
                                        <p:cTn id="9" dur="1" fill="hold">
                                          <p:stCondLst>
                                            <p:cond delay="0"/>
                                          </p:stCondLst>
                                        </p:cTn>
                                        <p:tgtEl>
                                          <p:spTgt spid="183300"/>
                                        </p:tgtEl>
                                        <p:attrNameLst>
                                          <p:attrName>style.visibility</p:attrName>
                                        </p:attrNameLst>
                                      </p:cBhvr>
                                      <p:to>
                                        <p:strVal val="visible"/>
                                      </p:to>
                                    </p:set>
                                    <p:animEffect transition="in" filter="fade">
                                      <p:cBhvr>
                                        <p:cTn id="10" dur="2000"/>
                                        <p:tgtEl>
                                          <p:spTgt spid="183300"/>
                                        </p:tgtEl>
                                      </p:cBhvr>
                                    </p:animEffect>
                                  </p:childTnLst>
                                </p:cTn>
                              </p:par>
                            </p:childTnLst>
                          </p:cTn>
                        </p:par>
                        <p:par>
                          <p:cTn id="11" fill="hold" nodeType="afterGroup">
                            <p:stCondLst>
                              <p:cond delay="2000"/>
                            </p:stCondLst>
                            <p:childTnLst>
                              <p:par>
                                <p:cTn id="12" presetID="9" presetClass="entr" presetSubtype="0" fill="hold" nodeType="afterEffect">
                                  <p:stCondLst>
                                    <p:cond delay="1000"/>
                                  </p:stCondLst>
                                  <p:childTnLst>
                                    <p:set>
                                      <p:cBhvr>
                                        <p:cTn id="13" dur="1" fill="hold">
                                          <p:stCondLst>
                                            <p:cond delay="0"/>
                                          </p:stCondLst>
                                        </p:cTn>
                                        <p:tgtEl>
                                          <p:spTgt spid="183301"/>
                                        </p:tgtEl>
                                        <p:attrNameLst>
                                          <p:attrName>style.visibility</p:attrName>
                                        </p:attrNameLst>
                                      </p:cBhvr>
                                      <p:to>
                                        <p:strVal val="visible"/>
                                      </p:to>
                                    </p:set>
                                    <p:animEffect transition="in" filter="dissolve">
                                      <p:cBhvr>
                                        <p:cTn id="14" dur="2000"/>
                                        <p:tgtEl>
                                          <p:spTgt spid="183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762000" y="166688"/>
            <a:ext cx="7772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800" b="1">
                <a:solidFill>
                  <a:schemeClr val="bg1"/>
                </a:solidFill>
                <a:latin typeface="BlackChancery" pitchFamily="2" charset="0"/>
              </a:rPr>
              <a:t>Harriet Tubman  (1820-1913)</a:t>
            </a:r>
            <a:endParaRPr lang="en-US" altLang="en-US" sz="8000" b="1">
              <a:solidFill>
                <a:schemeClr val="bg1"/>
              </a:solidFill>
              <a:latin typeface="BlackChancery" pitchFamily="2" charset="0"/>
            </a:endParaRPr>
          </a:p>
        </p:txBody>
      </p:sp>
      <p:sp>
        <p:nvSpPr>
          <p:cNvPr id="185347" name="Rectangle 3"/>
          <p:cNvSpPr>
            <a:spLocks noChangeArrowheads="1"/>
          </p:cNvSpPr>
          <p:nvPr/>
        </p:nvSpPr>
        <p:spPr bwMode="auto">
          <a:xfrm>
            <a:off x="838200" y="5257800"/>
            <a:ext cx="7696200" cy="14732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2600" b="1">
                <a:solidFill>
                  <a:schemeClr val="bg1"/>
                </a:solidFill>
                <a:latin typeface="Comic Sans MS" panose="030F0702030302020204" pitchFamily="66" charset="0"/>
              </a:rPr>
              <a:t>Helped over 300 slaves to freedom.</a:t>
            </a:r>
          </a:p>
          <a:p>
            <a:pPr eaLnBrk="1" hangingPunct="1">
              <a:buClr>
                <a:srgbClr val="FF0000"/>
              </a:buClr>
              <a:buFontTx/>
              <a:buChar char="e"/>
            </a:pPr>
            <a:r>
              <a:rPr lang="en-US" altLang="en-US" sz="2600" b="1">
                <a:solidFill>
                  <a:schemeClr val="bg1"/>
                </a:solidFill>
                <a:latin typeface="Comic Sans MS" panose="030F0702030302020204" pitchFamily="66" charset="0"/>
              </a:rPr>
              <a:t>$40,000 bounty on her head.</a:t>
            </a:r>
          </a:p>
          <a:p>
            <a:pPr eaLnBrk="1" hangingPunct="1">
              <a:buClr>
                <a:srgbClr val="FF0000"/>
              </a:buClr>
              <a:buFontTx/>
              <a:buChar char="e"/>
            </a:pPr>
            <a:r>
              <a:rPr lang="en-US" altLang="en-US" sz="2600" b="1">
                <a:solidFill>
                  <a:schemeClr val="bg1"/>
                </a:solidFill>
                <a:latin typeface="Comic Sans MS" panose="030F0702030302020204" pitchFamily="66" charset="0"/>
              </a:rPr>
              <a:t>Served as a Union spy during the Civil War.</a:t>
            </a:r>
          </a:p>
        </p:txBody>
      </p:sp>
      <p:pic>
        <p:nvPicPr>
          <p:cNvPr id="134148" name="Picture 4" descr="Standing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066800"/>
            <a:ext cx="2228850" cy="4038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9" name="Rectangle 5"/>
          <p:cNvSpPr>
            <a:spLocks noChangeArrowheads="1"/>
          </p:cNvSpPr>
          <p:nvPr/>
        </p:nvSpPr>
        <p:spPr bwMode="auto">
          <a:xfrm>
            <a:off x="6096000" y="2679700"/>
            <a:ext cx="1925638" cy="728663"/>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3600" b="1">
                <a:solidFill>
                  <a:schemeClr val="bg1"/>
                </a:solidFill>
                <a:latin typeface="Comic Sans MS" panose="030F0702030302020204" pitchFamily="66" charset="0"/>
              </a:rPr>
              <a:t>“Moses”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wipe(up)">
                                      <p:cBhvr>
                                        <p:cTn id="7" dur="5000"/>
                                        <p:tgtEl>
                                          <p:spTgt spid="18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304800"/>
            <a:ext cx="82296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The “Burned-Over” District</a:t>
            </a:r>
            <a:br>
              <a:rPr lang="en-US" altLang="en-US" sz="4400" b="1">
                <a:solidFill>
                  <a:schemeClr val="bg1"/>
                </a:solidFill>
                <a:latin typeface="BlackChancery" pitchFamily="2" charset="0"/>
              </a:rPr>
            </a:br>
            <a:r>
              <a:rPr lang="en-US" altLang="en-US" sz="4400" b="1">
                <a:solidFill>
                  <a:schemeClr val="bg1"/>
                </a:solidFill>
                <a:latin typeface="BlackChancery" pitchFamily="2" charset="0"/>
              </a:rPr>
              <a:t>in Upstate New York</a:t>
            </a:r>
          </a:p>
        </p:txBody>
      </p:sp>
      <p:pic>
        <p:nvPicPr>
          <p:cNvPr id="15363" name="Picture 4" descr="Great Awakening Chart"/>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4943" t="18391" r="10345" b="4980"/>
          <a:stretch>
            <a:fillRect/>
          </a:stretch>
        </p:blipFill>
        <p:spPr bwMode="auto">
          <a:xfrm>
            <a:off x="1752600" y="2005013"/>
            <a:ext cx="5715000" cy="43957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762000" y="3810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600" b="1">
                <a:solidFill>
                  <a:schemeClr val="bg1"/>
                </a:solidFill>
                <a:latin typeface="BlackChancery" pitchFamily="2" charset="0"/>
              </a:rPr>
              <a:t>The Underground Railroad</a:t>
            </a:r>
          </a:p>
        </p:txBody>
      </p:sp>
      <p:pic>
        <p:nvPicPr>
          <p:cNvPr id="136195" name="Picture 3" descr="map-Underground RR-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895600" y="1371600"/>
            <a:ext cx="3595688"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762000" y="3810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600" b="1">
                <a:solidFill>
                  <a:schemeClr val="bg1"/>
                </a:solidFill>
                <a:latin typeface="BlackChancery" pitchFamily="2" charset="0"/>
              </a:rPr>
              <a:t>The Underground Railroad</a:t>
            </a:r>
          </a:p>
        </p:txBody>
      </p:sp>
      <p:sp>
        <p:nvSpPr>
          <p:cNvPr id="187395" name="Rectangle 3"/>
          <p:cNvSpPr>
            <a:spLocks noChangeArrowheads="1"/>
          </p:cNvSpPr>
          <p:nvPr/>
        </p:nvSpPr>
        <p:spPr bwMode="auto">
          <a:xfrm>
            <a:off x="457200" y="1219200"/>
            <a:ext cx="8229600" cy="52355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0000"/>
              </a:buClr>
              <a:buFontTx/>
              <a:buChar char="e"/>
            </a:pPr>
            <a:r>
              <a:rPr lang="en-US" altLang="en-US" sz="2900" b="1">
                <a:solidFill>
                  <a:srgbClr val="FFFF00"/>
                </a:solidFill>
                <a:latin typeface="Comic Sans MS" panose="030F0702030302020204" pitchFamily="66" charset="0"/>
              </a:rPr>
              <a:t>“Conductor”</a:t>
            </a:r>
            <a:r>
              <a:rPr lang="en-US" altLang="en-US" sz="2900" b="1">
                <a:solidFill>
                  <a:schemeClr val="bg1"/>
                </a:solidFill>
                <a:latin typeface="Comic Sans MS" panose="030F0702030302020204" pitchFamily="66" charset="0"/>
              </a:rPr>
              <a:t> ==== leader of the escape</a:t>
            </a:r>
            <a:br>
              <a:rPr lang="en-US" altLang="en-US" sz="2900" b="1">
                <a:solidFill>
                  <a:schemeClr val="bg1"/>
                </a:solidFill>
                <a:latin typeface="Comic Sans MS" panose="030F0702030302020204" pitchFamily="66" charset="0"/>
              </a:rPr>
            </a:br>
            <a:endParaRPr lang="en-US" altLang="en-US" sz="2900" b="1">
              <a:solidFill>
                <a:schemeClr val="bg1"/>
              </a:solidFill>
              <a:latin typeface="Comic Sans MS" panose="030F0702030302020204" pitchFamily="66" charset="0"/>
            </a:endParaRPr>
          </a:p>
          <a:p>
            <a:pPr eaLnBrk="1" hangingPunct="1">
              <a:buClr>
                <a:srgbClr val="FF0000"/>
              </a:buClr>
              <a:buFontTx/>
              <a:buChar char="e"/>
            </a:pPr>
            <a:r>
              <a:rPr lang="en-US" altLang="en-US" sz="2900" b="1">
                <a:solidFill>
                  <a:srgbClr val="FFFF00"/>
                </a:solidFill>
                <a:latin typeface="Comic Sans MS" panose="030F0702030302020204" pitchFamily="66" charset="0"/>
              </a:rPr>
              <a:t>“Passengers”</a:t>
            </a:r>
            <a:r>
              <a:rPr lang="en-US" altLang="en-US" sz="2900" b="1">
                <a:solidFill>
                  <a:schemeClr val="bg1"/>
                </a:solidFill>
                <a:latin typeface="Comic Sans MS" panose="030F0702030302020204" pitchFamily="66" charset="0"/>
              </a:rPr>
              <a:t> ==== escaping slaves</a:t>
            </a:r>
            <a:br>
              <a:rPr lang="en-US" altLang="en-US" sz="2900" b="1">
                <a:solidFill>
                  <a:schemeClr val="bg1"/>
                </a:solidFill>
                <a:latin typeface="Comic Sans MS" panose="030F0702030302020204" pitchFamily="66" charset="0"/>
              </a:rPr>
            </a:br>
            <a:endParaRPr lang="en-US" altLang="en-US" sz="2900" b="1">
              <a:solidFill>
                <a:schemeClr val="bg1"/>
              </a:solidFill>
              <a:latin typeface="Comic Sans MS" panose="030F0702030302020204" pitchFamily="66" charset="0"/>
            </a:endParaRPr>
          </a:p>
          <a:p>
            <a:pPr eaLnBrk="1" hangingPunct="1">
              <a:buClr>
                <a:srgbClr val="FF0000"/>
              </a:buClr>
              <a:buFontTx/>
              <a:buChar char="e"/>
            </a:pPr>
            <a:r>
              <a:rPr lang="en-US" altLang="en-US" sz="2900" b="1">
                <a:solidFill>
                  <a:srgbClr val="FFFF00"/>
                </a:solidFill>
                <a:latin typeface="Comic Sans MS" panose="030F0702030302020204" pitchFamily="66" charset="0"/>
              </a:rPr>
              <a:t>“Tracks”</a:t>
            </a:r>
            <a:r>
              <a:rPr lang="en-US" altLang="en-US" sz="2900" b="1">
                <a:solidFill>
                  <a:schemeClr val="bg1"/>
                </a:solidFill>
                <a:latin typeface="Comic Sans MS" panose="030F0702030302020204" pitchFamily="66" charset="0"/>
              </a:rPr>
              <a:t> ==== routes</a:t>
            </a:r>
            <a:br>
              <a:rPr lang="en-US" altLang="en-US" sz="2900" b="1">
                <a:solidFill>
                  <a:schemeClr val="bg1"/>
                </a:solidFill>
                <a:latin typeface="Comic Sans MS" panose="030F0702030302020204" pitchFamily="66" charset="0"/>
              </a:rPr>
            </a:br>
            <a:endParaRPr lang="en-US" altLang="en-US" sz="2900" b="1">
              <a:solidFill>
                <a:schemeClr val="bg1"/>
              </a:solidFill>
              <a:latin typeface="Comic Sans MS" panose="030F0702030302020204" pitchFamily="66" charset="0"/>
            </a:endParaRPr>
          </a:p>
          <a:p>
            <a:pPr eaLnBrk="1" hangingPunct="1">
              <a:buClr>
                <a:srgbClr val="FF0000"/>
              </a:buClr>
              <a:buFontTx/>
              <a:buChar char="e"/>
            </a:pPr>
            <a:r>
              <a:rPr lang="en-US" altLang="en-US" sz="2900" b="1">
                <a:solidFill>
                  <a:srgbClr val="FFFF00"/>
                </a:solidFill>
                <a:latin typeface="Comic Sans MS" panose="030F0702030302020204" pitchFamily="66" charset="0"/>
              </a:rPr>
              <a:t>“Trains”</a:t>
            </a:r>
            <a:r>
              <a:rPr lang="en-US" altLang="en-US" sz="2900" b="1">
                <a:solidFill>
                  <a:schemeClr val="bg1"/>
                </a:solidFill>
                <a:latin typeface="Comic Sans MS" panose="030F0702030302020204" pitchFamily="66" charset="0"/>
              </a:rPr>
              <a:t> ==== farm wagons transporting</a:t>
            </a:r>
            <a:br>
              <a:rPr lang="en-US" altLang="en-US" sz="2900" b="1">
                <a:solidFill>
                  <a:schemeClr val="bg1"/>
                </a:solidFill>
                <a:latin typeface="Comic Sans MS" panose="030F0702030302020204" pitchFamily="66" charset="0"/>
              </a:rPr>
            </a:br>
            <a:r>
              <a:rPr lang="en-US" altLang="en-US" sz="2900" b="1">
                <a:solidFill>
                  <a:schemeClr val="bg1"/>
                </a:solidFill>
                <a:latin typeface="Comic Sans MS" panose="030F0702030302020204" pitchFamily="66" charset="0"/>
              </a:rPr>
              <a:t>                 the escaping slaves</a:t>
            </a:r>
            <a:br>
              <a:rPr lang="en-US" altLang="en-US" sz="2900" b="1">
                <a:solidFill>
                  <a:schemeClr val="bg1"/>
                </a:solidFill>
                <a:latin typeface="Comic Sans MS" panose="030F0702030302020204" pitchFamily="66" charset="0"/>
              </a:rPr>
            </a:br>
            <a:endParaRPr lang="en-US" altLang="en-US" sz="2900" b="1">
              <a:solidFill>
                <a:schemeClr val="bg1"/>
              </a:solidFill>
              <a:latin typeface="Comic Sans MS" panose="030F0702030302020204" pitchFamily="66" charset="0"/>
            </a:endParaRPr>
          </a:p>
          <a:p>
            <a:pPr eaLnBrk="1" hangingPunct="1">
              <a:buClr>
                <a:srgbClr val="FF0000"/>
              </a:buClr>
              <a:buFontTx/>
              <a:buChar char="e"/>
            </a:pPr>
            <a:r>
              <a:rPr lang="en-US" altLang="en-US" sz="2900" b="1">
                <a:solidFill>
                  <a:srgbClr val="FFFF00"/>
                </a:solidFill>
                <a:latin typeface="Comic Sans MS" panose="030F0702030302020204" pitchFamily="66" charset="0"/>
              </a:rPr>
              <a:t>“Depots”</a:t>
            </a:r>
            <a:r>
              <a:rPr lang="en-US" altLang="en-US" sz="2900" b="1">
                <a:solidFill>
                  <a:schemeClr val="bg1"/>
                </a:solidFill>
                <a:latin typeface="Comic Sans MS" panose="030F0702030302020204" pitchFamily="66" charset="0"/>
              </a:rPr>
              <a:t> ==== safe houses to rest/sleep</a:t>
            </a:r>
            <a:endParaRPr lang="en-US" altLang="en-US" sz="3000" b="1">
              <a:solidFill>
                <a:schemeClr val="bg1"/>
              </a:solidFill>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Effect transition="in" filter="wipe(up)">
                                      <p:cBhvr>
                                        <p:cTn id="7" dur="5000"/>
                                        <p:tgtEl>
                                          <p:spTgt spid="18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381000"/>
            <a:ext cx="82296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bg1"/>
                </a:solidFill>
                <a:latin typeface="BlackChancery" pitchFamily="2" charset="0"/>
              </a:rPr>
              <a:t>Second Great Awakening</a:t>
            </a:r>
            <a:br>
              <a:rPr lang="en-US" altLang="en-US" sz="4400" b="1">
                <a:solidFill>
                  <a:schemeClr val="bg1"/>
                </a:solidFill>
                <a:latin typeface="BlackChancery" pitchFamily="2" charset="0"/>
              </a:rPr>
            </a:br>
            <a:r>
              <a:rPr lang="en-US" altLang="en-US" sz="4400" b="1">
                <a:solidFill>
                  <a:schemeClr val="bg1"/>
                </a:solidFill>
                <a:latin typeface="BlackChancery" pitchFamily="2" charset="0"/>
              </a:rPr>
              <a:t>Revival Meeting</a:t>
            </a:r>
          </a:p>
        </p:txBody>
      </p:sp>
      <p:pic>
        <p:nvPicPr>
          <p:cNvPr id="17411"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85800" y="1963738"/>
            <a:ext cx="7772400" cy="4437062"/>
          </a:xfrm>
          <a:prstGeom prst="rect">
            <a:avLst/>
          </a:prstGeom>
          <a:noFill/>
          <a:ln w="9525">
            <a:solidFill>
              <a:schemeClr val="bg1"/>
            </a:solidFill>
            <a:miter lim="800000"/>
            <a:headEnd type="none" w="sm" len="sm"/>
            <a:tailEnd type="none" w="sm" len="sm"/>
          </a:ln>
          <a:effectLst/>
          <a:extLst>
            <a:ext uri="{909E8E84-426E-40DD-AFC4-6F175D3DCCD1}">
              <a14:hiddenFill xmlns:a14="http://schemas.microsoft.com/office/drawing/2010/main">
                <a:solidFill>
                  <a:schemeClr val="accent1">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nne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533400" y="762000"/>
            <a:ext cx="2908300" cy="441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3733800" y="1981200"/>
            <a:ext cx="51054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600" b="1" i="1">
                <a:solidFill>
                  <a:srgbClr val="FFFF00"/>
                </a:solidFill>
                <a:latin typeface="Comic Sans MS" panose="030F0702030302020204" pitchFamily="66" charset="0"/>
              </a:rPr>
              <a:t>The ranges of tents, the fires, reflecting light…; the candles and lamps illuminating the encampment; hundreds moving to and fro…;the preaching, praying, singing, and shouting,… like the sound of many waters, was enough to swallow up all the powers of contemplation.</a:t>
            </a:r>
            <a:endParaRPr lang="en-US" altLang="en-US" sz="2000" b="1">
              <a:solidFill>
                <a:schemeClr val="bg1"/>
              </a:solidFill>
              <a:latin typeface="Comic Sans MS" panose="030F0702030302020204" pitchFamily="66" charset="0"/>
            </a:endParaRPr>
          </a:p>
        </p:txBody>
      </p:sp>
      <p:sp>
        <p:nvSpPr>
          <p:cNvPr id="212996" name="Text Box 4"/>
          <p:cNvSpPr txBox="1">
            <a:spLocks noChangeArrowheads="1"/>
          </p:cNvSpPr>
          <p:nvPr/>
        </p:nvSpPr>
        <p:spPr bwMode="auto">
          <a:xfrm>
            <a:off x="4343400" y="0"/>
            <a:ext cx="4191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4000" dirty="0">
                <a:solidFill>
                  <a:schemeClr val="bg1"/>
                </a:solidFill>
                <a:effectLst>
                  <a:outerShdw blurRad="38100" dist="38100" dir="2700000" algn="tl">
                    <a:srgbClr val="C0C0C0"/>
                  </a:outerShdw>
                </a:effectLst>
                <a:latin typeface="BlackChancery" pitchFamily="2" charset="0"/>
              </a:rPr>
              <a:t>Charles G. Finney</a:t>
            </a:r>
            <a:br>
              <a:rPr lang="en-US" altLang="en-US" sz="4000" dirty="0">
                <a:solidFill>
                  <a:schemeClr val="bg1"/>
                </a:solidFill>
                <a:effectLst>
                  <a:outerShdw blurRad="38100" dist="38100" dir="2700000" algn="tl">
                    <a:srgbClr val="C0C0C0"/>
                  </a:outerShdw>
                </a:effectLst>
                <a:latin typeface="BlackChancery" pitchFamily="2" charset="0"/>
              </a:rPr>
            </a:br>
            <a:r>
              <a:rPr lang="en-US" altLang="en-US" sz="3200" dirty="0">
                <a:solidFill>
                  <a:schemeClr val="bg1"/>
                </a:solidFill>
                <a:effectLst>
                  <a:outerShdw blurRad="38100" dist="38100" dir="2700000" algn="tl">
                    <a:srgbClr val="C0C0C0"/>
                  </a:outerShdw>
                </a:effectLst>
                <a:latin typeface="BlackChancery" pitchFamily="2" charset="0"/>
              </a:rPr>
              <a:t>(1792 – 1875)</a:t>
            </a:r>
          </a:p>
        </p:txBody>
      </p:sp>
      <p:sp>
        <p:nvSpPr>
          <p:cNvPr id="19461" name="Rectangle 5"/>
          <p:cNvSpPr>
            <a:spLocks noChangeArrowheads="1"/>
          </p:cNvSpPr>
          <p:nvPr/>
        </p:nvSpPr>
        <p:spPr bwMode="auto">
          <a:xfrm>
            <a:off x="533400" y="5410200"/>
            <a:ext cx="2819400" cy="10826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b="1">
                <a:solidFill>
                  <a:srgbClr val="FF0000"/>
                </a:solidFill>
                <a:latin typeface="Comic Sans MS" panose="030F0702030302020204" pitchFamily="66" charset="0"/>
              </a:rPr>
              <a:t>“soul-shaking” </a:t>
            </a:r>
            <a:br>
              <a:rPr lang="en-US" altLang="en-US" sz="2800" b="1">
                <a:solidFill>
                  <a:srgbClr val="FF0000"/>
                </a:solidFill>
                <a:latin typeface="Comic Sans MS" panose="030F0702030302020204" pitchFamily="66" charset="0"/>
              </a:rPr>
            </a:br>
            <a:r>
              <a:rPr lang="en-US" altLang="en-US" sz="2800" b="1">
                <a:solidFill>
                  <a:srgbClr val="FF0000"/>
                </a:solidFill>
                <a:latin typeface="Comic Sans MS" panose="030F0702030302020204" pitchFamily="66" charset="0"/>
              </a:rPr>
              <a:t>conversion</a:t>
            </a:r>
          </a:p>
        </p:txBody>
      </p:sp>
      <p:sp>
        <p:nvSpPr>
          <p:cNvPr id="19462" name="Text Box 6"/>
          <p:cNvSpPr txBox="1">
            <a:spLocks noChangeArrowheads="1"/>
          </p:cNvSpPr>
          <p:nvPr/>
        </p:nvSpPr>
        <p:spPr bwMode="auto">
          <a:xfrm>
            <a:off x="228600" y="6430963"/>
            <a:ext cx="533400" cy="27463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200" b="1">
                <a:solidFill>
                  <a:schemeClr val="bg1"/>
                </a:solidFill>
              </a:rPr>
              <a:t>R1-2</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81000" y="5973763"/>
            <a:ext cx="838200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b="1">
                <a:solidFill>
                  <a:schemeClr val="bg1"/>
                </a:solidFill>
                <a:latin typeface="Comic Sans MS" panose="030F0702030302020204" pitchFamily="66" charset="0"/>
              </a:rPr>
              <a:t>1816  </a:t>
            </a:r>
            <a:r>
              <a:rPr lang="en-US" altLang="en-US" sz="3200" b="1">
                <a:solidFill>
                  <a:srgbClr val="FFFF00"/>
                </a:solidFill>
                <a:latin typeface="Comic Sans MS" panose="030F0702030302020204" pitchFamily="66" charset="0"/>
              </a:rPr>
              <a:t>American Bible Society</a:t>
            </a:r>
            <a:r>
              <a:rPr lang="en-US" altLang="en-US" sz="3200" b="1">
                <a:solidFill>
                  <a:schemeClr val="bg1"/>
                </a:solidFill>
                <a:latin typeface="Comic Sans MS" panose="030F0702030302020204" pitchFamily="66" charset="0"/>
              </a:rPr>
              <a:t> Founded</a:t>
            </a:r>
          </a:p>
        </p:txBody>
      </p:sp>
      <p:pic>
        <p:nvPicPr>
          <p:cNvPr id="21507" name="Picture 4" descr="ch12_01"/>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958850" y="533400"/>
            <a:ext cx="7270750" cy="5276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imple Blue">
  <a:themeElements>
    <a:clrScheme name="Simple Blu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Simpl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imple Blu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Simple Blu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Simple Blu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Simple Blu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Simple Blu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Simple Blue</Template>
  <TotalTime>7539</TotalTime>
  <Words>2107</Words>
  <Application>Microsoft Office PowerPoint</Application>
  <PresentationFormat>On-screen Show (4:3)</PresentationFormat>
  <Paragraphs>372</Paragraphs>
  <Slides>61</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Comic Sans MS</vt:lpstr>
      <vt:lpstr>BlackChancery</vt:lpstr>
      <vt:lpstr>Simple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Millerites/Adventists</vt:lpstr>
      <vt:lpstr>Age of Reforms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Noah Webster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Horace Greeley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Antebellum Reform Movements</dc:title>
  <dc:creator>Susan M. Pojer</dc:creator>
  <cp:lastModifiedBy>Drew Hermanson</cp:lastModifiedBy>
  <cp:revision>263</cp:revision>
  <cp:lastPrinted>2017-01-06T14:00:34Z</cp:lastPrinted>
  <dcterms:created xsi:type="dcterms:W3CDTF">2003-11-09T01:19:05Z</dcterms:created>
  <dcterms:modified xsi:type="dcterms:W3CDTF">2019-01-08T20:32:39Z</dcterms:modified>
</cp:coreProperties>
</file>