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sldIdLst>
    <p:sldId id="279" r:id="rId2"/>
    <p:sldId id="283" r:id="rId3"/>
    <p:sldId id="280" r:id="rId4"/>
    <p:sldId id="281" r:id="rId5"/>
    <p:sldId id="282" r:id="rId6"/>
    <p:sldId id="256" r:id="rId7"/>
    <p:sldId id="258" r:id="rId8"/>
    <p:sldId id="260" r:id="rId9"/>
    <p:sldId id="271" r:id="rId10"/>
    <p:sldId id="261" r:id="rId11"/>
    <p:sldId id="262" r:id="rId12"/>
    <p:sldId id="274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DBA601-D247-4FE6-BC98-A07F70586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9786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0261702-1D51-4564-811D-7AF4762524D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34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FE42986-9B2B-45FA-8BFA-4513E72266D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6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fdfab9653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fdfab9653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9191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fdfab965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fdfab965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836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fdfab965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fdfab965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93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fdfab9653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fdfab9653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125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DBD7470-D96E-4C15-A286-F932A463021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22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52654A0-BE21-4F1D-81CB-5F8BA8F358D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0DDC378-206C-4F6C-93C9-CDC68F19A29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15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CDE51C6-C2D7-4D50-A2B4-DDB2FF3220E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0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A931E-0F2C-4D20-BD60-0B3DB0BE7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2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9AC10-FBA9-48C1-AB90-5C50DAFD3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52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AC2D6-7278-4DCC-A105-0F0977F34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38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A3C3B-4805-4720-B49F-338D68238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74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855000"/>
            <a:ext cx="7852200" cy="11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552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8BF63-0ED6-443D-99DA-2608E86D1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26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82BA4-3706-4DF3-A452-FF372BAD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89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59BBA-14A8-4871-A536-9BC7A8391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9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1ECA1-092F-464B-9760-62BC0BE74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0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2020B-B206-4C58-A6AD-C2C53EEAC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9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B7D5A-5900-4C7D-B588-A3DCB25DF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96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DAF31-564E-4AAD-A7C1-CF8CE6ADB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02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07964-1E76-4F4A-8AEC-DFD353AC4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9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9493" name="Rectangle 37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94" name="Rectangle 38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95" name="Rectangle 39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8E24A5F-A75E-49FE-A20A-AFB53C9DBE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1848050"/>
            <a:ext cx="7801500" cy="17301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The Articles of Confederation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240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 smtClean="0"/>
              <a:t>The Great Compromise (Connecticut Compromise)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327275"/>
            <a:ext cx="7848600" cy="45307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3200" dirty="0" smtClean="0">
                <a:ea typeface="+mn-ea"/>
              </a:rPr>
              <a:t>Legislature would have two houses (bicameral): House of Representatives and a Senate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3200" dirty="0" smtClean="0">
                <a:ea typeface="+mn-ea"/>
              </a:rPr>
              <a:t>House - based on the population of state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3200" dirty="0" smtClean="0">
                <a:ea typeface="+mn-ea"/>
              </a:rPr>
              <a:t>Senate - two senators per each state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32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Slavery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3200" dirty="0" smtClean="0">
                <a:ea typeface="+mn-ea"/>
              </a:rPr>
              <a:t>The Southern states refused to approve the Constitution unless slavery continued.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ea typeface="+mn-ea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3200" u="sng" dirty="0" smtClean="0">
                <a:ea typeface="+mn-ea"/>
              </a:rPr>
              <a:t>3/5 Compromise - Made each slave worth 3/5 of a vote in deciding numbers in  House of Representatives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Ratification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144963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00FF"/>
                </a:solidFill>
              </a:rPr>
              <a:t>Article VII</a:t>
            </a:r>
            <a:r>
              <a:rPr lang="en-US" altLang="en-US" sz="3600" dirty="0"/>
              <a:t> (7): “The ratification of the conventions of </a:t>
            </a:r>
            <a:r>
              <a:rPr lang="en-US" altLang="en-US" sz="3600" b="1" u="sng" dirty="0"/>
              <a:t>nine</a:t>
            </a:r>
            <a:r>
              <a:rPr lang="en-US" altLang="en-US" sz="3600" u="sng" dirty="0"/>
              <a:t> states</a:t>
            </a:r>
            <a:r>
              <a:rPr lang="en-US" altLang="en-US" sz="3600" dirty="0"/>
              <a:t> shall be sufficient for the establishment of this Constitution between the States so ratifying the same”</a:t>
            </a:r>
          </a:p>
          <a:p>
            <a:pPr>
              <a:buFontTx/>
              <a:buNone/>
              <a:defRPr/>
            </a:pPr>
            <a:endParaRPr lang="en-US" altLang="en-US" sz="3600" dirty="0" smtClean="0"/>
          </a:p>
          <a:p>
            <a:pPr>
              <a:buFontTx/>
              <a:buNone/>
              <a:defRPr/>
            </a:pPr>
            <a:r>
              <a:rPr lang="en-US" altLang="en-US" sz="3600" dirty="0"/>
              <a:t>	</a:t>
            </a:r>
            <a:r>
              <a:rPr lang="en-US" altLang="en-US" sz="3600" u="sng" dirty="0" smtClean="0"/>
              <a:t>RATIFY</a:t>
            </a:r>
            <a:r>
              <a:rPr lang="en-US" altLang="en-US" sz="3600" dirty="0" smtClean="0"/>
              <a:t>: to approve</a:t>
            </a:r>
            <a:endParaRPr lang="en-US" altLang="en-US" sz="3600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Ratification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4525963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b="1" u="sng" dirty="0"/>
              <a:t>Federalists </a:t>
            </a:r>
            <a:r>
              <a:rPr lang="en-US" altLang="en-US" sz="2400" dirty="0"/>
              <a:t>(favored ratification) “Nationalists”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Stressed the weaknesses of the Articles of Confederation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Published a series of articles called the </a:t>
            </a:r>
            <a:r>
              <a:rPr lang="en-US" altLang="en-US" sz="2400" b="1" dirty="0"/>
              <a:t>Federalist Papers</a:t>
            </a:r>
            <a:r>
              <a:rPr lang="en-US" altLang="en-US" sz="2400" dirty="0"/>
              <a:t> to defend the </a:t>
            </a:r>
            <a:r>
              <a:rPr lang="en-US" altLang="en-US" sz="2400" dirty="0" smtClean="0"/>
              <a:t>Constitution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b="1" u="sng" dirty="0"/>
              <a:t>Anti-Federalists</a:t>
            </a:r>
            <a:r>
              <a:rPr lang="en-US" altLang="en-US" sz="2400" dirty="0"/>
              <a:t> (opposed to ratification) “States Rights”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Feared the Constitution favored an </a:t>
            </a:r>
            <a:r>
              <a:rPr lang="en-US" altLang="en-US" sz="2400" b="1" dirty="0"/>
              <a:t>elite minority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Constitution failed to protect </a:t>
            </a:r>
            <a:r>
              <a:rPr lang="en-US" altLang="en-US" sz="2400" b="1" dirty="0"/>
              <a:t>individual freedoms</a:t>
            </a:r>
            <a:r>
              <a:rPr lang="en-US" altLang="en-US" sz="2400" dirty="0"/>
              <a:t> and rights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400" dirty="0"/>
              <a:t>National government would limit the </a:t>
            </a:r>
            <a:r>
              <a:rPr lang="en-US" altLang="en-US" sz="2400" b="1" dirty="0"/>
              <a:t>power of the states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solidFill>
                  <a:srgbClr val="CC0000"/>
                </a:solidFill>
              </a:rPr>
              <a:t> </a:t>
            </a:r>
            <a:endParaRPr lang="en-US" altLang="en-US" sz="2400" b="1" u="sng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Ratification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CC0000"/>
                </a:solidFill>
              </a:rPr>
              <a:t>DEAL: </a:t>
            </a:r>
            <a:r>
              <a:rPr lang="en-US" altLang="en-US" dirty="0" smtClean="0">
                <a:solidFill>
                  <a:srgbClr val="CC0000"/>
                </a:solidFill>
              </a:rPr>
              <a:t>Federalists promised to add a </a:t>
            </a:r>
            <a:r>
              <a:rPr lang="en-US" altLang="en-US" b="1" u="sng" dirty="0" smtClean="0">
                <a:solidFill>
                  <a:srgbClr val="CC0000"/>
                </a:solidFill>
              </a:rPr>
              <a:t>Bill of Rights</a:t>
            </a:r>
            <a:r>
              <a:rPr lang="en-US" altLang="en-US" dirty="0" smtClean="0">
                <a:solidFill>
                  <a:srgbClr val="CC0000"/>
                </a:solidFill>
              </a:rPr>
              <a:t> to protect individual freedoms and state rights (First 10 Amendments)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671250" y="2998500"/>
            <a:ext cx="7852200" cy="8610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sz="3300" dirty="0"/>
              <a:t>The newly independent Americans didn’t want another tyrannical government.</a:t>
            </a:r>
            <a:endParaRPr sz="3300" dirty="0"/>
          </a:p>
          <a:p>
            <a:endParaRPr sz="3300" dirty="0"/>
          </a:p>
          <a:p>
            <a:r>
              <a:rPr lang="en" sz="3300" dirty="0"/>
              <a:t>They overcompensated by creating a government that couldn’t do much at all - </a:t>
            </a:r>
            <a:endParaRPr sz="3300" dirty="0"/>
          </a:p>
          <a:p>
            <a:r>
              <a:rPr lang="en" sz="3300" u="sng" dirty="0"/>
              <a:t>The Articles of Confederation</a:t>
            </a:r>
            <a:endParaRPr sz="3300" u="sng" dirty="0"/>
          </a:p>
          <a:p>
            <a:endParaRPr sz="3300" dirty="0"/>
          </a:p>
          <a:p>
            <a:endParaRPr sz="3300" dirty="0"/>
          </a:p>
        </p:txBody>
      </p:sp>
    </p:spTree>
    <p:extLst>
      <p:ext uri="{BB962C8B-B14F-4D97-AF65-F5344CB8AC3E}">
        <p14:creationId xmlns:p14="http://schemas.microsoft.com/office/powerpoint/2010/main" val="5556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265800" y="1142250"/>
            <a:ext cx="4306200" cy="45735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u="sng"/>
              <a:t>PROS</a:t>
            </a:r>
            <a:r>
              <a:rPr lang="en"/>
              <a:t>: </a:t>
            </a:r>
            <a:endParaRPr/>
          </a:p>
          <a:p>
            <a:r>
              <a:rPr lang="en"/>
              <a:t>-States were able to keep their power &amp; independence</a:t>
            </a:r>
            <a:endParaRPr/>
          </a:p>
          <a:p>
            <a:r>
              <a:rPr lang="en"/>
              <a:t>-No tyrannical government</a:t>
            </a:r>
            <a:endParaRPr/>
          </a:p>
          <a:p>
            <a:r>
              <a:rPr lang="en"/>
              <a:t>-Citizens wanted protection - why?</a:t>
            </a: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572000" y="1142250"/>
            <a:ext cx="4306200" cy="45735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u="sng"/>
              <a:t>CONS</a:t>
            </a:r>
            <a:r>
              <a:rPr lang="en"/>
              <a:t>: </a:t>
            </a:r>
            <a:endParaRPr/>
          </a:p>
          <a:p>
            <a:r>
              <a:rPr lang="en" sz="3200"/>
              <a:t>-Congress had no power to enforce its own laws</a:t>
            </a:r>
            <a:endParaRPr sz="3200"/>
          </a:p>
          <a:p>
            <a:r>
              <a:rPr lang="en" sz="3200"/>
              <a:t>-Congress couldn’t collect taxes to pay for military</a:t>
            </a:r>
            <a:endParaRPr sz="3200"/>
          </a:p>
          <a:p>
            <a:r>
              <a:rPr lang="en" sz="3200"/>
              <a:t>-Very difficult to get a unanimous vote - states had different needs &amp; were different sizes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77157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71250" y="2998500"/>
            <a:ext cx="7852200" cy="8610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OVERALL:</a:t>
            </a:r>
            <a:endParaRPr/>
          </a:p>
          <a:p>
            <a:r>
              <a:rPr lang="en"/>
              <a:t>The Articles of Confederation created a government that was </a:t>
            </a:r>
            <a:r>
              <a:rPr lang="en" sz="6000" u="sng">
                <a:solidFill>
                  <a:srgbClr val="FF0000"/>
                </a:solidFill>
              </a:rPr>
              <a:t>TOO WEAK</a:t>
            </a:r>
            <a:endParaRPr sz="60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5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71250" y="2998500"/>
            <a:ext cx="7852200" cy="8610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sz="3000" u="sng"/>
              <a:t>Shays’ Rebellion</a:t>
            </a:r>
            <a:r>
              <a:rPr lang="en" sz="3000"/>
              <a:t> highlighted major issues with the AOC</a:t>
            </a:r>
            <a:endParaRPr sz="3000"/>
          </a:p>
          <a:p>
            <a:endParaRPr sz="3000"/>
          </a:p>
          <a:p>
            <a:r>
              <a:rPr lang="en" sz="3000"/>
              <a:t>-Daniel Shays was a farmer who had fought in the Revolutionary War &amp; couldn’t meet his financial demands</a:t>
            </a:r>
            <a:endParaRPr sz="3000"/>
          </a:p>
          <a:p>
            <a:r>
              <a:rPr lang="en" sz="3000"/>
              <a:t>-He and thousands of others planned to overthrow the new government</a:t>
            </a:r>
            <a:endParaRPr sz="3000"/>
          </a:p>
          <a:p>
            <a:r>
              <a:rPr lang="en" sz="3000"/>
              <a:t>-The last thing the new country needed was another revolution</a:t>
            </a: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35558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a typeface="+mj-ea"/>
              </a:rPr>
              <a:t>The Constitutional Convention</a:t>
            </a:r>
            <a:endParaRPr lang="en-US" dirty="0" smtClean="0">
              <a:ea typeface="+mj-ea"/>
            </a:endParaRPr>
          </a:p>
        </p:txBody>
      </p:sp>
      <p:pic>
        <p:nvPicPr>
          <p:cNvPr id="3075" name="Picture 9" descr="cons178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524000"/>
            <a:ext cx="7978775" cy="45307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Leaders of the Convention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u="sng" dirty="0" smtClean="0"/>
              <a:t>George Washington was asked to preside (lead) over the convention</a:t>
            </a:r>
            <a:r>
              <a:rPr lang="en-US" altLang="en-US" sz="32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u="sng" dirty="0" smtClean="0"/>
              <a:t>James Madison</a:t>
            </a:r>
            <a:r>
              <a:rPr lang="en-US" altLang="en-US" sz="3200" dirty="0" smtClean="0"/>
              <a:t> kept notes of the discussions and </a:t>
            </a:r>
            <a:r>
              <a:rPr lang="en-US" altLang="en-US" sz="3200" u="sng" dirty="0" smtClean="0"/>
              <a:t>is often called </a:t>
            </a:r>
            <a:r>
              <a:rPr lang="ja-JP" altLang="en-US" sz="3200" u="sng" dirty="0" smtClean="0"/>
              <a:t>“</a:t>
            </a:r>
            <a:r>
              <a:rPr lang="en-US" altLang="ja-JP" sz="3200" u="sng" dirty="0" smtClean="0"/>
              <a:t>The Father of the Constitution.</a:t>
            </a:r>
            <a:r>
              <a:rPr lang="ja-JP" altLang="en-US" sz="3200" u="sng" dirty="0" smtClean="0"/>
              <a:t>”</a:t>
            </a:r>
            <a:endParaRPr lang="en-US" altLang="ja-JP" sz="3200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The men who wrote the Constitution are called the </a:t>
            </a:r>
            <a:r>
              <a:rPr lang="ja-JP" altLang="en-US" sz="3200" dirty="0" smtClean="0"/>
              <a:t>“</a:t>
            </a:r>
            <a:r>
              <a:rPr lang="en-US" altLang="ja-JP" sz="3200" dirty="0" smtClean="0"/>
              <a:t>Founding Fathers.</a:t>
            </a:r>
            <a:r>
              <a:rPr lang="ja-JP" altLang="en-US" sz="3200" dirty="0" smtClean="0"/>
              <a:t>”</a:t>
            </a:r>
            <a:endParaRPr lang="en-US" altLang="ja-JP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All the participants in the Convention were wealthy, white, males.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u="sng" smtClean="0"/>
          </a:p>
          <a:p>
            <a:pPr eaLnBrk="1" hangingPunct="1">
              <a:defRPr/>
            </a:pPr>
            <a:r>
              <a:rPr lang="en-US" altLang="en-US" smtClean="0"/>
              <a:t>Called for a new national government. Threw out the Articles of Confederation</a:t>
            </a:r>
          </a:p>
          <a:p>
            <a:pPr eaLnBrk="1" hangingPunct="1">
              <a:defRPr/>
            </a:pPr>
            <a:r>
              <a:rPr lang="en-US" altLang="en-US" smtClean="0"/>
              <a:t>Three separate branches of government. –    a legislative branch, executive branch, and judicial branch</a:t>
            </a:r>
          </a:p>
          <a:p>
            <a:pPr eaLnBrk="1" hangingPunct="1">
              <a:defRPr/>
            </a:pPr>
            <a:r>
              <a:rPr lang="en-US" altLang="en-US" smtClean="0"/>
              <a:t>Representation in the legislative branch based on population of state</a:t>
            </a:r>
          </a:p>
          <a:p>
            <a:pPr eaLnBrk="1" hangingPunct="1">
              <a:defRPr/>
            </a:pPr>
            <a:r>
              <a:rPr lang="en-US" altLang="en-US" smtClean="0"/>
              <a:t>Large states like the plan, small states don</a:t>
            </a:r>
            <a:r>
              <a:rPr lang="ja-JP" altLang="en-US" smtClean="0"/>
              <a:t>’</a:t>
            </a:r>
            <a:r>
              <a:rPr lang="en-US" altLang="ja-JP" smtClean="0"/>
              <a:t>t.</a:t>
            </a:r>
            <a:endParaRPr lang="en-US" alt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smtClean="0"/>
              <a:t>The Virginia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smtClean="0"/>
              <a:t>New Jersey Plan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305800" cy="4530725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sz="3200" dirty="0" smtClean="0"/>
              <a:t>Legislature would have one house (unicameral).</a:t>
            </a:r>
          </a:p>
          <a:p>
            <a:pPr eaLnBrk="1" hangingPunct="1">
              <a:defRPr/>
            </a:pPr>
            <a:r>
              <a:rPr lang="en-US" altLang="en-US" sz="3200" dirty="0" smtClean="0"/>
              <a:t>Each state gets one vote. </a:t>
            </a:r>
          </a:p>
          <a:p>
            <a:pPr eaLnBrk="1" hangingPunct="1">
              <a:defRPr/>
            </a:pPr>
            <a:r>
              <a:rPr lang="en-US" altLang="en-US" sz="3200" dirty="0" smtClean="0"/>
              <a:t>Small states like the plan, the large states hate it.</a:t>
            </a:r>
          </a:p>
          <a:p>
            <a:pPr eaLnBrk="1" hangingPunct="1">
              <a:defRPr/>
            </a:pPr>
            <a:r>
              <a:rPr lang="en-US" altLang="en-US" sz="3200" dirty="0" smtClean="0"/>
              <a:t>There would have to be a compromise.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 build="p"/>
    </p:bldLst>
  </p:timing>
</p:sld>
</file>

<file path=ppt/theme/theme1.xml><?xml version="1.0" encoding="utf-8"?>
<a:theme xmlns:a="http://schemas.openxmlformats.org/drawingml/2006/main" name="Balance">
  <a:themeElements>
    <a:clrScheme name="Balance 4">
      <a:dk1>
        <a:srgbClr val="005A58"/>
      </a:dk1>
      <a:lt1>
        <a:srgbClr val="FFFFFF"/>
      </a:lt1>
      <a:dk2>
        <a:srgbClr val="00716E"/>
      </a:dk2>
      <a:lt2>
        <a:srgbClr val="FFFF99"/>
      </a:lt2>
      <a:accent1>
        <a:srgbClr val="00403E"/>
      </a:accent1>
      <a:accent2>
        <a:srgbClr val="6D6FC7"/>
      </a:accent2>
      <a:accent3>
        <a:srgbClr val="AABBBA"/>
      </a:accent3>
      <a:accent4>
        <a:srgbClr val="DADADA"/>
      </a:accent4>
      <a:accent5>
        <a:srgbClr val="AAAFAF"/>
      </a:accent5>
      <a:accent6>
        <a:srgbClr val="6264B4"/>
      </a:accent6>
      <a:hlink>
        <a:srgbClr val="00FFFF"/>
      </a:hlink>
      <a:folHlink>
        <a:srgbClr val="00FF00"/>
      </a:folHlink>
    </a:clrScheme>
    <a:fontScheme name="Balan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3C28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AFACAA"/>
        </a:accent5>
        <a:accent6>
          <a:srgbClr val="737300"/>
        </a:accent6>
        <a:hlink>
          <a:srgbClr val="FF9900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000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AFAA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00403E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AAFAF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X:Templates:Presentations:Designs:Balance</Template>
  <TotalTime>3809</TotalTime>
  <Words>514</Words>
  <Application>Microsoft Office PowerPoint</Application>
  <PresentationFormat>On-screen Show (4:3)</PresentationFormat>
  <Paragraphs>69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</vt:lpstr>
      <vt:lpstr>MS PGothic</vt:lpstr>
      <vt:lpstr>Arial</vt:lpstr>
      <vt:lpstr>Wingdings</vt:lpstr>
      <vt:lpstr>Balance</vt:lpstr>
      <vt:lpstr>The Articles of Confederation</vt:lpstr>
      <vt:lpstr>The newly independent Americans didn’t want another tyrannical government.  They overcompensated by creating a government that couldn’t do much at all -  The Articles of Confederation  </vt:lpstr>
      <vt:lpstr>PROS:  -States were able to keep their power &amp; independence -No tyrannical government -Citizens wanted protection - why?</vt:lpstr>
      <vt:lpstr>OVERALL: The Articles of Confederation created a government that was TOO WEAK</vt:lpstr>
      <vt:lpstr>Shays’ Rebellion highlighted major issues with the AOC  -Daniel Shays was a farmer who had fought in the Revolutionary War &amp; couldn’t meet his financial demands -He and thousands of others planned to overthrow the new government -The last thing the new country needed was another revolution</vt:lpstr>
      <vt:lpstr>The Constitutional Convention</vt:lpstr>
      <vt:lpstr>Leaders of the Convention</vt:lpstr>
      <vt:lpstr>The Virginia Plan</vt:lpstr>
      <vt:lpstr>New Jersey Plan</vt:lpstr>
      <vt:lpstr>The Great Compromise (Connecticut Compromise)</vt:lpstr>
      <vt:lpstr>Slavery</vt:lpstr>
      <vt:lpstr>The Ratification Process</vt:lpstr>
      <vt:lpstr>The Ratification Process</vt:lpstr>
      <vt:lpstr>The Ratification Process</vt:lpstr>
    </vt:vector>
  </TitlesOfParts>
  <Company>Madison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Convention Cornell Notes</dc:title>
  <dc:creator>Jeff Kash</dc:creator>
  <cp:lastModifiedBy>Drew Hermanson</cp:lastModifiedBy>
  <cp:revision>40</cp:revision>
  <dcterms:created xsi:type="dcterms:W3CDTF">2003-12-03T15:21:50Z</dcterms:created>
  <dcterms:modified xsi:type="dcterms:W3CDTF">2019-09-18T19:10:31Z</dcterms:modified>
</cp:coreProperties>
</file>