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6"/>
  </p:notesMasterIdLst>
  <p:sldIdLst>
    <p:sldId id="256" r:id="rId3"/>
    <p:sldId id="257" r:id="rId4"/>
    <p:sldId id="258"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90" r:id="rId25"/>
  </p:sldIdLst>
  <p:sldSz cx="9144000" cy="5143500" type="screen16x9"/>
  <p:notesSz cx="6858000" cy="9144000"/>
  <p:embeddedFontLst>
    <p:embeddedFont>
      <p:font typeface="Lato" panose="020B0604020202020204" charset="0"/>
      <p:regular r:id="rId27"/>
      <p:bold r:id="rId28"/>
      <p:italic r:id="rId29"/>
      <p:boldItalic r:id="rId30"/>
    </p:embeddedFont>
    <p:embeddedFont>
      <p:font typeface="News Cycle" panose="020B0604020202020204" charset="2"/>
      <p:regular r:id="rId31"/>
      <p:bold r:id="rId32"/>
    </p:embeddedFont>
    <p:embeddedFont>
      <p:font typeface="Oswald" panose="020B0604020202020204" charset="0"/>
      <p:regular r:id="rId33"/>
      <p:bold r:id="rId34"/>
    </p:embeddedFont>
    <p:embeddedFont>
      <p:font typeface="Trebuchet MS" panose="020B0603020202020204" pitchFamily="34" charset="0"/>
      <p:regular r:id="rId35"/>
      <p:bold r:id="rId36"/>
      <p:italic r:id="rId37"/>
      <p:boldItalic r:id="rId38"/>
    </p:embeddedFont>
    <p:embeddedFont>
      <p:font typeface="Nunito" panose="020B0604020202020204" charset="0"/>
      <p:regular r:id="rId39"/>
      <p:bold r:id="rId40"/>
      <p:italic r:id="rId41"/>
      <p:boldItalic r:id="rId42"/>
    </p:embeddedFont>
    <p:embeddedFont>
      <p:font typeface="Playfair Display" panose="020B0604020202020204" charset="0"/>
      <p:regular r:id="rId43"/>
      <p:bold r:id="rId44"/>
      <p:italic r:id="rId45"/>
      <p:boldItalic r:id="rId46"/>
    </p:embeddedFont>
    <p:embeddedFont>
      <p:font typeface="Montserrat" panose="020B0604020202020204" charset="0"/>
      <p:regular r:id="rId47"/>
      <p:bold r:id="rId48"/>
      <p:italic r:id="rId49"/>
      <p:boldItalic r:id="rId50"/>
    </p:embeddedFont>
    <p:embeddedFont>
      <p:font typeface="Raleway"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1305B4-4788-4D38-B45E-2229E5A98E42}">
  <a:tblStyle styleId="{671305B4-4788-4D38-B45E-2229E5A98E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76268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3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96c7fec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96c7fec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20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fff1eda2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fff1eda2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jot down answers and discuss with a partner </a:t>
            </a:r>
            <a:endParaRPr/>
          </a:p>
        </p:txBody>
      </p:sp>
    </p:spTree>
    <p:extLst>
      <p:ext uri="{BB962C8B-B14F-4D97-AF65-F5344CB8AC3E}">
        <p14:creationId xmlns:p14="http://schemas.microsoft.com/office/powerpoint/2010/main" val="183193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fff1eda2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fff1eda2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96c7fec9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96c7fec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69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96c7fec9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96c7fec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07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96c7fec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c96c7fec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908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c96c7fec9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c96c7fec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87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c96c7fec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c96c7fec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406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96c7fec9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c96c7fec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137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fff1eda2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fff1eda2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85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618c75a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5618c75a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898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96c7fec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c96c7fec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37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96c7fec9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96c7fec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637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54f9dbd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54f9dbd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080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c96c7fec9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c96c7fec9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87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95b42b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95b42b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1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35e870b8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35e870b8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02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96c7fec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96c7fec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10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96c7fec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96c7fec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47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fff1eda2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fff1eda2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Press Space Bar to see  Map </a:t>
            </a:r>
            <a:endParaRPr/>
          </a:p>
        </p:txBody>
      </p:sp>
    </p:spTree>
    <p:extLst>
      <p:ext uri="{BB962C8B-B14F-4D97-AF65-F5344CB8AC3E}">
        <p14:creationId xmlns:p14="http://schemas.microsoft.com/office/powerpoint/2010/main" val="172760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6749ee80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56749ee80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94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6749ee80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6749ee80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96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8"/>
        <p:cNvGrpSpPr/>
        <p:nvPr/>
      </p:nvGrpSpPr>
      <p:grpSpPr>
        <a:xfrm>
          <a:off x="0" y="0"/>
          <a:ext cx="0" cy="0"/>
          <a:chOff x="0" y="0"/>
          <a:chExt cx="0" cy="0"/>
        </a:xfrm>
      </p:grpSpPr>
      <p:cxnSp>
        <p:nvCxnSpPr>
          <p:cNvPr id="59" name="Google Shape;59;p14"/>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60" name="Google Shape;60;p14"/>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61" name="Google Shape;61;p1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14"/>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63" name="Google Shape;63;p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4" name="Google Shape;64;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5"/>
        <p:cNvGrpSpPr/>
        <p:nvPr/>
      </p:nvGrpSpPr>
      <p:grpSpPr>
        <a:xfrm>
          <a:off x="0" y="0"/>
          <a:ext cx="0" cy="0"/>
          <a:chOff x="0" y="0"/>
          <a:chExt cx="0" cy="0"/>
        </a:xfrm>
      </p:grpSpPr>
      <p:cxnSp>
        <p:nvCxnSpPr>
          <p:cNvPr id="66" name="Google Shape;66;p15"/>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67" name="Google Shape;67;p15"/>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68" name="Google Shape;68;p15"/>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69" name="Google Shape;69;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cxnSp>
        <p:nvCxnSpPr>
          <p:cNvPr id="71" name="Google Shape;71;p1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72" name="Google Shape;72;p1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73" name="Google Shape;73;p1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4" name="Google Shape;74;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6" name="Google Shape;76;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cxnSp>
        <p:nvCxnSpPr>
          <p:cNvPr id="78" name="Google Shape;78;p1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79" name="Google Shape;79;p1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80" name="Google Shape;80;p1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81" name="Google Shape;81;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2" name="Google Shape;82;p17"/>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7"/>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cxnSp>
        <p:nvCxnSpPr>
          <p:cNvPr id="89" name="Google Shape;89;p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90" name="Google Shape;90;p19"/>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9"/>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93"/>
        <p:cNvGrpSpPr/>
        <p:nvPr/>
      </p:nvGrpSpPr>
      <p:grpSpPr>
        <a:xfrm>
          <a:off x="0" y="0"/>
          <a:ext cx="0" cy="0"/>
          <a:chOff x="0" y="0"/>
          <a:chExt cx="0" cy="0"/>
        </a:xfrm>
      </p:grpSpPr>
      <p:cxnSp>
        <p:nvCxnSpPr>
          <p:cNvPr id="94" name="Google Shape;94;p20"/>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95" name="Google Shape;95;p20"/>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96" name="Google Shape;96;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21"/>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 name="Google Shape;99;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00" name="Google Shape;100;p2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01" name="Google Shape;101;p2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3" name="Google Shape;103;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cxnSp>
        <p:nvCxnSpPr>
          <p:cNvPr id="105" name="Google Shape;105;p22"/>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6" name="Google Shape;106;p22"/>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07" name="Google Shape;107;p22"/>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08" name="Google Shape;108;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cxnSp>
        <p:nvCxnSpPr>
          <p:cNvPr id="110" name="Google Shape;110;p2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11" name="Google Shape;111;p23"/>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12" name="Google Shape;112;p23"/>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13" name="Google Shape;113;p23"/>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4" name="Google Shape;114;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6" name="Google Shape;56;p13"/>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7" name="Google Shape;57;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law.cornell.edu/wex/second_amendmen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Bill of Rights? </a:t>
            </a:r>
            <a:endParaRPr/>
          </a:p>
        </p:txBody>
      </p:sp>
      <p:sp>
        <p:nvSpPr>
          <p:cNvPr id="122" name="Google Shape;122;p25"/>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t>EQ: What are the Bill of Rights and how do they apply to my life?</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II</a:t>
            </a:r>
            <a:endParaRPr/>
          </a:p>
        </p:txBody>
      </p:sp>
      <p:sp>
        <p:nvSpPr>
          <p:cNvPr id="209" name="Google Shape;209;p3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252525"/>
                </a:solidFill>
                <a:highlight>
                  <a:srgbClr val="FFFFFF"/>
                </a:highlight>
                <a:latin typeface="Trebuchet MS"/>
                <a:ea typeface="Trebuchet MS"/>
                <a:cs typeface="Trebuchet MS"/>
                <a:sym typeface="Trebuchet MS"/>
              </a:rPr>
              <a:t>A well regulated militia being necessary to the security of a free state, the right of the people to keep and bear arms shall not be infringed.</a:t>
            </a:r>
            <a:endParaRPr sz="2400">
              <a:latin typeface="Trebuchet MS"/>
              <a:ea typeface="Trebuchet MS"/>
              <a:cs typeface="Trebuchet MS"/>
              <a:sym typeface="Trebuchet MS"/>
            </a:endParaRPr>
          </a:p>
        </p:txBody>
      </p:sp>
      <p:pic>
        <p:nvPicPr>
          <p:cNvPr id="210" name="Google Shape;210;p38"/>
          <p:cNvPicPr preferRelativeResize="0"/>
          <p:nvPr/>
        </p:nvPicPr>
        <p:blipFill>
          <a:blip r:embed="rId3">
            <a:alphaModFix/>
          </a:blip>
          <a:stretch>
            <a:fillRect/>
          </a:stretch>
        </p:blipFill>
        <p:spPr>
          <a:xfrm>
            <a:off x="4105850" y="3005675"/>
            <a:ext cx="3127175" cy="1751225"/>
          </a:xfrm>
          <a:prstGeom prst="rect">
            <a:avLst/>
          </a:prstGeom>
          <a:noFill/>
          <a:ln>
            <a:noFill/>
          </a:ln>
        </p:spPr>
      </p:pic>
      <p:pic>
        <p:nvPicPr>
          <p:cNvPr id="211" name="Google Shape;211;p38"/>
          <p:cNvPicPr preferRelativeResize="0"/>
          <p:nvPr/>
        </p:nvPicPr>
        <p:blipFill>
          <a:blip r:embed="rId4">
            <a:alphaModFix/>
          </a:blip>
          <a:stretch>
            <a:fillRect/>
          </a:stretch>
        </p:blipFill>
        <p:spPr>
          <a:xfrm>
            <a:off x="1274638" y="2947150"/>
            <a:ext cx="2524125" cy="1809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0" y="0"/>
            <a:ext cx="6509400" cy="572700"/>
          </a:xfrm>
          <a:prstGeom prst="rect">
            <a:avLst/>
          </a:prstGeom>
        </p:spPr>
        <p:txBody>
          <a:bodyPr spcFirstLastPara="1" wrap="square" lIns="91425" tIns="91425" rIns="91425" bIns="91425" anchor="t" anchorCtr="0">
            <a:noAutofit/>
          </a:bodyPr>
          <a:lstStyle/>
          <a:p>
            <a:pPr marL="0" lvl="0" indent="0" algn="ctr" rtl="0">
              <a:lnSpc>
                <a:spcPct val="120000"/>
              </a:lnSpc>
              <a:spcBef>
                <a:spcPts val="0"/>
              </a:spcBef>
              <a:spcAft>
                <a:spcPts val="0"/>
              </a:spcAft>
              <a:buClr>
                <a:schemeClr val="dk2"/>
              </a:buClr>
              <a:buSzPts val="1100"/>
              <a:buFont typeface="Arial"/>
              <a:buNone/>
            </a:pPr>
            <a:r>
              <a:rPr lang="en" sz="2000" b="1">
                <a:solidFill>
                  <a:srgbClr val="222222"/>
                </a:solidFill>
                <a:highlight>
                  <a:srgbClr val="FCFCFC"/>
                </a:highlight>
                <a:latin typeface="Arial"/>
                <a:ea typeface="Arial"/>
                <a:cs typeface="Arial"/>
                <a:sym typeface="Arial"/>
              </a:rPr>
              <a:t>How does the US compare to other wealthy countries in the rate of homicides by firearm?</a:t>
            </a:r>
            <a:endParaRPr sz="2000" b="1">
              <a:solidFill>
                <a:srgbClr val="222222"/>
              </a:solidFill>
              <a:highlight>
                <a:srgbClr val="FCFCFC"/>
              </a:highlight>
              <a:latin typeface="Arial"/>
              <a:ea typeface="Arial"/>
              <a:cs typeface="Arial"/>
              <a:sym typeface="Arial"/>
            </a:endParaRPr>
          </a:p>
          <a:p>
            <a:pPr marL="0" lvl="0" indent="0" algn="ctr" rtl="0">
              <a:spcBef>
                <a:spcPts val="0"/>
              </a:spcBef>
              <a:spcAft>
                <a:spcPts val="0"/>
              </a:spcAft>
              <a:buNone/>
            </a:pPr>
            <a:endParaRPr sz="2000"/>
          </a:p>
        </p:txBody>
      </p:sp>
      <p:sp>
        <p:nvSpPr>
          <p:cNvPr id="217" name="Google Shape;217;p39"/>
          <p:cNvSpPr txBox="1">
            <a:spLocks noGrp="1"/>
          </p:cNvSpPr>
          <p:nvPr>
            <p:ph type="body" idx="1"/>
          </p:nvPr>
        </p:nvSpPr>
        <p:spPr>
          <a:xfrm>
            <a:off x="0" y="881050"/>
            <a:ext cx="6509400" cy="3656100"/>
          </a:xfrm>
          <a:prstGeom prst="rect">
            <a:avLst/>
          </a:prstGeom>
        </p:spPr>
        <p:txBody>
          <a:bodyPr spcFirstLastPara="1" wrap="square" lIns="91425" tIns="91425" rIns="91425" bIns="91425" anchor="t" anchorCtr="0">
            <a:noAutofit/>
          </a:bodyPr>
          <a:lstStyle/>
          <a:p>
            <a:pPr marL="457200" lvl="0" indent="-317500" algn="l" rtl="0">
              <a:lnSpc>
                <a:spcPct val="120000"/>
              </a:lnSpc>
              <a:spcBef>
                <a:spcPts val="240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What is one consequence of the astronomically high homicide rate by firearm in the US?</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What </a:t>
            </a:r>
            <a:r>
              <a:rPr lang="en" sz="1400" b="1" i="1">
                <a:solidFill>
                  <a:srgbClr val="222222"/>
                </a:solidFill>
                <a:highlight>
                  <a:srgbClr val="FCFCFC"/>
                </a:highlight>
                <a:latin typeface="Arial"/>
                <a:ea typeface="Arial"/>
                <a:cs typeface="Arial"/>
                <a:sym typeface="Arial"/>
              </a:rPr>
              <a:t>could</a:t>
            </a:r>
            <a:r>
              <a:rPr lang="en" sz="1400" b="1">
                <a:solidFill>
                  <a:srgbClr val="222222"/>
                </a:solidFill>
                <a:highlight>
                  <a:srgbClr val="FCFCFC"/>
                </a:highlight>
                <a:latin typeface="Arial"/>
                <a:ea typeface="Arial"/>
                <a:cs typeface="Arial"/>
                <a:sym typeface="Arial"/>
              </a:rPr>
              <a:t> the US do to reduce homicide rates?</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What </a:t>
            </a:r>
            <a:r>
              <a:rPr lang="en" sz="1400" b="1" i="1">
                <a:solidFill>
                  <a:srgbClr val="222222"/>
                </a:solidFill>
                <a:highlight>
                  <a:srgbClr val="FCFCFC"/>
                </a:highlight>
                <a:latin typeface="Arial"/>
                <a:ea typeface="Arial"/>
                <a:cs typeface="Arial"/>
                <a:sym typeface="Arial"/>
              </a:rPr>
              <a:t>should</a:t>
            </a:r>
            <a:r>
              <a:rPr lang="en" sz="1400" b="1">
                <a:solidFill>
                  <a:srgbClr val="222222"/>
                </a:solidFill>
                <a:highlight>
                  <a:srgbClr val="FCFCFC"/>
                </a:highlight>
                <a:latin typeface="Arial"/>
                <a:ea typeface="Arial"/>
                <a:cs typeface="Arial"/>
                <a:sym typeface="Arial"/>
              </a:rPr>
              <a:t> the US do to reduce homicide rates?</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If this chart were entitled and contained data on, "homicides by turtle attack", do you think we would ban turtle ownership or at least make turtles harder to get?</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The US has considerably less stringent firearms laws than the other countries listed in the chart. Why do you think that is?</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The </a:t>
            </a:r>
            <a:r>
              <a:rPr lang="en" sz="1400" b="1" u="sng">
                <a:solidFill>
                  <a:srgbClr val="2869EB"/>
                </a:solidFill>
                <a:highlight>
                  <a:srgbClr val="FCFCFC"/>
                </a:highlight>
                <a:latin typeface="Arial"/>
                <a:ea typeface="Arial"/>
                <a:cs typeface="Arial"/>
                <a:sym typeface="Arial"/>
                <a:hlinkClick r:id="rId3"/>
              </a:rPr>
              <a:t>Second Amendment</a:t>
            </a:r>
            <a:r>
              <a:rPr lang="en" sz="1400" b="1">
                <a:solidFill>
                  <a:srgbClr val="222222"/>
                </a:solidFill>
                <a:highlight>
                  <a:srgbClr val="FCFCFC"/>
                </a:highlight>
                <a:latin typeface="Arial"/>
                <a:ea typeface="Arial"/>
                <a:cs typeface="Arial"/>
                <a:sym typeface="Arial"/>
              </a:rPr>
              <a:t> reads: "A well regulated Militia, being necessary to the security of a free State, the right of the people to keep and bear Arms, shall not be infringed." In the comments section, based on this chart, write the Second Amendment as you would like it to be written today:</a:t>
            </a:r>
            <a:endParaRPr sz="1400" b="1">
              <a:solidFill>
                <a:srgbClr val="222222"/>
              </a:solidFill>
              <a:highlight>
                <a:srgbClr val="FCFCFC"/>
              </a:highlight>
              <a:latin typeface="Arial"/>
              <a:ea typeface="Arial"/>
              <a:cs typeface="Arial"/>
              <a:sym typeface="Arial"/>
            </a:endParaRPr>
          </a:p>
          <a:p>
            <a:pPr marL="0" lvl="0" indent="0" algn="l" rtl="0">
              <a:spcBef>
                <a:spcPts val="1200"/>
              </a:spcBef>
              <a:spcAft>
                <a:spcPts val="1600"/>
              </a:spcAft>
              <a:buNone/>
            </a:pPr>
            <a:endParaRPr sz="1400"/>
          </a:p>
        </p:txBody>
      </p:sp>
      <p:pic>
        <p:nvPicPr>
          <p:cNvPr id="218" name="Google Shape;218;p39"/>
          <p:cNvPicPr preferRelativeResize="0"/>
          <p:nvPr/>
        </p:nvPicPr>
        <p:blipFill>
          <a:blip r:embed="rId4">
            <a:alphaModFix/>
          </a:blip>
          <a:stretch>
            <a:fillRect/>
          </a:stretch>
        </p:blipFill>
        <p:spPr>
          <a:xfrm>
            <a:off x="6509514" y="-33027"/>
            <a:ext cx="2634486"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311700" y="210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Bonus Chart!</a:t>
            </a:r>
            <a:endParaRPr/>
          </a:p>
        </p:txBody>
      </p:sp>
      <p:pic>
        <p:nvPicPr>
          <p:cNvPr id="224" name="Google Shape;224;p40"/>
          <p:cNvPicPr preferRelativeResize="0"/>
          <p:nvPr/>
        </p:nvPicPr>
        <p:blipFill>
          <a:blip r:embed="rId3">
            <a:alphaModFix/>
          </a:blip>
          <a:stretch>
            <a:fillRect/>
          </a:stretch>
        </p:blipFill>
        <p:spPr>
          <a:xfrm>
            <a:off x="851075" y="854800"/>
            <a:ext cx="7789299" cy="4103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III</a:t>
            </a:r>
            <a:endParaRPr/>
          </a:p>
        </p:txBody>
      </p:sp>
      <p:sp>
        <p:nvSpPr>
          <p:cNvPr id="230" name="Google Shape;230;p4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252525"/>
                </a:solidFill>
                <a:highlight>
                  <a:srgbClr val="FFFFFF"/>
                </a:highlight>
                <a:latin typeface="Trebuchet MS"/>
                <a:ea typeface="Trebuchet MS"/>
                <a:cs typeface="Trebuchet MS"/>
                <a:sym typeface="Trebuchet MS"/>
              </a:rPr>
              <a:t>No Soldier shall, in time of peace be </a:t>
            </a:r>
            <a:r>
              <a:rPr lang="en" sz="2400">
                <a:solidFill>
                  <a:srgbClr val="252525"/>
                </a:solidFill>
                <a:highlight>
                  <a:srgbClr val="FFFF00"/>
                </a:highlight>
                <a:latin typeface="Trebuchet MS"/>
                <a:ea typeface="Trebuchet MS"/>
                <a:cs typeface="Trebuchet MS"/>
                <a:sym typeface="Trebuchet MS"/>
              </a:rPr>
              <a:t>quartered</a:t>
            </a:r>
            <a:r>
              <a:rPr lang="en" sz="2400">
                <a:solidFill>
                  <a:srgbClr val="252525"/>
                </a:solidFill>
                <a:highlight>
                  <a:srgbClr val="FFFFFF"/>
                </a:highlight>
                <a:latin typeface="Trebuchet MS"/>
                <a:ea typeface="Trebuchet MS"/>
                <a:cs typeface="Trebuchet MS"/>
                <a:sym typeface="Trebuchet MS"/>
              </a:rPr>
              <a:t> in any house, without the consent of the Owner, nor in time of war, but in a manner to be prescribed by law</a:t>
            </a:r>
            <a:endParaRPr sz="24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IV</a:t>
            </a:r>
            <a:endParaRPr/>
          </a:p>
        </p:txBody>
      </p:sp>
      <p:sp>
        <p:nvSpPr>
          <p:cNvPr id="236" name="Google Shape;236;p4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rgbClr val="252525"/>
                </a:solidFill>
                <a:highlight>
                  <a:srgbClr val="FFFFFF"/>
                </a:highlight>
                <a:latin typeface="Trebuchet MS"/>
                <a:ea typeface="Trebuchet MS"/>
                <a:cs typeface="Trebuchet MS"/>
                <a:sym typeface="Trebuchet MS"/>
              </a:rPr>
              <a:t>The right of the people to be secure in their persons, houses, papers, and </a:t>
            </a:r>
            <a:r>
              <a:rPr lang="en" sz="2400" dirty="0" smtClean="0">
                <a:solidFill>
                  <a:srgbClr val="252525"/>
                </a:solidFill>
                <a:highlight>
                  <a:srgbClr val="FFFFFF"/>
                </a:highlight>
                <a:latin typeface="Trebuchet MS"/>
                <a:ea typeface="Trebuchet MS"/>
                <a:cs typeface="Trebuchet MS"/>
                <a:sym typeface="Trebuchet MS"/>
              </a:rPr>
              <a:t>effects, against </a:t>
            </a:r>
            <a:r>
              <a:rPr lang="en" sz="2400" dirty="0">
                <a:solidFill>
                  <a:srgbClr val="252525"/>
                </a:solidFill>
                <a:highlight>
                  <a:srgbClr val="FFFFFF"/>
                </a:highlight>
                <a:latin typeface="Trebuchet MS"/>
                <a:ea typeface="Trebuchet MS"/>
                <a:cs typeface="Trebuchet MS"/>
                <a:sym typeface="Trebuchet MS"/>
              </a:rPr>
              <a:t>unreasonable </a:t>
            </a:r>
            <a:r>
              <a:rPr lang="en" sz="2400" dirty="0">
                <a:solidFill>
                  <a:srgbClr val="252525"/>
                </a:solidFill>
                <a:highlight>
                  <a:srgbClr val="FFFF00"/>
                </a:highlight>
                <a:latin typeface="Trebuchet MS"/>
                <a:ea typeface="Trebuchet MS"/>
                <a:cs typeface="Trebuchet MS"/>
                <a:sym typeface="Trebuchet MS"/>
              </a:rPr>
              <a:t>searches and seizures</a:t>
            </a:r>
            <a:r>
              <a:rPr lang="en" sz="2400" dirty="0">
                <a:solidFill>
                  <a:srgbClr val="252525"/>
                </a:solidFill>
                <a:highlight>
                  <a:srgbClr val="FFFFFF"/>
                </a:highlight>
                <a:latin typeface="Trebuchet MS"/>
                <a:ea typeface="Trebuchet MS"/>
                <a:cs typeface="Trebuchet MS"/>
                <a:sym typeface="Trebuchet MS"/>
              </a:rPr>
              <a:t>, shall not be violated, and no Warrants shall issue, but upon </a:t>
            </a:r>
            <a:r>
              <a:rPr lang="en" sz="2400" dirty="0">
                <a:solidFill>
                  <a:srgbClr val="252525"/>
                </a:solidFill>
                <a:highlight>
                  <a:srgbClr val="FFFF00"/>
                </a:highlight>
                <a:latin typeface="Trebuchet MS"/>
                <a:ea typeface="Trebuchet MS"/>
                <a:cs typeface="Trebuchet MS"/>
                <a:sym typeface="Trebuchet MS"/>
              </a:rPr>
              <a:t>probable cause</a:t>
            </a:r>
            <a:r>
              <a:rPr lang="en" sz="2400" dirty="0">
                <a:solidFill>
                  <a:srgbClr val="252525"/>
                </a:solidFill>
                <a:highlight>
                  <a:srgbClr val="FFFFFF"/>
                </a:highlight>
                <a:latin typeface="Trebuchet MS"/>
                <a:ea typeface="Trebuchet MS"/>
                <a:cs typeface="Trebuchet MS"/>
                <a:sym typeface="Trebuchet MS"/>
              </a:rPr>
              <a:t>, supported by Oath or affirmation, and particularly describing the place to be searched, and the persons or things to be seized.</a:t>
            </a:r>
            <a:endParaRPr sz="2400" dirty="0">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V</a:t>
            </a:r>
            <a:endParaRPr/>
          </a:p>
        </p:txBody>
      </p:sp>
      <p:sp>
        <p:nvSpPr>
          <p:cNvPr id="242" name="Google Shape;242;p43"/>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333333"/>
                </a:solidFill>
                <a:highlight>
                  <a:srgbClr val="FFFFFF"/>
                </a:highlight>
                <a:latin typeface="Trebuchet MS"/>
                <a:ea typeface="Trebuchet MS"/>
                <a:cs typeface="Trebuchet MS"/>
                <a:sym typeface="Trebuchet MS"/>
              </a:rPr>
              <a:t>No person shall be held to answer for a capital, or otherwise infamous crime, unless on a presentment or indictment of a </a:t>
            </a:r>
            <a:r>
              <a:rPr lang="en" sz="2200">
                <a:solidFill>
                  <a:srgbClr val="333333"/>
                </a:solidFill>
                <a:highlight>
                  <a:srgbClr val="FFFF00"/>
                </a:highlight>
                <a:latin typeface="Trebuchet MS"/>
                <a:ea typeface="Trebuchet MS"/>
                <a:cs typeface="Trebuchet MS"/>
                <a:sym typeface="Trebuchet MS"/>
              </a:rPr>
              <a:t>grand jury</a:t>
            </a:r>
            <a:r>
              <a:rPr lang="en" sz="2200">
                <a:solidFill>
                  <a:srgbClr val="333333"/>
                </a:solidFill>
                <a:highlight>
                  <a:srgbClr val="FFFFFF"/>
                </a:highlight>
                <a:latin typeface="Trebuchet MS"/>
                <a:ea typeface="Trebuchet MS"/>
                <a:cs typeface="Trebuchet MS"/>
                <a:sym typeface="Trebuchet MS"/>
              </a:rPr>
              <a:t>, except in cases arising in the land or naval forces, or in the militia, when in actual service in time of war or public danger; nor shall any person be </a:t>
            </a:r>
            <a:r>
              <a:rPr lang="en" sz="2200">
                <a:solidFill>
                  <a:srgbClr val="333333"/>
                </a:solidFill>
                <a:highlight>
                  <a:srgbClr val="FFFF00"/>
                </a:highlight>
                <a:latin typeface="Trebuchet MS"/>
                <a:ea typeface="Trebuchet MS"/>
                <a:cs typeface="Trebuchet MS"/>
                <a:sym typeface="Trebuchet MS"/>
              </a:rPr>
              <a:t>subject for the same offense to be twice put in jeopardy</a:t>
            </a:r>
            <a:r>
              <a:rPr lang="en" sz="2200">
                <a:solidFill>
                  <a:srgbClr val="333333"/>
                </a:solidFill>
                <a:highlight>
                  <a:srgbClr val="FFFFFF"/>
                </a:highlight>
                <a:latin typeface="Trebuchet MS"/>
                <a:ea typeface="Trebuchet MS"/>
                <a:cs typeface="Trebuchet MS"/>
                <a:sym typeface="Trebuchet MS"/>
              </a:rPr>
              <a:t> of life or limb; nor shall be compelled in any criminal case to be a </a:t>
            </a:r>
            <a:r>
              <a:rPr lang="en" sz="2200">
                <a:solidFill>
                  <a:srgbClr val="333333"/>
                </a:solidFill>
                <a:highlight>
                  <a:srgbClr val="FFFF00"/>
                </a:highlight>
                <a:latin typeface="Trebuchet MS"/>
                <a:ea typeface="Trebuchet MS"/>
                <a:cs typeface="Trebuchet MS"/>
                <a:sym typeface="Trebuchet MS"/>
              </a:rPr>
              <a:t>witness against himself</a:t>
            </a:r>
            <a:r>
              <a:rPr lang="en" sz="2200">
                <a:solidFill>
                  <a:srgbClr val="333333"/>
                </a:solidFill>
                <a:highlight>
                  <a:srgbClr val="FFFFFF"/>
                </a:highlight>
                <a:latin typeface="Trebuchet MS"/>
                <a:ea typeface="Trebuchet MS"/>
                <a:cs typeface="Trebuchet MS"/>
                <a:sym typeface="Trebuchet MS"/>
              </a:rPr>
              <a:t>, nor be deprived of life, liberty, or property, without </a:t>
            </a:r>
            <a:r>
              <a:rPr lang="en" sz="2200">
                <a:solidFill>
                  <a:srgbClr val="333333"/>
                </a:solidFill>
                <a:highlight>
                  <a:srgbClr val="FFFF00"/>
                </a:highlight>
                <a:latin typeface="Trebuchet MS"/>
                <a:ea typeface="Trebuchet MS"/>
                <a:cs typeface="Trebuchet MS"/>
                <a:sym typeface="Trebuchet MS"/>
              </a:rPr>
              <a:t>due process</a:t>
            </a:r>
            <a:r>
              <a:rPr lang="en" sz="2200">
                <a:solidFill>
                  <a:srgbClr val="333333"/>
                </a:solidFill>
                <a:highlight>
                  <a:srgbClr val="FFFFFF"/>
                </a:highlight>
                <a:latin typeface="Trebuchet MS"/>
                <a:ea typeface="Trebuchet MS"/>
                <a:cs typeface="Trebuchet MS"/>
                <a:sym typeface="Trebuchet MS"/>
              </a:rPr>
              <a:t> of law; nor shall </a:t>
            </a:r>
            <a:r>
              <a:rPr lang="en" sz="2200">
                <a:solidFill>
                  <a:srgbClr val="333333"/>
                </a:solidFill>
                <a:highlight>
                  <a:srgbClr val="FFFF00"/>
                </a:highlight>
                <a:latin typeface="Trebuchet MS"/>
                <a:ea typeface="Trebuchet MS"/>
                <a:cs typeface="Trebuchet MS"/>
                <a:sym typeface="Trebuchet MS"/>
              </a:rPr>
              <a:t>private property be taken for public use, without just compensation.</a:t>
            </a:r>
            <a:endParaRPr sz="2200">
              <a:highlight>
                <a:srgbClr val="FFFF00"/>
              </a:highlight>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VI</a:t>
            </a:r>
            <a:endParaRPr/>
          </a:p>
        </p:txBody>
      </p:sp>
      <p:sp>
        <p:nvSpPr>
          <p:cNvPr id="248" name="Google Shape;248;p44"/>
          <p:cNvSpPr txBox="1">
            <a:spLocks noGrp="1"/>
          </p:cNvSpPr>
          <p:nvPr>
            <p:ph type="body" idx="1"/>
          </p:nvPr>
        </p:nvSpPr>
        <p:spPr>
          <a:xfrm>
            <a:off x="311700" y="864400"/>
            <a:ext cx="8520600" cy="370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333333"/>
                </a:solidFill>
                <a:highlight>
                  <a:srgbClr val="FFFFFF"/>
                </a:highlight>
                <a:latin typeface="Trebuchet MS"/>
                <a:ea typeface="Trebuchet MS"/>
                <a:cs typeface="Trebuchet MS"/>
                <a:sym typeface="Trebuchet MS"/>
              </a:rPr>
              <a:t>In all criminal prosecutions, the accused shall enjoy the right to a </a:t>
            </a:r>
            <a:r>
              <a:rPr lang="en" sz="2400">
                <a:solidFill>
                  <a:srgbClr val="333333"/>
                </a:solidFill>
                <a:highlight>
                  <a:srgbClr val="FFFF00"/>
                </a:highlight>
                <a:latin typeface="Trebuchet MS"/>
                <a:ea typeface="Trebuchet MS"/>
                <a:cs typeface="Trebuchet MS"/>
                <a:sym typeface="Trebuchet MS"/>
              </a:rPr>
              <a:t>speedy and public trial</a:t>
            </a:r>
            <a:r>
              <a:rPr lang="en" sz="2400">
                <a:solidFill>
                  <a:srgbClr val="333333"/>
                </a:solidFill>
                <a:highlight>
                  <a:srgbClr val="FFFFFF"/>
                </a:highlight>
                <a:latin typeface="Trebuchet MS"/>
                <a:ea typeface="Trebuchet MS"/>
                <a:cs typeface="Trebuchet MS"/>
                <a:sym typeface="Trebuchet MS"/>
              </a:rPr>
              <a:t>, by an impartial jury of the state and district wherein the crime shall have been committed, which district shall have been previously ascertained by law, and to be </a:t>
            </a:r>
            <a:r>
              <a:rPr lang="en" sz="2400">
                <a:solidFill>
                  <a:srgbClr val="333333"/>
                </a:solidFill>
                <a:highlight>
                  <a:srgbClr val="FFFF00"/>
                </a:highlight>
                <a:latin typeface="Trebuchet MS"/>
                <a:ea typeface="Trebuchet MS"/>
                <a:cs typeface="Trebuchet MS"/>
                <a:sym typeface="Trebuchet MS"/>
              </a:rPr>
              <a:t>informed </a:t>
            </a:r>
            <a:r>
              <a:rPr lang="en" sz="2400">
                <a:solidFill>
                  <a:srgbClr val="333333"/>
                </a:solidFill>
                <a:highlight>
                  <a:srgbClr val="FFFFFF"/>
                </a:highlight>
                <a:latin typeface="Trebuchet MS"/>
                <a:ea typeface="Trebuchet MS"/>
                <a:cs typeface="Trebuchet MS"/>
                <a:sym typeface="Trebuchet MS"/>
              </a:rPr>
              <a:t>of the nature and cause of the accusation; to be confronted with the witnesses against him; to have compulsory process for obtaining witnesses in his favor, and to have the </a:t>
            </a:r>
            <a:r>
              <a:rPr lang="en" sz="2400">
                <a:solidFill>
                  <a:srgbClr val="333333"/>
                </a:solidFill>
                <a:highlight>
                  <a:srgbClr val="FFFF00"/>
                </a:highlight>
                <a:latin typeface="Trebuchet MS"/>
                <a:ea typeface="Trebuchet MS"/>
                <a:cs typeface="Trebuchet MS"/>
                <a:sym typeface="Trebuchet MS"/>
              </a:rPr>
              <a:t>assistance of counsel</a:t>
            </a:r>
            <a:r>
              <a:rPr lang="en" sz="2400">
                <a:solidFill>
                  <a:srgbClr val="333333"/>
                </a:solidFill>
                <a:highlight>
                  <a:srgbClr val="FFFFFF"/>
                </a:highlight>
                <a:latin typeface="Trebuchet MS"/>
                <a:ea typeface="Trebuchet MS"/>
                <a:cs typeface="Trebuchet MS"/>
                <a:sym typeface="Trebuchet MS"/>
              </a:rPr>
              <a:t> for his defense.</a:t>
            </a:r>
            <a:endParaRPr sz="24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VII</a:t>
            </a:r>
            <a:endParaRPr/>
          </a:p>
        </p:txBody>
      </p:sp>
      <p:sp>
        <p:nvSpPr>
          <p:cNvPr id="254" name="Google Shape;254;p4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333333"/>
                </a:solidFill>
                <a:highlight>
                  <a:srgbClr val="FFFFFF"/>
                </a:highlight>
                <a:latin typeface="Trebuchet MS"/>
                <a:ea typeface="Trebuchet MS"/>
                <a:cs typeface="Trebuchet MS"/>
                <a:sym typeface="Trebuchet MS"/>
              </a:rPr>
              <a:t>In suits at </a:t>
            </a:r>
            <a:r>
              <a:rPr lang="en" sz="2400">
                <a:solidFill>
                  <a:srgbClr val="333333"/>
                </a:solidFill>
                <a:highlight>
                  <a:srgbClr val="FFFF00"/>
                </a:highlight>
                <a:latin typeface="Trebuchet MS"/>
                <a:ea typeface="Trebuchet MS"/>
                <a:cs typeface="Trebuchet MS"/>
                <a:sym typeface="Trebuchet MS"/>
              </a:rPr>
              <a:t>common law</a:t>
            </a:r>
            <a:r>
              <a:rPr lang="en" sz="2400">
                <a:solidFill>
                  <a:srgbClr val="333333"/>
                </a:solidFill>
                <a:highlight>
                  <a:srgbClr val="FFFFFF"/>
                </a:highlight>
                <a:latin typeface="Trebuchet MS"/>
                <a:ea typeface="Trebuchet MS"/>
                <a:cs typeface="Trebuchet MS"/>
                <a:sym typeface="Trebuchet MS"/>
              </a:rPr>
              <a:t>, where the value in controversy shall exceed twenty dollars, the right of </a:t>
            </a:r>
            <a:r>
              <a:rPr lang="en" sz="2400">
                <a:solidFill>
                  <a:srgbClr val="333333"/>
                </a:solidFill>
                <a:highlight>
                  <a:srgbClr val="FFFF00"/>
                </a:highlight>
                <a:latin typeface="Trebuchet MS"/>
                <a:ea typeface="Trebuchet MS"/>
                <a:cs typeface="Trebuchet MS"/>
                <a:sym typeface="Trebuchet MS"/>
              </a:rPr>
              <a:t>trial by jury</a:t>
            </a:r>
            <a:r>
              <a:rPr lang="en" sz="2400">
                <a:solidFill>
                  <a:srgbClr val="333333"/>
                </a:solidFill>
                <a:highlight>
                  <a:srgbClr val="FFFFFF"/>
                </a:highlight>
                <a:latin typeface="Trebuchet MS"/>
                <a:ea typeface="Trebuchet MS"/>
                <a:cs typeface="Trebuchet MS"/>
                <a:sym typeface="Trebuchet MS"/>
              </a:rPr>
              <a:t> shall be preserved, and no fact tried by a jury, shall be otherwise reexamined in any court of the United States, than according to the rules of the common law.</a:t>
            </a:r>
            <a:endParaRPr sz="240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VIII</a:t>
            </a:r>
            <a:endParaRPr/>
          </a:p>
        </p:txBody>
      </p:sp>
      <p:sp>
        <p:nvSpPr>
          <p:cNvPr id="260" name="Google Shape;260;p4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33333"/>
                </a:solidFill>
                <a:highlight>
                  <a:srgbClr val="FFFF00"/>
                </a:highlight>
                <a:latin typeface="Trebuchet MS"/>
                <a:ea typeface="Trebuchet MS"/>
                <a:cs typeface="Trebuchet MS"/>
                <a:sym typeface="Trebuchet MS"/>
              </a:rPr>
              <a:t>Excessive bail</a:t>
            </a:r>
            <a:r>
              <a:rPr lang="en" sz="2400">
                <a:solidFill>
                  <a:srgbClr val="333333"/>
                </a:solidFill>
                <a:highlight>
                  <a:srgbClr val="FFFFFF"/>
                </a:highlight>
                <a:latin typeface="Trebuchet MS"/>
                <a:ea typeface="Trebuchet MS"/>
                <a:cs typeface="Trebuchet MS"/>
                <a:sym typeface="Trebuchet MS"/>
              </a:rPr>
              <a:t> shall not be required, </a:t>
            </a:r>
            <a:r>
              <a:rPr lang="en" sz="2400">
                <a:solidFill>
                  <a:srgbClr val="333333"/>
                </a:solidFill>
                <a:highlight>
                  <a:srgbClr val="FFFF00"/>
                </a:highlight>
                <a:latin typeface="Trebuchet MS"/>
                <a:ea typeface="Trebuchet MS"/>
                <a:cs typeface="Trebuchet MS"/>
                <a:sym typeface="Trebuchet MS"/>
              </a:rPr>
              <a:t>nor excessive fines </a:t>
            </a:r>
            <a:r>
              <a:rPr lang="en" sz="2400">
                <a:solidFill>
                  <a:srgbClr val="333333"/>
                </a:solidFill>
                <a:highlight>
                  <a:srgbClr val="FFFFFF"/>
                </a:highlight>
                <a:latin typeface="Trebuchet MS"/>
                <a:ea typeface="Trebuchet MS"/>
                <a:cs typeface="Trebuchet MS"/>
                <a:sym typeface="Trebuchet MS"/>
              </a:rPr>
              <a:t>imposed, </a:t>
            </a:r>
            <a:r>
              <a:rPr lang="en" sz="2400">
                <a:solidFill>
                  <a:srgbClr val="333333"/>
                </a:solidFill>
                <a:highlight>
                  <a:srgbClr val="FFFF00"/>
                </a:highlight>
                <a:latin typeface="Trebuchet MS"/>
                <a:ea typeface="Trebuchet MS"/>
                <a:cs typeface="Trebuchet MS"/>
                <a:sym typeface="Trebuchet MS"/>
              </a:rPr>
              <a:t>nor cruel and unusual punishments</a:t>
            </a:r>
            <a:r>
              <a:rPr lang="en" sz="2400">
                <a:solidFill>
                  <a:srgbClr val="333333"/>
                </a:solidFill>
                <a:highlight>
                  <a:srgbClr val="FFFFFF"/>
                </a:highlight>
                <a:latin typeface="Trebuchet MS"/>
                <a:ea typeface="Trebuchet MS"/>
                <a:cs typeface="Trebuchet MS"/>
                <a:sym typeface="Trebuchet MS"/>
              </a:rPr>
              <a:t> inflicted.</a:t>
            </a:r>
            <a:endParaRPr sz="2400">
              <a:solidFill>
                <a:srgbClr val="333333"/>
              </a:solidFill>
              <a:highlight>
                <a:srgbClr val="FFFFFF"/>
              </a:highlight>
              <a:latin typeface="Trebuchet MS"/>
              <a:ea typeface="Trebuchet MS"/>
              <a:cs typeface="Trebuchet MS"/>
              <a:sym typeface="Trebuchet MS"/>
            </a:endParaRPr>
          </a:p>
          <a:p>
            <a:pPr marL="0" lvl="0" indent="0" algn="l" rtl="0">
              <a:spcBef>
                <a:spcPts val="1600"/>
              </a:spcBef>
              <a:spcAft>
                <a:spcPts val="1600"/>
              </a:spcAft>
              <a:buNone/>
            </a:pPr>
            <a:endParaRPr sz="2400">
              <a:solidFill>
                <a:srgbClr val="333333"/>
              </a:solidFill>
              <a:highlight>
                <a:srgbClr val="FFFFFF"/>
              </a:highlight>
              <a:latin typeface="Trebuchet MS"/>
              <a:ea typeface="Trebuchet MS"/>
              <a:cs typeface="Trebuchet MS"/>
              <a:sym typeface="Trebuchet MS"/>
            </a:endParaRPr>
          </a:p>
        </p:txBody>
      </p:sp>
      <p:pic>
        <p:nvPicPr>
          <p:cNvPr id="261" name="Google Shape;261;p46"/>
          <p:cNvPicPr preferRelativeResize="0"/>
          <p:nvPr/>
        </p:nvPicPr>
        <p:blipFill>
          <a:blip r:embed="rId3">
            <a:alphaModFix/>
          </a:blip>
          <a:stretch>
            <a:fillRect/>
          </a:stretch>
        </p:blipFill>
        <p:spPr>
          <a:xfrm>
            <a:off x="5902038" y="2511388"/>
            <a:ext cx="2143125" cy="214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7"/>
          <p:cNvSpPr txBox="1">
            <a:spLocks noGrp="1"/>
          </p:cNvSpPr>
          <p:nvPr>
            <p:ph type="title"/>
          </p:nvPr>
        </p:nvSpPr>
        <p:spPr>
          <a:xfrm>
            <a:off x="6294350" y="445025"/>
            <a:ext cx="2538000" cy="123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8th Amendment in Action</a:t>
            </a:r>
            <a:endParaRPr/>
          </a:p>
        </p:txBody>
      </p:sp>
      <p:pic>
        <p:nvPicPr>
          <p:cNvPr id="267" name="Google Shape;267;p47"/>
          <p:cNvPicPr preferRelativeResize="0"/>
          <p:nvPr/>
        </p:nvPicPr>
        <p:blipFill>
          <a:blip r:embed="rId3">
            <a:alphaModFix/>
          </a:blip>
          <a:stretch>
            <a:fillRect/>
          </a:stretch>
        </p:blipFill>
        <p:spPr>
          <a:xfrm>
            <a:off x="-4" y="0"/>
            <a:ext cx="6294358" cy="5143500"/>
          </a:xfrm>
          <a:prstGeom prst="rect">
            <a:avLst/>
          </a:prstGeom>
          <a:noFill/>
          <a:ln>
            <a:noFill/>
          </a:ln>
        </p:spPr>
      </p:pic>
      <p:pic>
        <p:nvPicPr>
          <p:cNvPr id="268" name="Google Shape;268;p47"/>
          <p:cNvPicPr preferRelativeResize="0"/>
          <p:nvPr/>
        </p:nvPicPr>
        <p:blipFill>
          <a:blip r:embed="rId4">
            <a:alphaModFix/>
          </a:blip>
          <a:stretch>
            <a:fillRect/>
          </a:stretch>
        </p:blipFill>
        <p:spPr>
          <a:xfrm>
            <a:off x="6043925" y="2239400"/>
            <a:ext cx="3100075" cy="290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2410100" y="31690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17L: Warm-up/transition</a:t>
            </a:r>
            <a:endParaRPr/>
          </a:p>
        </p:txBody>
      </p:sp>
      <p:sp>
        <p:nvSpPr>
          <p:cNvPr id="128" name="Google Shape;128;p26"/>
          <p:cNvSpPr txBox="1">
            <a:spLocks noGrp="1"/>
          </p:cNvSpPr>
          <p:nvPr>
            <p:ph type="body" idx="1"/>
          </p:nvPr>
        </p:nvSpPr>
        <p:spPr>
          <a:xfrm>
            <a:off x="2410100" y="952300"/>
            <a:ext cx="6321600" cy="37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 the 7 Articles of the Constitution! Try not to use your notes!</a:t>
            </a:r>
            <a:endParaRPr/>
          </a:p>
          <a:p>
            <a:pPr marL="457200" lvl="0" indent="-342900" algn="l" rtl="0">
              <a:lnSpc>
                <a:spcPct val="150000"/>
              </a:lnSpc>
              <a:spcBef>
                <a:spcPts val="1600"/>
              </a:spcBef>
              <a:spcAft>
                <a:spcPts val="0"/>
              </a:spcAft>
              <a:buSzPts val="1800"/>
              <a:buAutoNum type="arabicPeriod"/>
            </a:pPr>
            <a:r>
              <a:rPr lang="en"/>
              <a:t> </a:t>
            </a:r>
            <a:endParaRPr/>
          </a:p>
          <a:p>
            <a:pPr marL="457200" lvl="0" indent="-342900" algn="l" rtl="0">
              <a:lnSpc>
                <a:spcPct val="150000"/>
              </a:lnSpc>
              <a:spcBef>
                <a:spcPts val="0"/>
              </a:spcBef>
              <a:spcAft>
                <a:spcPts val="0"/>
              </a:spcAft>
              <a:buSzPts val="1800"/>
              <a:buAutoNum type="arabicPeriod"/>
            </a:pPr>
            <a:r>
              <a:rPr lang="en"/>
              <a:t> </a:t>
            </a:r>
            <a:endParaRPr/>
          </a:p>
          <a:p>
            <a:pPr marL="457200" lvl="0" indent="-342900" algn="l" rtl="0">
              <a:lnSpc>
                <a:spcPct val="150000"/>
              </a:lnSpc>
              <a:spcBef>
                <a:spcPts val="0"/>
              </a:spcBef>
              <a:spcAft>
                <a:spcPts val="0"/>
              </a:spcAft>
              <a:buSzPts val="1800"/>
              <a:buAutoNum type="arabicPeriod"/>
            </a:pPr>
            <a:r>
              <a:rPr lang="en"/>
              <a:t> </a:t>
            </a:r>
            <a:endParaRPr/>
          </a:p>
          <a:p>
            <a:pPr marL="457200" lvl="0" indent="-342900" algn="l" rtl="0">
              <a:lnSpc>
                <a:spcPct val="150000"/>
              </a:lnSpc>
              <a:spcBef>
                <a:spcPts val="0"/>
              </a:spcBef>
              <a:spcAft>
                <a:spcPts val="0"/>
              </a:spcAft>
              <a:buSzPts val="1800"/>
              <a:buAutoNum type="arabicPeriod"/>
            </a:pPr>
            <a:r>
              <a:rPr lang="en"/>
              <a:t> </a:t>
            </a:r>
            <a:endParaRPr/>
          </a:p>
          <a:p>
            <a:pPr marL="457200" lvl="0" indent="-342900" algn="l" rtl="0">
              <a:lnSpc>
                <a:spcPct val="150000"/>
              </a:lnSpc>
              <a:spcBef>
                <a:spcPts val="0"/>
              </a:spcBef>
              <a:spcAft>
                <a:spcPts val="0"/>
              </a:spcAft>
              <a:buSzPts val="1800"/>
              <a:buAutoNum type="arabicPeriod"/>
            </a:pPr>
            <a:r>
              <a:rPr lang="en"/>
              <a:t> </a:t>
            </a:r>
            <a:endParaRPr/>
          </a:p>
          <a:p>
            <a:pPr marL="457200" lvl="0" indent="-342900" algn="l" rtl="0">
              <a:lnSpc>
                <a:spcPct val="150000"/>
              </a:lnSpc>
              <a:spcBef>
                <a:spcPts val="0"/>
              </a:spcBef>
              <a:spcAft>
                <a:spcPts val="0"/>
              </a:spcAft>
              <a:buSzPts val="1800"/>
              <a:buAutoNum type="arabicPeriod"/>
            </a:pPr>
            <a:r>
              <a:rPr lang="en"/>
              <a:t> </a:t>
            </a:r>
            <a:endParaRPr/>
          </a:p>
          <a:p>
            <a:pPr marL="457200" lvl="0" indent="-342900" algn="l" rtl="0">
              <a:spcBef>
                <a:spcPts val="0"/>
              </a:spcBef>
              <a:spcAft>
                <a:spcPts val="0"/>
              </a:spcAft>
              <a:buSzPts val="1800"/>
              <a:buAutoNum type="arabicPeriod"/>
            </a:pPr>
            <a:endParaRPr/>
          </a:p>
        </p:txBody>
      </p:sp>
      <p:pic>
        <p:nvPicPr>
          <p:cNvPr id="129" name="Google Shape;129;p26"/>
          <p:cNvPicPr preferRelativeResize="0"/>
          <p:nvPr/>
        </p:nvPicPr>
        <p:blipFill>
          <a:blip r:embed="rId3">
            <a:alphaModFix/>
          </a:blip>
          <a:stretch>
            <a:fillRect/>
          </a:stretch>
        </p:blipFill>
        <p:spPr>
          <a:xfrm>
            <a:off x="215775" y="596900"/>
            <a:ext cx="2105300" cy="3161111"/>
          </a:xfrm>
          <a:prstGeom prst="rect">
            <a:avLst/>
          </a:prstGeom>
          <a:noFill/>
          <a:ln>
            <a:noFill/>
          </a:ln>
        </p:spPr>
      </p:pic>
      <p:pic>
        <p:nvPicPr>
          <p:cNvPr id="130" name="Google Shape;130;p26"/>
          <p:cNvPicPr preferRelativeResize="0"/>
          <p:nvPr/>
        </p:nvPicPr>
        <p:blipFill>
          <a:blip r:embed="rId4">
            <a:alphaModFix/>
          </a:blip>
          <a:stretch>
            <a:fillRect/>
          </a:stretch>
        </p:blipFill>
        <p:spPr>
          <a:xfrm>
            <a:off x="458723" y="3171073"/>
            <a:ext cx="1746300" cy="1746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IX</a:t>
            </a:r>
            <a:endParaRPr/>
          </a:p>
        </p:txBody>
      </p:sp>
      <p:sp>
        <p:nvSpPr>
          <p:cNvPr id="274" name="Google Shape;274;p4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333333"/>
                </a:solidFill>
                <a:highlight>
                  <a:srgbClr val="FFFFFF"/>
                </a:highlight>
                <a:latin typeface="Trebuchet MS"/>
                <a:ea typeface="Trebuchet MS"/>
                <a:cs typeface="Trebuchet MS"/>
                <a:sym typeface="Trebuchet MS"/>
              </a:rPr>
              <a:t>The enumeration in the Constitution, of certain rights, shall not be construed to deny or disparage others retained by the </a:t>
            </a:r>
            <a:r>
              <a:rPr lang="en" sz="2400">
                <a:solidFill>
                  <a:srgbClr val="333333"/>
                </a:solidFill>
                <a:highlight>
                  <a:srgbClr val="FFFF00"/>
                </a:highlight>
                <a:latin typeface="Trebuchet MS"/>
                <a:ea typeface="Trebuchet MS"/>
                <a:cs typeface="Trebuchet MS"/>
                <a:sym typeface="Trebuchet MS"/>
              </a:rPr>
              <a:t>people</a:t>
            </a:r>
            <a:r>
              <a:rPr lang="en" sz="2400">
                <a:solidFill>
                  <a:srgbClr val="333333"/>
                </a:solidFill>
                <a:highlight>
                  <a:srgbClr val="FFFFFF"/>
                </a:highlight>
                <a:latin typeface="Trebuchet MS"/>
                <a:ea typeface="Trebuchet MS"/>
                <a:cs typeface="Trebuchet MS"/>
                <a:sym typeface="Trebuchet MS"/>
              </a:rPr>
              <a:t>.</a:t>
            </a:r>
            <a:endParaRPr sz="2400">
              <a:latin typeface="Trebuchet MS"/>
              <a:ea typeface="Trebuchet MS"/>
              <a:cs typeface="Trebuchet MS"/>
              <a:sym typeface="Trebuchet MS"/>
            </a:endParaRPr>
          </a:p>
        </p:txBody>
      </p:sp>
      <p:pic>
        <p:nvPicPr>
          <p:cNvPr id="275" name="Google Shape;275;p48"/>
          <p:cNvPicPr preferRelativeResize="0"/>
          <p:nvPr/>
        </p:nvPicPr>
        <p:blipFill>
          <a:blip r:embed="rId3">
            <a:alphaModFix/>
          </a:blip>
          <a:stretch>
            <a:fillRect/>
          </a:stretch>
        </p:blipFill>
        <p:spPr>
          <a:xfrm>
            <a:off x="6610438" y="2454438"/>
            <a:ext cx="2009775" cy="2276475"/>
          </a:xfrm>
          <a:prstGeom prst="rect">
            <a:avLst/>
          </a:prstGeom>
          <a:noFill/>
          <a:ln>
            <a:noFill/>
          </a:ln>
        </p:spPr>
      </p:pic>
      <p:pic>
        <p:nvPicPr>
          <p:cNvPr id="276" name="Google Shape;276;p48"/>
          <p:cNvPicPr preferRelativeResize="0"/>
          <p:nvPr/>
        </p:nvPicPr>
        <p:blipFill>
          <a:blip r:embed="rId4">
            <a:alphaModFix/>
          </a:blip>
          <a:stretch>
            <a:fillRect/>
          </a:stretch>
        </p:blipFill>
        <p:spPr>
          <a:xfrm>
            <a:off x="3932023" y="2454450"/>
            <a:ext cx="2238534" cy="2276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X</a:t>
            </a:r>
            <a:endParaRPr/>
          </a:p>
        </p:txBody>
      </p:sp>
      <p:sp>
        <p:nvSpPr>
          <p:cNvPr id="282" name="Google Shape;282;p4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333333"/>
                </a:solidFill>
                <a:highlight>
                  <a:srgbClr val="FFFFFF"/>
                </a:highlight>
                <a:latin typeface="Trebuchet MS"/>
                <a:ea typeface="Trebuchet MS"/>
                <a:cs typeface="Trebuchet MS"/>
                <a:sym typeface="Trebuchet MS"/>
              </a:rPr>
              <a:t>The powers not delegated to the United States by the Constitution, nor prohibited by it to the states, are </a:t>
            </a:r>
            <a:r>
              <a:rPr lang="en" sz="2400">
                <a:solidFill>
                  <a:srgbClr val="333333"/>
                </a:solidFill>
                <a:highlight>
                  <a:srgbClr val="FFFF00"/>
                </a:highlight>
                <a:latin typeface="Trebuchet MS"/>
                <a:ea typeface="Trebuchet MS"/>
                <a:cs typeface="Trebuchet MS"/>
                <a:sym typeface="Trebuchet MS"/>
              </a:rPr>
              <a:t>reserved to the states</a:t>
            </a:r>
            <a:r>
              <a:rPr lang="en" sz="2400">
                <a:solidFill>
                  <a:srgbClr val="333333"/>
                </a:solidFill>
                <a:highlight>
                  <a:srgbClr val="FFFFFF"/>
                </a:highlight>
                <a:latin typeface="Trebuchet MS"/>
                <a:ea typeface="Trebuchet MS"/>
                <a:cs typeface="Trebuchet MS"/>
                <a:sym typeface="Trebuchet MS"/>
              </a:rPr>
              <a:t> respectively, or to the people.</a:t>
            </a:r>
            <a:endParaRPr sz="2400">
              <a:latin typeface="Trebuchet MS"/>
              <a:ea typeface="Trebuchet MS"/>
              <a:cs typeface="Trebuchet MS"/>
              <a:sym typeface="Trebuchet MS"/>
            </a:endParaRPr>
          </a:p>
        </p:txBody>
      </p:sp>
      <p:pic>
        <p:nvPicPr>
          <p:cNvPr id="283" name="Google Shape;283;p49"/>
          <p:cNvPicPr preferRelativeResize="0"/>
          <p:nvPr/>
        </p:nvPicPr>
        <p:blipFill>
          <a:blip r:embed="rId3">
            <a:alphaModFix/>
          </a:blip>
          <a:stretch>
            <a:fillRect/>
          </a:stretch>
        </p:blipFill>
        <p:spPr>
          <a:xfrm>
            <a:off x="6591188" y="2565950"/>
            <a:ext cx="2028825" cy="2247900"/>
          </a:xfrm>
          <a:prstGeom prst="rect">
            <a:avLst/>
          </a:prstGeom>
          <a:noFill/>
          <a:ln>
            <a:noFill/>
          </a:ln>
        </p:spPr>
      </p:pic>
      <p:pic>
        <p:nvPicPr>
          <p:cNvPr id="284" name="Google Shape;284;p49"/>
          <p:cNvPicPr preferRelativeResize="0"/>
          <p:nvPr/>
        </p:nvPicPr>
        <p:blipFill>
          <a:blip r:embed="rId4">
            <a:alphaModFix/>
          </a:blip>
          <a:stretch>
            <a:fillRect/>
          </a:stretch>
        </p:blipFill>
        <p:spPr>
          <a:xfrm>
            <a:off x="2062588" y="3263938"/>
            <a:ext cx="3495675" cy="1304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1"/>
          <p:cNvSpPr txBox="1">
            <a:spLocks noGrp="1"/>
          </p:cNvSpPr>
          <p:nvPr>
            <p:ph type="title"/>
          </p:nvPr>
        </p:nvSpPr>
        <p:spPr>
          <a:xfrm>
            <a:off x="213025" y="1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you apply the Amendments? </a:t>
            </a:r>
            <a:endParaRPr/>
          </a:p>
        </p:txBody>
      </p:sp>
      <p:sp>
        <p:nvSpPr>
          <p:cNvPr id="298" name="Google Shape;298;p51"/>
          <p:cNvSpPr txBox="1">
            <a:spLocks noGrp="1"/>
          </p:cNvSpPr>
          <p:nvPr>
            <p:ph type="body" idx="1"/>
          </p:nvPr>
        </p:nvSpPr>
        <p:spPr>
          <a:xfrm>
            <a:off x="311700" y="900425"/>
            <a:ext cx="8520600" cy="424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Read Each of the scenarios</a:t>
            </a:r>
            <a:endParaRPr/>
          </a:p>
          <a:p>
            <a:pPr marL="457200" lvl="0" indent="-342900" algn="l" rtl="0">
              <a:spcBef>
                <a:spcPts val="0"/>
              </a:spcBef>
              <a:spcAft>
                <a:spcPts val="0"/>
              </a:spcAft>
              <a:buSzPts val="1800"/>
              <a:buChar char="➔"/>
            </a:pPr>
            <a:r>
              <a:rPr lang="en"/>
              <a:t>Decide if there is a violation or not and circle the correct answer</a:t>
            </a:r>
            <a:endParaRPr/>
          </a:p>
          <a:p>
            <a:pPr marL="457200" lvl="0" indent="-342900" algn="l" rtl="0">
              <a:spcBef>
                <a:spcPts val="0"/>
              </a:spcBef>
              <a:spcAft>
                <a:spcPts val="0"/>
              </a:spcAft>
              <a:buSzPts val="1800"/>
              <a:buChar char="➔"/>
            </a:pPr>
            <a:r>
              <a:rPr lang="en"/>
              <a:t>Justify your answer is the box using one of the bill of rights. </a:t>
            </a:r>
            <a:endParaRPr/>
          </a:p>
          <a:p>
            <a:pPr marL="457200" lvl="0" indent="-342900" algn="l" rtl="0">
              <a:spcBef>
                <a:spcPts val="0"/>
              </a:spcBef>
              <a:spcAft>
                <a:spcPts val="0"/>
              </a:spcAft>
              <a:buSzPts val="1800"/>
              <a:buChar char="➔"/>
            </a:pPr>
            <a:r>
              <a:rPr lang="en"/>
              <a:t>We will use fairness cards to go over….</a:t>
            </a:r>
            <a:endParaRPr/>
          </a:p>
          <a:p>
            <a:pPr marL="0" lvl="0" indent="0" algn="ctr" rtl="0">
              <a:spcBef>
                <a:spcPts val="1600"/>
              </a:spcBef>
              <a:spcAft>
                <a:spcPts val="0"/>
              </a:spcAft>
              <a:buNone/>
            </a:pPr>
            <a:r>
              <a:rPr lang="en" b="1"/>
              <a:t>Let’s do one together first: </a:t>
            </a:r>
            <a:endParaRPr b="1"/>
          </a:p>
          <a:p>
            <a:pPr marL="0" lvl="0" indent="0" algn="ctr" rtl="0">
              <a:spcBef>
                <a:spcPts val="1600"/>
              </a:spcBef>
              <a:spcAft>
                <a:spcPts val="0"/>
              </a:spcAft>
              <a:buNone/>
            </a:pPr>
            <a:r>
              <a:rPr lang="en" sz="2000">
                <a:latin typeface="News Cycle"/>
                <a:ea typeface="News Cycle"/>
                <a:cs typeface="News Cycle"/>
                <a:sym typeface="News Cycle"/>
              </a:rPr>
              <a:t>A 20 year old college student starts his own newspaper, which often prints article making fun of the local mayor. The mayor is angry and gets his aids to take the papers off the stand before they can be distributed. </a:t>
            </a:r>
            <a:endParaRPr sz="2000">
              <a:latin typeface="News Cycle"/>
              <a:ea typeface="News Cycle"/>
              <a:cs typeface="News Cycle"/>
              <a:sym typeface="News Cycle"/>
            </a:endParaRPr>
          </a:p>
          <a:p>
            <a:pPr marL="0" lvl="0" indent="0" algn="ctr" rtl="0">
              <a:spcBef>
                <a:spcPts val="0"/>
              </a:spcBef>
              <a:spcAft>
                <a:spcPts val="0"/>
              </a:spcAft>
              <a:buNone/>
            </a:pPr>
            <a:endParaRPr sz="1100">
              <a:latin typeface="News Cycle"/>
              <a:ea typeface="News Cycle"/>
              <a:cs typeface="News Cycle"/>
              <a:sym typeface="News Cycle"/>
            </a:endParaRPr>
          </a:p>
          <a:p>
            <a:pPr marL="0" lvl="0" indent="0" algn="ctr" rtl="0">
              <a:spcBef>
                <a:spcPts val="0"/>
              </a:spcBef>
              <a:spcAft>
                <a:spcPts val="1600"/>
              </a:spcAft>
              <a:buNone/>
            </a:pPr>
            <a:endParaRPr/>
          </a:p>
        </p:txBody>
      </p:sp>
      <p:graphicFrame>
        <p:nvGraphicFramePr>
          <p:cNvPr id="299" name="Google Shape;299;p51"/>
          <p:cNvGraphicFramePr/>
          <p:nvPr/>
        </p:nvGraphicFramePr>
        <p:xfrm>
          <a:off x="1147950" y="4115025"/>
          <a:ext cx="7239000" cy="868650"/>
        </p:xfrm>
        <a:graphic>
          <a:graphicData uri="http://schemas.openxmlformats.org/drawingml/2006/table">
            <a:tbl>
              <a:tblPr>
                <a:noFill/>
                <a:tableStyleId>{671305B4-4788-4D38-B45E-2229E5A98E42}</a:tableStyleId>
              </a:tblPr>
              <a:tblGrid>
                <a:gridCol w="994525"/>
                <a:gridCol w="1327575"/>
                <a:gridCol w="4916900"/>
              </a:tblGrid>
              <a:tr h="381000">
                <a:tc>
                  <a:txBody>
                    <a:bodyPr/>
                    <a:lstStyle/>
                    <a:p>
                      <a:pPr marL="0" lvl="0" indent="0" algn="ctr" rtl="0">
                        <a:spcBef>
                          <a:spcPts val="0"/>
                        </a:spcBef>
                        <a:spcAft>
                          <a:spcPts val="0"/>
                        </a:spcAft>
                        <a:buNone/>
                      </a:pPr>
                      <a:r>
                        <a:rPr lang="en" sz="1500"/>
                        <a:t>Violation</a:t>
                      </a:r>
                      <a:endParaRPr sz="1500"/>
                    </a:p>
                  </a:txBody>
                  <a:tcPr marL="91425" marR="91425" marT="91425" marB="91425" anchor="ctr"/>
                </a:tc>
                <a:tc>
                  <a:txBody>
                    <a:bodyPr/>
                    <a:lstStyle/>
                    <a:p>
                      <a:pPr marL="0" lvl="0" indent="0" algn="ctr" rtl="0">
                        <a:spcBef>
                          <a:spcPts val="0"/>
                        </a:spcBef>
                        <a:spcAft>
                          <a:spcPts val="0"/>
                        </a:spcAft>
                        <a:buNone/>
                      </a:pPr>
                      <a:r>
                        <a:rPr lang="en" sz="1500"/>
                        <a:t>No Violation</a:t>
                      </a:r>
                      <a:endParaRPr sz="1500"/>
                    </a:p>
                  </a:txBody>
                  <a:tcPr marL="91425" marR="91425" marT="91425" marB="91425" anchor="ctr"/>
                </a:tc>
                <a:tc>
                  <a:txBody>
                    <a:bodyPr/>
                    <a:lstStyle/>
                    <a:p>
                      <a:pPr marL="0" lvl="0" indent="0" algn="l" rtl="0">
                        <a:spcBef>
                          <a:spcPts val="0"/>
                        </a:spcBef>
                        <a:spcAft>
                          <a:spcPts val="0"/>
                        </a:spcAft>
                        <a:buNone/>
                      </a:pPr>
                      <a:r>
                        <a:rPr lang="en" sz="1500"/>
                        <a:t>Amendment Support: </a:t>
                      </a: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a:txBody>
                  <a:tcPr marL="91425" marR="91425" marT="91425" marB="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of Rights: hypothetical situations</a:t>
            </a:r>
            <a:endParaRPr/>
          </a:p>
        </p:txBody>
      </p:sp>
      <p:sp>
        <p:nvSpPr>
          <p:cNvPr id="349" name="Google Shape;349;p5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rebuchet MS"/>
                <a:ea typeface="Trebuchet MS"/>
                <a:cs typeface="Trebuchet MS"/>
                <a:sym typeface="Trebuchet MS"/>
              </a:rPr>
              <a:t>--Read each scenario. Circle “violation” or “no violation” and then write the number of amendment and appropriate phrases from the amendment (see side #1) that relate to the situation. </a:t>
            </a:r>
            <a:endParaRPr sz="2400">
              <a:latin typeface="Trebuchet MS"/>
              <a:ea typeface="Trebuchet MS"/>
              <a:cs typeface="Trebuchet MS"/>
              <a:sym typeface="Trebuchet MS"/>
            </a:endParaRPr>
          </a:p>
          <a:p>
            <a:pPr marL="0" lvl="0" indent="0" algn="l" rtl="0">
              <a:spcBef>
                <a:spcPts val="1600"/>
              </a:spcBef>
              <a:spcAft>
                <a:spcPts val="0"/>
              </a:spcAft>
              <a:buNone/>
            </a:pPr>
            <a:endParaRPr sz="2400">
              <a:latin typeface="Trebuchet MS"/>
              <a:ea typeface="Trebuchet MS"/>
              <a:cs typeface="Trebuchet MS"/>
              <a:sym typeface="Trebuchet MS"/>
            </a:endParaRPr>
          </a:p>
          <a:p>
            <a:pPr marL="0" lvl="0" indent="0" algn="l" rtl="0">
              <a:spcBef>
                <a:spcPts val="1600"/>
              </a:spcBef>
              <a:spcAft>
                <a:spcPts val="0"/>
              </a:spcAft>
              <a:buNone/>
            </a:pPr>
            <a:endParaRPr sz="2400">
              <a:latin typeface="Trebuchet MS"/>
              <a:ea typeface="Trebuchet MS"/>
              <a:cs typeface="Trebuchet MS"/>
              <a:sym typeface="Trebuchet MS"/>
            </a:endParaRPr>
          </a:p>
          <a:p>
            <a:pPr marL="0" lvl="0" indent="0" algn="l" rtl="0">
              <a:spcBef>
                <a:spcPts val="1600"/>
              </a:spcBef>
              <a:spcAft>
                <a:spcPts val="1600"/>
              </a:spcAft>
              <a:buNone/>
            </a:pPr>
            <a:endParaRPr sz="24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 Articles </a:t>
            </a:r>
            <a:endParaRPr/>
          </a:p>
        </p:txBody>
      </p:sp>
      <p:sp>
        <p:nvSpPr>
          <p:cNvPr id="136" name="Google Shape;136;p2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Article I: Legislative Branch</a:t>
            </a:r>
            <a:endParaRPr/>
          </a:p>
          <a:p>
            <a:pPr marL="0" lvl="0" indent="0" algn="l" rtl="0">
              <a:spcBef>
                <a:spcPts val="1600"/>
              </a:spcBef>
              <a:spcAft>
                <a:spcPts val="0"/>
              </a:spcAft>
              <a:buNone/>
            </a:pPr>
            <a:r>
              <a:rPr lang="en"/>
              <a:t>Article II: Executive Branch</a:t>
            </a:r>
            <a:endParaRPr/>
          </a:p>
          <a:p>
            <a:pPr marL="0" lvl="0" indent="0" algn="l" rtl="0">
              <a:spcBef>
                <a:spcPts val="1600"/>
              </a:spcBef>
              <a:spcAft>
                <a:spcPts val="0"/>
              </a:spcAft>
              <a:buNone/>
            </a:pPr>
            <a:r>
              <a:rPr lang="en"/>
              <a:t>Article III: Judicial Branch</a:t>
            </a:r>
            <a:endParaRPr/>
          </a:p>
          <a:p>
            <a:pPr marL="0" lvl="0" indent="0" algn="l" rtl="0">
              <a:spcBef>
                <a:spcPts val="1600"/>
              </a:spcBef>
              <a:spcAft>
                <a:spcPts val="0"/>
              </a:spcAft>
              <a:buNone/>
            </a:pPr>
            <a:r>
              <a:rPr lang="en"/>
              <a:t>Article IV: Relations Among the States</a:t>
            </a:r>
            <a:endParaRPr/>
          </a:p>
          <a:p>
            <a:pPr marL="0" lvl="0" indent="0" algn="l" rtl="0">
              <a:spcBef>
                <a:spcPts val="1600"/>
              </a:spcBef>
              <a:spcAft>
                <a:spcPts val="0"/>
              </a:spcAft>
              <a:buNone/>
            </a:pPr>
            <a:r>
              <a:rPr lang="en"/>
              <a:t>Article V: Amendment Process</a:t>
            </a:r>
            <a:endParaRPr/>
          </a:p>
          <a:p>
            <a:pPr marL="0" lvl="0" indent="0" algn="l" rtl="0">
              <a:spcBef>
                <a:spcPts val="1600"/>
              </a:spcBef>
              <a:spcAft>
                <a:spcPts val="0"/>
              </a:spcAft>
              <a:buNone/>
            </a:pPr>
            <a:r>
              <a:rPr lang="en"/>
              <a:t>Article VI: National Supremacy</a:t>
            </a:r>
            <a:endParaRPr/>
          </a:p>
          <a:p>
            <a:pPr marL="0" lvl="0" indent="0" algn="l" rtl="0">
              <a:spcBef>
                <a:spcPts val="1600"/>
              </a:spcBef>
              <a:spcAft>
                <a:spcPts val="1600"/>
              </a:spcAft>
              <a:buNone/>
            </a:pPr>
            <a:r>
              <a:rPr lang="en"/>
              <a:t>Article: VII: Ratification Process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Goals</a:t>
            </a:r>
            <a:endParaRPr/>
          </a:p>
        </p:txBody>
      </p:sp>
      <p:sp>
        <p:nvSpPr>
          <p:cNvPr id="165" name="Google Shape;165;p31"/>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You will understand the factual knowledge of each Article and Amendment of the Constitution. </a:t>
            </a:r>
            <a:endParaRPr/>
          </a:p>
          <a:p>
            <a:pPr marL="457200" lvl="0" indent="-342900" algn="l" rtl="0">
              <a:spcBef>
                <a:spcPts val="0"/>
              </a:spcBef>
              <a:spcAft>
                <a:spcPts val="0"/>
              </a:spcAft>
              <a:buSzPts val="1800"/>
              <a:buChar char="●"/>
            </a:pPr>
            <a:r>
              <a:rPr lang="en"/>
              <a:t>You will understand the historical context of why each amendment was added to the Constitution. </a:t>
            </a:r>
            <a:endParaRPr/>
          </a:p>
          <a:p>
            <a:pPr marL="457200" lvl="0" indent="-342900" algn="l" rtl="0">
              <a:spcBef>
                <a:spcPts val="0"/>
              </a:spcBef>
              <a:spcAft>
                <a:spcPts val="0"/>
              </a:spcAft>
              <a:buSzPts val="1800"/>
              <a:buChar char="●"/>
            </a:pPr>
            <a:r>
              <a:rPr lang="en"/>
              <a:t>You will understand how each amendment applies to your life and the greater context of American society.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17R: The first 10 Amendments: The Bill of Rights</a:t>
            </a:r>
            <a:endParaRPr/>
          </a:p>
        </p:txBody>
      </p:sp>
      <p:sp>
        <p:nvSpPr>
          <p:cNvPr id="171" name="Google Shape;171;p3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1600"/>
              </a:spcBef>
              <a:spcAft>
                <a:spcPts val="0"/>
              </a:spcAft>
              <a:buNone/>
            </a:pPr>
            <a:r>
              <a:rPr lang="en">
                <a:latin typeface="Trebuchet MS"/>
                <a:ea typeface="Trebuchet MS"/>
                <a:cs typeface="Trebuchet MS"/>
                <a:sym typeface="Trebuchet MS"/>
              </a:rPr>
              <a:t>The first 10 amendments to the Constitution are collectively known as </a:t>
            </a:r>
            <a:r>
              <a:rPr lang="en" b="1">
                <a:latin typeface="Trebuchet MS"/>
                <a:ea typeface="Trebuchet MS"/>
                <a:cs typeface="Trebuchet MS"/>
                <a:sym typeface="Trebuchet MS"/>
              </a:rPr>
              <a:t>The Bill of Rights</a:t>
            </a:r>
            <a:r>
              <a:rPr lang="en">
                <a:latin typeface="Trebuchet MS"/>
                <a:ea typeface="Trebuchet MS"/>
                <a:cs typeface="Trebuchet MS"/>
                <a:sym typeface="Trebuchet MS"/>
              </a:rPr>
              <a:t>. They were added as a </a:t>
            </a:r>
            <a:r>
              <a:rPr lang="en" b="1">
                <a:latin typeface="Trebuchet MS"/>
                <a:ea typeface="Trebuchet MS"/>
                <a:cs typeface="Trebuchet MS"/>
                <a:sym typeface="Trebuchet MS"/>
              </a:rPr>
              <a:t>compromise</a:t>
            </a:r>
            <a:r>
              <a:rPr lang="en">
                <a:latin typeface="Trebuchet MS"/>
                <a:ea typeface="Trebuchet MS"/>
                <a:cs typeface="Trebuchet MS"/>
                <a:sym typeface="Trebuchet MS"/>
              </a:rPr>
              <a:t> to convince the </a:t>
            </a:r>
            <a:r>
              <a:rPr lang="en" b="1">
                <a:latin typeface="Trebuchet MS"/>
                <a:ea typeface="Trebuchet MS"/>
                <a:cs typeface="Trebuchet MS"/>
                <a:sym typeface="Trebuchet MS"/>
              </a:rPr>
              <a:t>Anti Federalists</a:t>
            </a:r>
            <a:r>
              <a:rPr lang="en">
                <a:latin typeface="Trebuchet MS"/>
                <a:ea typeface="Trebuchet MS"/>
                <a:cs typeface="Trebuchet MS"/>
                <a:sym typeface="Trebuchet MS"/>
              </a:rPr>
              <a:t> to sign the Constitution. They were added in </a:t>
            </a:r>
            <a:r>
              <a:rPr lang="en" b="1">
                <a:latin typeface="Trebuchet MS"/>
                <a:ea typeface="Trebuchet MS"/>
                <a:cs typeface="Trebuchet MS"/>
                <a:sym typeface="Trebuchet MS"/>
              </a:rPr>
              <a:t>1791</a:t>
            </a:r>
            <a:r>
              <a:rPr lang="en">
                <a:latin typeface="Trebuchet MS"/>
                <a:ea typeface="Trebuchet MS"/>
                <a:cs typeface="Trebuchet MS"/>
                <a:sym typeface="Trebuchet MS"/>
              </a:rPr>
              <a:t>.</a:t>
            </a:r>
            <a:endParaRPr>
              <a:latin typeface="Trebuchet MS"/>
              <a:ea typeface="Trebuchet MS"/>
              <a:cs typeface="Trebuchet MS"/>
              <a:sym typeface="Trebuchet MS"/>
            </a:endParaRPr>
          </a:p>
          <a:p>
            <a:pPr marL="0" lvl="0" indent="0" algn="l" rtl="0">
              <a:spcBef>
                <a:spcPts val="1600"/>
              </a:spcBef>
              <a:spcAft>
                <a:spcPts val="0"/>
              </a:spcAft>
              <a:buNone/>
            </a:pPr>
            <a:endParaRPr>
              <a:latin typeface="Trebuchet MS"/>
              <a:ea typeface="Trebuchet MS"/>
              <a:cs typeface="Trebuchet MS"/>
              <a:sym typeface="Trebuchet MS"/>
            </a:endParaRPr>
          </a:p>
          <a:p>
            <a:pPr marL="0" lvl="0" indent="0" algn="l" rtl="0">
              <a:spcBef>
                <a:spcPts val="1600"/>
              </a:spcBef>
              <a:spcAft>
                <a:spcPts val="1600"/>
              </a:spcAft>
              <a:buNone/>
            </a:pPr>
            <a:endParaRPr>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Amendment I</a:t>
            </a:r>
            <a:endParaRPr/>
          </a:p>
        </p:txBody>
      </p:sp>
      <p:sp>
        <p:nvSpPr>
          <p:cNvPr id="177" name="Google Shape;177;p3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52525"/>
                </a:solidFill>
                <a:highlight>
                  <a:srgbClr val="FFFFFF"/>
                </a:highlight>
                <a:latin typeface="Trebuchet MS"/>
                <a:ea typeface="Trebuchet MS"/>
                <a:cs typeface="Trebuchet MS"/>
                <a:sym typeface="Trebuchet MS"/>
              </a:rPr>
              <a:t>Congress shall make no law respecting an </a:t>
            </a:r>
            <a:r>
              <a:rPr lang="en" sz="2400">
                <a:solidFill>
                  <a:srgbClr val="252525"/>
                </a:solidFill>
                <a:highlight>
                  <a:srgbClr val="FFFF00"/>
                </a:highlight>
                <a:latin typeface="Trebuchet MS"/>
                <a:ea typeface="Trebuchet MS"/>
                <a:cs typeface="Trebuchet MS"/>
                <a:sym typeface="Trebuchet MS"/>
              </a:rPr>
              <a:t>establishment</a:t>
            </a:r>
            <a:r>
              <a:rPr lang="en" sz="2400">
                <a:solidFill>
                  <a:srgbClr val="252525"/>
                </a:solidFill>
                <a:highlight>
                  <a:srgbClr val="FFFFFF"/>
                </a:highlight>
                <a:latin typeface="Trebuchet MS"/>
                <a:ea typeface="Trebuchet MS"/>
                <a:cs typeface="Trebuchet MS"/>
                <a:sym typeface="Trebuchet MS"/>
              </a:rPr>
              <a:t> of religion, or prohibiting the </a:t>
            </a:r>
            <a:r>
              <a:rPr lang="en" sz="2400">
                <a:solidFill>
                  <a:srgbClr val="252525"/>
                </a:solidFill>
                <a:highlight>
                  <a:srgbClr val="FFFF00"/>
                </a:highlight>
                <a:latin typeface="Trebuchet MS"/>
                <a:ea typeface="Trebuchet MS"/>
                <a:cs typeface="Trebuchet MS"/>
                <a:sym typeface="Trebuchet MS"/>
              </a:rPr>
              <a:t>free exercise</a:t>
            </a:r>
            <a:r>
              <a:rPr lang="en" sz="2400">
                <a:solidFill>
                  <a:srgbClr val="252525"/>
                </a:solidFill>
                <a:highlight>
                  <a:srgbClr val="FFFFFF"/>
                </a:highlight>
                <a:latin typeface="Trebuchet MS"/>
                <a:ea typeface="Trebuchet MS"/>
                <a:cs typeface="Trebuchet MS"/>
                <a:sym typeface="Trebuchet MS"/>
              </a:rPr>
              <a:t> thereof; or abridging the </a:t>
            </a:r>
            <a:r>
              <a:rPr lang="en" sz="2400">
                <a:solidFill>
                  <a:srgbClr val="252525"/>
                </a:solidFill>
                <a:highlight>
                  <a:srgbClr val="FFFF00"/>
                </a:highlight>
                <a:latin typeface="Trebuchet MS"/>
                <a:ea typeface="Trebuchet MS"/>
                <a:cs typeface="Trebuchet MS"/>
                <a:sym typeface="Trebuchet MS"/>
              </a:rPr>
              <a:t>freedom of speech</a:t>
            </a:r>
            <a:r>
              <a:rPr lang="en" sz="2400">
                <a:solidFill>
                  <a:srgbClr val="252525"/>
                </a:solidFill>
                <a:highlight>
                  <a:srgbClr val="FFFFFF"/>
                </a:highlight>
                <a:latin typeface="Trebuchet MS"/>
                <a:ea typeface="Trebuchet MS"/>
                <a:cs typeface="Trebuchet MS"/>
                <a:sym typeface="Trebuchet MS"/>
              </a:rPr>
              <a:t>, or of the </a:t>
            </a:r>
            <a:r>
              <a:rPr lang="en" sz="2400">
                <a:solidFill>
                  <a:srgbClr val="252525"/>
                </a:solidFill>
                <a:highlight>
                  <a:srgbClr val="FFFF00"/>
                </a:highlight>
                <a:latin typeface="Trebuchet MS"/>
                <a:ea typeface="Trebuchet MS"/>
                <a:cs typeface="Trebuchet MS"/>
                <a:sym typeface="Trebuchet MS"/>
              </a:rPr>
              <a:t>press</a:t>
            </a:r>
            <a:r>
              <a:rPr lang="en" sz="2400">
                <a:solidFill>
                  <a:srgbClr val="252525"/>
                </a:solidFill>
                <a:highlight>
                  <a:srgbClr val="FFFFFF"/>
                </a:highlight>
                <a:latin typeface="Trebuchet MS"/>
                <a:ea typeface="Trebuchet MS"/>
                <a:cs typeface="Trebuchet MS"/>
                <a:sym typeface="Trebuchet MS"/>
              </a:rPr>
              <a:t>; or the right of the </a:t>
            </a:r>
            <a:r>
              <a:rPr lang="en" sz="2400">
                <a:solidFill>
                  <a:srgbClr val="252525"/>
                </a:solidFill>
                <a:highlight>
                  <a:srgbClr val="FFFF00"/>
                </a:highlight>
                <a:latin typeface="Trebuchet MS"/>
                <a:ea typeface="Trebuchet MS"/>
                <a:cs typeface="Trebuchet MS"/>
                <a:sym typeface="Trebuchet MS"/>
              </a:rPr>
              <a:t>people peaceably to assemble</a:t>
            </a:r>
            <a:r>
              <a:rPr lang="en" sz="2400">
                <a:solidFill>
                  <a:srgbClr val="252525"/>
                </a:solidFill>
                <a:highlight>
                  <a:srgbClr val="FFFFFF"/>
                </a:highlight>
                <a:latin typeface="Trebuchet MS"/>
                <a:ea typeface="Trebuchet MS"/>
                <a:cs typeface="Trebuchet MS"/>
                <a:sym typeface="Trebuchet MS"/>
              </a:rPr>
              <a:t>, and to </a:t>
            </a:r>
            <a:r>
              <a:rPr lang="en" sz="2400">
                <a:solidFill>
                  <a:srgbClr val="252525"/>
                </a:solidFill>
                <a:highlight>
                  <a:srgbClr val="FFFF00"/>
                </a:highlight>
                <a:latin typeface="Trebuchet MS"/>
                <a:ea typeface="Trebuchet MS"/>
                <a:cs typeface="Trebuchet MS"/>
                <a:sym typeface="Trebuchet MS"/>
              </a:rPr>
              <a:t>petition the Government</a:t>
            </a:r>
            <a:r>
              <a:rPr lang="en" sz="2400">
                <a:solidFill>
                  <a:srgbClr val="252525"/>
                </a:solidFill>
                <a:highlight>
                  <a:srgbClr val="FFFFFF"/>
                </a:highlight>
                <a:latin typeface="Trebuchet MS"/>
                <a:ea typeface="Trebuchet MS"/>
                <a:cs typeface="Trebuchet MS"/>
                <a:sym typeface="Trebuchet MS"/>
              </a:rPr>
              <a:t> for a redress of grievances.</a:t>
            </a:r>
            <a:endParaRPr sz="2400">
              <a:solidFill>
                <a:srgbClr val="252525"/>
              </a:solidFill>
              <a:highlight>
                <a:srgbClr val="FFFFFF"/>
              </a:highlight>
              <a:latin typeface="Trebuchet MS"/>
              <a:ea typeface="Trebuchet MS"/>
              <a:cs typeface="Trebuchet MS"/>
              <a:sym typeface="Trebuchet MS"/>
            </a:endParaRPr>
          </a:p>
          <a:p>
            <a:pPr marL="0" lvl="0" indent="0" algn="l" rtl="0">
              <a:spcBef>
                <a:spcPts val="1600"/>
              </a:spcBef>
              <a:spcAft>
                <a:spcPts val="0"/>
              </a:spcAft>
              <a:buNone/>
            </a:pPr>
            <a:endParaRPr sz="2400">
              <a:solidFill>
                <a:srgbClr val="252525"/>
              </a:solidFill>
              <a:highlight>
                <a:srgbClr val="FFFFFF"/>
              </a:highlight>
              <a:latin typeface="Trebuchet MS"/>
              <a:ea typeface="Trebuchet MS"/>
              <a:cs typeface="Trebuchet MS"/>
              <a:sym typeface="Trebuchet MS"/>
            </a:endParaRPr>
          </a:p>
          <a:p>
            <a:pPr marL="0" lvl="0" indent="0" algn="l" rtl="0">
              <a:spcBef>
                <a:spcPts val="1600"/>
              </a:spcBef>
              <a:spcAft>
                <a:spcPts val="1600"/>
              </a:spcAft>
              <a:buNone/>
            </a:pPr>
            <a:r>
              <a:rPr lang="en" sz="2400">
                <a:solidFill>
                  <a:srgbClr val="252525"/>
                </a:solidFill>
                <a:highlight>
                  <a:srgbClr val="FFFFFF"/>
                </a:highlight>
                <a:latin typeface="Trebuchet MS"/>
                <a:ea typeface="Trebuchet MS"/>
                <a:cs typeface="Trebuchet MS"/>
                <a:sym typeface="Trebuchet MS"/>
              </a:rPr>
              <a:t>R.A.P.P.S.</a:t>
            </a:r>
            <a:endParaRPr sz="2400">
              <a:solidFill>
                <a:srgbClr val="252525"/>
              </a:solidFill>
              <a:highlight>
                <a:srgbClr val="FFFFFF"/>
              </a:highlight>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250025" y="86350"/>
            <a:ext cx="8520600" cy="7956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2"/>
              </a:buClr>
              <a:buSzPts val="1100"/>
              <a:buFont typeface="Arial"/>
              <a:buNone/>
            </a:pPr>
            <a:r>
              <a:rPr lang="en" sz="2400" b="1">
                <a:solidFill>
                  <a:srgbClr val="222222"/>
                </a:solidFill>
                <a:highlight>
                  <a:srgbClr val="FCFCFC"/>
                </a:highlight>
                <a:latin typeface="Arial"/>
                <a:ea typeface="Arial"/>
                <a:cs typeface="Arial"/>
                <a:sym typeface="Arial"/>
              </a:rPr>
              <a:t>What do you think? Is it illegal to take a selfie with your ballot in N.C.? (14L)</a:t>
            </a:r>
            <a:endParaRPr sz="2400" b="1">
              <a:solidFill>
                <a:srgbClr val="222222"/>
              </a:solidFill>
              <a:highlight>
                <a:srgbClr val="FCFCFC"/>
              </a:highlight>
              <a:latin typeface="Arial"/>
              <a:ea typeface="Arial"/>
              <a:cs typeface="Arial"/>
              <a:sym typeface="Arial"/>
            </a:endParaRPr>
          </a:p>
          <a:p>
            <a:pPr marL="0" lvl="0" indent="0" algn="l" rtl="0">
              <a:spcBef>
                <a:spcPts val="0"/>
              </a:spcBef>
              <a:spcAft>
                <a:spcPts val="0"/>
              </a:spcAft>
              <a:buNone/>
            </a:pPr>
            <a:endParaRPr sz="2400"/>
          </a:p>
        </p:txBody>
      </p:sp>
      <p:sp>
        <p:nvSpPr>
          <p:cNvPr id="183" name="Google Shape;183;p34"/>
          <p:cNvSpPr txBox="1">
            <a:spLocks noGrp="1"/>
          </p:cNvSpPr>
          <p:nvPr>
            <p:ph type="body" idx="1"/>
          </p:nvPr>
        </p:nvSpPr>
        <p:spPr>
          <a:xfrm>
            <a:off x="4612550" y="471750"/>
            <a:ext cx="4531500" cy="4613100"/>
          </a:xfrm>
          <a:prstGeom prst="rect">
            <a:avLst/>
          </a:prstGeom>
        </p:spPr>
        <p:txBody>
          <a:bodyPr spcFirstLastPara="1" wrap="square" lIns="91425" tIns="91425" rIns="91425" bIns="91425" anchor="t" anchorCtr="0">
            <a:noAutofit/>
          </a:bodyPr>
          <a:lstStyle/>
          <a:p>
            <a:pPr marL="457200" lvl="0" indent="-317500" algn="l" rtl="0">
              <a:lnSpc>
                <a:spcPct val="120000"/>
              </a:lnSpc>
              <a:spcBef>
                <a:spcPts val="240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How accurate was your prediction? What surprised you? </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What patterns do you see in this data?</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Do you personally believe that it should be illegal to take a selfie with your ballot? Explain. </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What did the Framers of the Constitution write about Selfies in the 1st Amendment?</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Okay, so this is sort of silly, but what does it tell us about federalism and elections?</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Let's just say that the Supreme Court ruled on this, what is an argument someone in support of allowing ballot selfies could make:</a:t>
            </a:r>
            <a:endParaRPr sz="1400" b="1">
              <a:solidFill>
                <a:srgbClr val="222222"/>
              </a:solidFill>
              <a:highlight>
                <a:srgbClr val="FCFCFC"/>
              </a:highlight>
              <a:latin typeface="Arial"/>
              <a:ea typeface="Arial"/>
              <a:cs typeface="Arial"/>
              <a:sym typeface="Arial"/>
            </a:endParaRPr>
          </a:p>
          <a:p>
            <a:pPr marL="457200" lvl="0" indent="-317500" algn="l" rtl="0">
              <a:lnSpc>
                <a:spcPct val="120000"/>
              </a:lnSpc>
              <a:spcBef>
                <a:spcPts val="0"/>
              </a:spcBef>
              <a:spcAft>
                <a:spcPts val="0"/>
              </a:spcAft>
              <a:buClr>
                <a:srgbClr val="0D0F17"/>
              </a:buClr>
              <a:buSzPts val="1400"/>
              <a:buFont typeface="Arial"/>
              <a:buAutoNum type="arabicPeriod"/>
            </a:pPr>
            <a:r>
              <a:rPr lang="en" sz="1400" b="1">
                <a:solidFill>
                  <a:srgbClr val="222222"/>
                </a:solidFill>
                <a:highlight>
                  <a:srgbClr val="FCFCFC"/>
                </a:highlight>
                <a:latin typeface="Arial"/>
                <a:ea typeface="Arial"/>
                <a:cs typeface="Arial"/>
                <a:sym typeface="Arial"/>
              </a:rPr>
              <a:t>Use the language of the Bill of Rights to write a 28th Amendment about Selfie Sticks in Voting Booths.</a:t>
            </a:r>
            <a:endParaRPr sz="1400" b="1">
              <a:solidFill>
                <a:srgbClr val="222222"/>
              </a:solidFill>
              <a:highlight>
                <a:srgbClr val="FCFCFC"/>
              </a:highlight>
              <a:latin typeface="Arial"/>
              <a:ea typeface="Arial"/>
              <a:cs typeface="Arial"/>
              <a:sym typeface="Arial"/>
            </a:endParaRPr>
          </a:p>
          <a:p>
            <a:pPr marL="0" lvl="0" indent="0" algn="l" rtl="0">
              <a:spcBef>
                <a:spcPts val="1200"/>
              </a:spcBef>
              <a:spcAft>
                <a:spcPts val="1600"/>
              </a:spcAft>
              <a:buNone/>
            </a:pPr>
            <a:endParaRPr sz="1400"/>
          </a:p>
        </p:txBody>
      </p:sp>
      <p:pic>
        <p:nvPicPr>
          <p:cNvPr id="184" name="Google Shape;184;p34"/>
          <p:cNvPicPr preferRelativeResize="0"/>
          <p:nvPr/>
        </p:nvPicPr>
        <p:blipFill>
          <a:blip r:embed="rId3">
            <a:alphaModFix/>
          </a:blip>
          <a:stretch>
            <a:fillRect/>
          </a:stretch>
        </p:blipFill>
        <p:spPr>
          <a:xfrm>
            <a:off x="-1" y="1005300"/>
            <a:ext cx="4612550" cy="4079550"/>
          </a:xfrm>
          <a:prstGeom prst="rect">
            <a:avLst/>
          </a:prstGeom>
          <a:noFill/>
          <a:ln>
            <a:noFill/>
          </a:ln>
        </p:spPr>
      </p:pic>
      <p:sp>
        <p:nvSpPr>
          <p:cNvPr id="185" name="Google Shape;185;p34"/>
          <p:cNvSpPr/>
          <p:nvPr/>
        </p:nvSpPr>
        <p:spPr>
          <a:xfrm>
            <a:off x="61675" y="1036100"/>
            <a:ext cx="4612500" cy="41073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B5394"/>
                </a:solidFill>
              </a:rPr>
              <a:t>   </a:t>
            </a:r>
            <a:endParaRPr>
              <a:solidFill>
                <a:srgbClr val="0B539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85"/>
                                        </p:tgtEl>
                                      </p:cBhvr>
                                    </p:animEffect>
                                    <p:set>
                                      <p:cBhvr>
                                        <p:cTn id="7" dur="1" fill="hold">
                                          <p:stCondLst>
                                            <p:cond delay="1000"/>
                                          </p:stCondLst>
                                        </p:cTn>
                                        <p:tgtEl>
                                          <p:spTgt spid="1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Prohibited Speech</a:t>
            </a:r>
            <a:endParaRPr/>
          </a:p>
        </p:txBody>
      </p:sp>
      <p:sp>
        <p:nvSpPr>
          <p:cNvPr id="191" name="Google Shape;191;p3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Nunito"/>
                <a:ea typeface="Nunito"/>
                <a:cs typeface="Nunito"/>
                <a:sym typeface="Nunito"/>
              </a:rPr>
              <a:t>SLANDER or LIBEL</a:t>
            </a:r>
            <a:endParaRPr sz="2400">
              <a:solidFill>
                <a:srgbClr val="000000"/>
              </a:solidFill>
              <a:latin typeface="Nunito"/>
              <a:ea typeface="Nunito"/>
              <a:cs typeface="Nunito"/>
              <a:sym typeface="Nunito"/>
            </a:endParaRPr>
          </a:p>
          <a:p>
            <a:pPr marL="0" lvl="0" indent="0" algn="l" rtl="0">
              <a:spcBef>
                <a:spcPts val="800"/>
              </a:spcBef>
              <a:spcAft>
                <a:spcPts val="0"/>
              </a:spcAft>
              <a:buNone/>
            </a:pPr>
            <a:r>
              <a:rPr lang="en" sz="2400">
                <a:solidFill>
                  <a:srgbClr val="000000"/>
                </a:solidFill>
                <a:latin typeface="Nunito"/>
                <a:ea typeface="Nunito"/>
                <a:cs typeface="Nunito"/>
                <a:sym typeface="Nunito"/>
              </a:rPr>
              <a:t>Speech that impugns a person's reputation resulting in demonstrable harm, especially (but not exclusively) financial harm. Penalties are civil rather than criminal.</a:t>
            </a:r>
            <a:endParaRPr sz="2400">
              <a:solidFill>
                <a:srgbClr val="000000"/>
              </a:solidFill>
              <a:latin typeface="Nunito"/>
              <a:ea typeface="Nunito"/>
              <a:cs typeface="Nunito"/>
              <a:sym typeface="Nunito"/>
            </a:endParaRPr>
          </a:p>
          <a:p>
            <a:pPr marL="0" lvl="0" indent="0" algn="l" rtl="0">
              <a:spcBef>
                <a:spcPts val="800"/>
              </a:spcBef>
              <a:spcAft>
                <a:spcPts val="0"/>
              </a:spcAft>
              <a:buNone/>
            </a:pPr>
            <a:r>
              <a:rPr lang="en" sz="2400">
                <a:solidFill>
                  <a:srgbClr val="000000"/>
                </a:solidFill>
                <a:latin typeface="Nunito"/>
                <a:ea typeface="Nunito"/>
                <a:cs typeface="Nunito"/>
                <a:sym typeface="Nunito"/>
              </a:rPr>
              <a:t>INTENTIONAL INFLICTION OF EMOTIONAL DISTRESS</a:t>
            </a:r>
            <a:endParaRPr sz="2400">
              <a:solidFill>
                <a:srgbClr val="000000"/>
              </a:solidFill>
              <a:latin typeface="Nunito"/>
              <a:ea typeface="Nunito"/>
              <a:cs typeface="Nunito"/>
              <a:sym typeface="Nunito"/>
            </a:endParaRPr>
          </a:p>
          <a:p>
            <a:pPr marL="0" lvl="0" indent="0" algn="l" rtl="0">
              <a:spcBef>
                <a:spcPts val="800"/>
              </a:spcBef>
              <a:spcAft>
                <a:spcPts val="0"/>
              </a:spcAft>
              <a:buNone/>
            </a:pPr>
            <a:r>
              <a:rPr lang="en" sz="2400">
                <a:solidFill>
                  <a:srgbClr val="000000"/>
                </a:solidFill>
                <a:latin typeface="Nunito"/>
                <a:ea typeface="Nunito"/>
                <a:cs typeface="Nunito"/>
                <a:sym typeface="Nunito"/>
              </a:rPr>
              <a:t>Extreme or outrageous speech intended specifically to cause an individual or group distress. Usually a civil rather than criminal matter.</a:t>
            </a:r>
            <a:endParaRPr sz="2400">
              <a:solidFill>
                <a:srgbClr val="000000"/>
              </a:solidFill>
              <a:latin typeface="Nunito"/>
              <a:ea typeface="Nunito"/>
              <a:cs typeface="Nunito"/>
              <a:sym typeface="Nunito"/>
            </a:endParaRPr>
          </a:p>
          <a:p>
            <a:pPr marL="0" lvl="0" indent="0" algn="l" rtl="0">
              <a:spcBef>
                <a:spcPts val="800"/>
              </a:spcBef>
              <a:spcAft>
                <a:spcPts val="800"/>
              </a:spcAft>
              <a:buNone/>
            </a:pPr>
            <a:endParaRPr sz="240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Prohibited Speech</a:t>
            </a:r>
            <a:endParaRPr/>
          </a:p>
        </p:txBody>
      </p:sp>
      <p:sp>
        <p:nvSpPr>
          <p:cNvPr id="197" name="Google Shape;197;p3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latin typeface="Nunito"/>
                <a:ea typeface="Nunito"/>
                <a:cs typeface="Nunito"/>
                <a:sym typeface="Nunito"/>
              </a:rPr>
              <a:t>THREATS </a:t>
            </a:r>
            <a:endParaRPr sz="2400">
              <a:solidFill>
                <a:srgbClr val="000000"/>
              </a:solidFill>
              <a:latin typeface="Nunito"/>
              <a:ea typeface="Nunito"/>
              <a:cs typeface="Nunito"/>
              <a:sym typeface="Nunito"/>
            </a:endParaRPr>
          </a:p>
          <a:p>
            <a:pPr marL="0" lvl="0" indent="0" algn="l" rtl="0">
              <a:spcBef>
                <a:spcPts val="800"/>
              </a:spcBef>
              <a:spcAft>
                <a:spcPts val="0"/>
              </a:spcAft>
              <a:buNone/>
            </a:pPr>
            <a:r>
              <a:rPr lang="en" sz="2400">
                <a:solidFill>
                  <a:srgbClr val="000000"/>
                </a:solidFill>
                <a:latin typeface="Nunito"/>
                <a:ea typeface="Nunito"/>
                <a:cs typeface="Nunito"/>
                <a:sym typeface="Nunito"/>
              </a:rPr>
              <a:t>Speech that is intended to intimidate. This would include bullying and specific believable threats of physical harm. An offhand angry remark like "I could kill her" would not count, but saying, "I will kill you" to someone who believes that you have the will and means to do so would count. This is usually a criminal matter.</a:t>
            </a:r>
            <a:endParaRPr sz="2400">
              <a:solidFill>
                <a:srgbClr val="000000"/>
              </a:solidFill>
              <a:latin typeface="Nunito"/>
              <a:ea typeface="Nunito"/>
              <a:cs typeface="Nunito"/>
              <a:sym typeface="Nunito"/>
            </a:endParaRPr>
          </a:p>
          <a:p>
            <a:pPr marL="0" lvl="0" indent="0" algn="l" rtl="0">
              <a:spcBef>
                <a:spcPts val="800"/>
              </a:spcBef>
              <a:spcAft>
                <a:spcPts val="1600"/>
              </a:spcAft>
              <a:buNone/>
            </a:pPr>
            <a:endParaRPr sz="24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1341</Words>
  <Application>Microsoft Office PowerPoint</Application>
  <PresentationFormat>On-screen Show (16:9)</PresentationFormat>
  <Paragraphs>88</Paragraphs>
  <Slides>23</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Lato</vt:lpstr>
      <vt:lpstr>News Cycle</vt:lpstr>
      <vt:lpstr>Oswald</vt:lpstr>
      <vt:lpstr>Trebuchet MS</vt:lpstr>
      <vt:lpstr>Nunito</vt:lpstr>
      <vt:lpstr>Arial</vt:lpstr>
      <vt:lpstr>Playfair Display</vt:lpstr>
      <vt:lpstr>Montserrat</vt:lpstr>
      <vt:lpstr>Raleway</vt:lpstr>
      <vt:lpstr>Pop</vt:lpstr>
      <vt:lpstr>Swiss</vt:lpstr>
      <vt:lpstr>The Bill of Rights? </vt:lpstr>
      <vt:lpstr>17L: Warm-up/transition</vt:lpstr>
      <vt:lpstr>7 Articles </vt:lpstr>
      <vt:lpstr>Unit Goals</vt:lpstr>
      <vt:lpstr>17R: The first 10 Amendments: The Bill of Rights</vt:lpstr>
      <vt:lpstr>Amendment I</vt:lpstr>
      <vt:lpstr>What do you think? Is it illegal to take a selfie with your ballot in N.C.? (14L) </vt:lpstr>
      <vt:lpstr>Prohibited Speech</vt:lpstr>
      <vt:lpstr>Prohibited Speech</vt:lpstr>
      <vt:lpstr>Amendment II</vt:lpstr>
      <vt:lpstr>How does the US compare to other wealthy countries in the rate of homicides by firearm? </vt:lpstr>
      <vt:lpstr>Bonus Chart!</vt:lpstr>
      <vt:lpstr>Amendment III</vt:lpstr>
      <vt:lpstr>Amendment IV</vt:lpstr>
      <vt:lpstr>Amendment V</vt:lpstr>
      <vt:lpstr>Amendment VI</vt:lpstr>
      <vt:lpstr>Amendment VII</vt:lpstr>
      <vt:lpstr>Amendment VIII</vt:lpstr>
      <vt:lpstr>8th Amendment in Action</vt:lpstr>
      <vt:lpstr>Amendment IX</vt:lpstr>
      <vt:lpstr>Amendment X</vt:lpstr>
      <vt:lpstr>Can you apply the Amendments? </vt:lpstr>
      <vt:lpstr>Bill of Rights: hypothetical situations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 </dc:title>
  <dc:creator>Drew Hermanson</dc:creator>
  <cp:lastModifiedBy>Drew Hermanson</cp:lastModifiedBy>
  <cp:revision>1</cp:revision>
  <dcterms:modified xsi:type="dcterms:W3CDTF">2018-10-17T12:37:43Z</dcterms:modified>
</cp:coreProperties>
</file>