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0" r:id="rId4"/>
    <p:sldId id="259" r:id="rId5"/>
    <p:sldId id="264" r:id="rId6"/>
    <p:sldId id="266"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321" r:id="rId20"/>
    <p:sldId id="320" r:id="rId21"/>
    <p:sldId id="280" r:id="rId22"/>
    <p:sldId id="281" r:id="rId23"/>
    <p:sldId id="282" r:id="rId24"/>
    <p:sldId id="284" r:id="rId25"/>
    <p:sldId id="285" r:id="rId26"/>
    <p:sldId id="286" r:id="rId27"/>
    <p:sldId id="288" r:id="rId28"/>
    <p:sldId id="289" r:id="rId29"/>
    <p:sldId id="294" r:id="rId30"/>
    <p:sldId id="290" r:id="rId31"/>
    <p:sldId id="291" r:id="rId32"/>
    <p:sldId id="292" r:id="rId33"/>
    <p:sldId id="302" r:id="rId34"/>
    <p:sldId id="293" r:id="rId35"/>
    <p:sldId id="295" r:id="rId36"/>
    <p:sldId id="301" r:id="rId37"/>
    <p:sldId id="296" r:id="rId38"/>
    <p:sldId id="300" r:id="rId39"/>
    <p:sldId id="297" r:id="rId40"/>
    <p:sldId id="298" r:id="rId41"/>
    <p:sldId id="303" r:id="rId42"/>
    <p:sldId id="304" r:id="rId43"/>
    <p:sldId id="307" r:id="rId44"/>
    <p:sldId id="305" r:id="rId45"/>
    <p:sldId id="308" r:id="rId46"/>
    <p:sldId id="306" r:id="rId47"/>
    <p:sldId id="309" r:id="rId48"/>
    <p:sldId id="310" r:id="rId49"/>
    <p:sldId id="311" r:id="rId50"/>
    <p:sldId id="312" r:id="rId51"/>
    <p:sldId id="313" r:id="rId52"/>
    <p:sldId id="315" r:id="rId53"/>
    <p:sldId id="314" r:id="rId54"/>
    <p:sldId id="317" r:id="rId55"/>
    <p:sldId id="318" r:id="rId56"/>
    <p:sldId id="319" r:id="rId57"/>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5" autoAdjust="0"/>
    <p:restoredTop sz="94660"/>
  </p:normalViewPr>
  <p:slideViewPr>
    <p:cSldViewPr snapToGrid="0">
      <p:cViewPr varScale="1">
        <p:scale>
          <a:sx n="63" d="100"/>
          <a:sy n="63" d="100"/>
        </p:scale>
        <p:origin x="78"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US"/>
          </a:p>
        </p:txBody>
      </p:sp>
      <p:sp>
        <p:nvSpPr>
          <p:cNvPr id="4" name="Date Placeholder 3"/>
          <p:cNvSpPr>
            <a:spLocks noGrp="1"/>
          </p:cNvSpPr>
          <p:nvPr>
            <p:ph type="dt" sz="half" idx="10"/>
          </p:nvPr>
        </p:nvSpPr>
        <p:spPr/>
        <p:txBody>
          <a:bodyPr/>
          <a:lstStyle/>
          <a:p>
            <a:fld id="{BC3F6B71-3D2E-4CE4-ABB3-03720F9F7136}" type="datetimeFigureOut">
              <a:rPr lang="es-US" smtClean="0"/>
              <a:t>3/5/2019</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A7F66F17-B4A8-494A-ACDC-01BCDEC6AB91}" type="slidenum">
              <a:rPr lang="es-US" smtClean="0"/>
              <a:t>‹#›</a:t>
            </a:fld>
            <a:endParaRPr lang="es-US"/>
          </a:p>
        </p:txBody>
      </p:sp>
    </p:spTree>
    <p:extLst>
      <p:ext uri="{BB962C8B-B14F-4D97-AF65-F5344CB8AC3E}">
        <p14:creationId xmlns:p14="http://schemas.microsoft.com/office/powerpoint/2010/main" val="3041686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S"/>
          </a:p>
        </p:txBody>
      </p:sp>
      <p:sp>
        <p:nvSpPr>
          <p:cNvPr id="4" name="Date Placeholder 3"/>
          <p:cNvSpPr>
            <a:spLocks noGrp="1"/>
          </p:cNvSpPr>
          <p:nvPr>
            <p:ph type="dt" sz="half" idx="10"/>
          </p:nvPr>
        </p:nvSpPr>
        <p:spPr/>
        <p:txBody>
          <a:bodyPr/>
          <a:lstStyle/>
          <a:p>
            <a:fld id="{BC3F6B71-3D2E-4CE4-ABB3-03720F9F7136}" type="datetimeFigureOut">
              <a:rPr lang="es-US" smtClean="0"/>
              <a:t>3/5/2019</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A7F66F17-B4A8-494A-ACDC-01BCDEC6AB91}" type="slidenum">
              <a:rPr lang="es-US" smtClean="0"/>
              <a:t>‹#›</a:t>
            </a:fld>
            <a:endParaRPr lang="es-US"/>
          </a:p>
        </p:txBody>
      </p:sp>
    </p:spTree>
    <p:extLst>
      <p:ext uri="{BB962C8B-B14F-4D97-AF65-F5344CB8AC3E}">
        <p14:creationId xmlns:p14="http://schemas.microsoft.com/office/powerpoint/2010/main" val="2097086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s-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S"/>
          </a:p>
        </p:txBody>
      </p:sp>
      <p:sp>
        <p:nvSpPr>
          <p:cNvPr id="4" name="Date Placeholder 3"/>
          <p:cNvSpPr>
            <a:spLocks noGrp="1"/>
          </p:cNvSpPr>
          <p:nvPr>
            <p:ph type="dt" sz="half" idx="10"/>
          </p:nvPr>
        </p:nvSpPr>
        <p:spPr/>
        <p:txBody>
          <a:bodyPr/>
          <a:lstStyle/>
          <a:p>
            <a:fld id="{BC3F6B71-3D2E-4CE4-ABB3-03720F9F7136}" type="datetimeFigureOut">
              <a:rPr lang="es-US" smtClean="0"/>
              <a:t>3/5/2019</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A7F66F17-B4A8-494A-ACDC-01BCDEC6AB91}" type="slidenum">
              <a:rPr lang="es-US" smtClean="0"/>
              <a:t>‹#›</a:t>
            </a:fld>
            <a:endParaRPr lang="es-US"/>
          </a:p>
        </p:txBody>
      </p:sp>
    </p:spTree>
    <p:extLst>
      <p:ext uri="{BB962C8B-B14F-4D97-AF65-F5344CB8AC3E}">
        <p14:creationId xmlns:p14="http://schemas.microsoft.com/office/powerpoint/2010/main" val="2412910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US"/>
          </a:p>
        </p:txBody>
      </p:sp>
      <p:sp>
        <p:nvSpPr>
          <p:cNvPr id="4" name="Date Placeholder 3"/>
          <p:cNvSpPr>
            <a:spLocks noGrp="1"/>
          </p:cNvSpPr>
          <p:nvPr>
            <p:ph type="dt" sz="half" idx="10"/>
          </p:nvPr>
        </p:nvSpPr>
        <p:spPr/>
        <p:txBody>
          <a:bodyPr/>
          <a:lstStyle/>
          <a:p>
            <a:fld id="{B07DAF33-2393-48C0-BBD7-40C5AD4EEF8C}" type="datetimeFigureOut">
              <a:rPr lang="es-US" smtClean="0">
                <a:solidFill>
                  <a:prstClr val="black">
                    <a:tint val="75000"/>
                  </a:prstClr>
                </a:solidFill>
              </a:rPr>
              <a:pPr/>
              <a:t>3/5/2019</a:t>
            </a:fld>
            <a:endParaRPr lang="es-US">
              <a:solidFill>
                <a:prstClr val="black">
                  <a:tint val="75000"/>
                </a:prstClr>
              </a:solidFill>
            </a:endParaRPr>
          </a:p>
        </p:txBody>
      </p:sp>
      <p:sp>
        <p:nvSpPr>
          <p:cNvPr id="5" name="Footer Placeholder 4"/>
          <p:cNvSpPr>
            <a:spLocks noGrp="1"/>
          </p:cNvSpPr>
          <p:nvPr>
            <p:ph type="ftr" sz="quarter" idx="11"/>
          </p:nvPr>
        </p:nvSpPr>
        <p:spPr/>
        <p:txBody>
          <a:bodyPr/>
          <a:lstStyle/>
          <a:p>
            <a:endParaRPr lang="es-US">
              <a:solidFill>
                <a:prstClr val="black">
                  <a:tint val="75000"/>
                </a:prstClr>
              </a:solidFill>
            </a:endParaRPr>
          </a:p>
        </p:txBody>
      </p:sp>
      <p:sp>
        <p:nvSpPr>
          <p:cNvPr id="6" name="Slide Number Placeholder 5"/>
          <p:cNvSpPr>
            <a:spLocks noGrp="1"/>
          </p:cNvSpPr>
          <p:nvPr>
            <p:ph type="sldNum" sz="quarter" idx="12"/>
          </p:nvPr>
        </p:nvSpPr>
        <p:spPr/>
        <p:txBody>
          <a:bodyPr/>
          <a:lstStyle/>
          <a:p>
            <a:fld id="{3192FFB0-C66F-4A4E-9369-34DCE5224C93}"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336349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S"/>
          </a:p>
        </p:txBody>
      </p:sp>
      <p:sp>
        <p:nvSpPr>
          <p:cNvPr id="4" name="Date Placeholder 3"/>
          <p:cNvSpPr>
            <a:spLocks noGrp="1"/>
          </p:cNvSpPr>
          <p:nvPr>
            <p:ph type="dt" sz="half" idx="10"/>
          </p:nvPr>
        </p:nvSpPr>
        <p:spPr/>
        <p:txBody>
          <a:bodyPr/>
          <a:lstStyle/>
          <a:p>
            <a:fld id="{B07DAF33-2393-48C0-BBD7-40C5AD4EEF8C}" type="datetimeFigureOut">
              <a:rPr lang="es-US" smtClean="0">
                <a:solidFill>
                  <a:prstClr val="black">
                    <a:tint val="75000"/>
                  </a:prstClr>
                </a:solidFill>
              </a:rPr>
              <a:pPr/>
              <a:t>3/5/2019</a:t>
            </a:fld>
            <a:endParaRPr lang="es-US">
              <a:solidFill>
                <a:prstClr val="black">
                  <a:tint val="75000"/>
                </a:prstClr>
              </a:solidFill>
            </a:endParaRPr>
          </a:p>
        </p:txBody>
      </p:sp>
      <p:sp>
        <p:nvSpPr>
          <p:cNvPr id="5" name="Footer Placeholder 4"/>
          <p:cNvSpPr>
            <a:spLocks noGrp="1"/>
          </p:cNvSpPr>
          <p:nvPr>
            <p:ph type="ftr" sz="quarter" idx="11"/>
          </p:nvPr>
        </p:nvSpPr>
        <p:spPr/>
        <p:txBody>
          <a:bodyPr/>
          <a:lstStyle/>
          <a:p>
            <a:endParaRPr lang="es-US">
              <a:solidFill>
                <a:prstClr val="black">
                  <a:tint val="75000"/>
                </a:prstClr>
              </a:solidFill>
            </a:endParaRPr>
          </a:p>
        </p:txBody>
      </p:sp>
      <p:sp>
        <p:nvSpPr>
          <p:cNvPr id="6" name="Slide Number Placeholder 5"/>
          <p:cNvSpPr>
            <a:spLocks noGrp="1"/>
          </p:cNvSpPr>
          <p:nvPr>
            <p:ph type="sldNum" sz="quarter" idx="12"/>
          </p:nvPr>
        </p:nvSpPr>
        <p:spPr/>
        <p:txBody>
          <a:bodyPr/>
          <a:lstStyle/>
          <a:p>
            <a:fld id="{3192FFB0-C66F-4A4E-9369-34DCE5224C93}"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4124102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s-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7DAF33-2393-48C0-BBD7-40C5AD4EEF8C}" type="datetimeFigureOut">
              <a:rPr lang="es-US" smtClean="0">
                <a:solidFill>
                  <a:prstClr val="black">
                    <a:tint val="75000"/>
                  </a:prstClr>
                </a:solidFill>
              </a:rPr>
              <a:pPr/>
              <a:t>3/5/2019</a:t>
            </a:fld>
            <a:endParaRPr lang="es-US">
              <a:solidFill>
                <a:prstClr val="black">
                  <a:tint val="75000"/>
                </a:prstClr>
              </a:solidFill>
            </a:endParaRPr>
          </a:p>
        </p:txBody>
      </p:sp>
      <p:sp>
        <p:nvSpPr>
          <p:cNvPr id="5" name="Footer Placeholder 4"/>
          <p:cNvSpPr>
            <a:spLocks noGrp="1"/>
          </p:cNvSpPr>
          <p:nvPr>
            <p:ph type="ftr" sz="quarter" idx="11"/>
          </p:nvPr>
        </p:nvSpPr>
        <p:spPr/>
        <p:txBody>
          <a:bodyPr/>
          <a:lstStyle/>
          <a:p>
            <a:endParaRPr lang="es-US">
              <a:solidFill>
                <a:prstClr val="black">
                  <a:tint val="75000"/>
                </a:prstClr>
              </a:solidFill>
            </a:endParaRPr>
          </a:p>
        </p:txBody>
      </p:sp>
      <p:sp>
        <p:nvSpPr>
          <p:cNvPr id="6" name="Slide Number Placeholder 5"/>
          <p:cNvSpPr>
            <a:spLocks noGrp="1"/>
          </p:cNvSpPr>
          <p:nvPr>
            <p:ph type="sldNum" sz="quarter" idx="12"/>
          </p:nvPr>
        </p:nvSpPr>
        <p:spPr/>
        <p:txBody>
          <a:bodyPr/>
          <a:lstStyle/>
          <a:p>
            <a:fld id="{3192FFB0-C66F-4A4E-9369-34DCE5224C93}"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1024466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S"/>
          </a:p>
        </p:txBody>
      </p:sp>
      <p:sp>
        <p:nvSpPr>
          <p:cNvPr id="5" name="Date Placeholder 4"/>
          <p:cNvSpPr>
            <a:spLocks noGrp="1"/>
          </p:cNvSpPr>
          <p:nvPr>
            <p:ph type="dt" sz="half" idx="10"/>
          </p:nvPr>
        </p:nvSpPr>
        <p:spPr/>
        <p:txBody>
          <a:bodyPr/>
          <a:lstStyle/>
          <a:p>
            <a:fld id="{B07DAF33-2393-48C0-BBD7-40C5AD4EEF8C}" type="datetimeFigureOut">
              <a:rPr lang="es-US" smtClean="0">
                <a:solidFill>
                  <a:prstClr val="black">
                    <a:tint val="75000"/>
                  </a:prstClr>
                </a:solidFill>
              </a:rPr>
              <a:pPr/>
              <a:t>3/5/2019</a:t>
            </a:fld>
            <a:endParaRPr lang="es-US">
              <a:solidFill>
                <a:prstClr val="black">
                  <a:tint val="75000"/>
                </a:prstClr>
              </a:solidFill>
            </a:endParaRPr>
          </a:p>
        </p:txBody>
      </p:sp>
      <p:sp>
        <p:nvSpPr>
          <p:cNvPr id="6" name="Footer Placeholder 5"/>
          <p:cNvSpPr>
            <a:spLocks noGrp="1"/>
          </p:cNvSpPr>
          <p:nvPr>
            <p:ph type="ftr" sz="quarter" idx="11"/>
          </p:nvPr>
        </p:nvSpPr>
        <p:spPr/>
        <p:txBody>
          <a:bodyPr/>
          <a:lstStyle/>
          <a:p>
            <a:endParaRPr lang="es-US">
              <a:solidFill>
                <a:prstClr val="black">
                  <a:tint val="75000"/>
                </a:prstClr>
              </a:solidFill>
            </a:endParaRPr>
          </a:p>
        </p:txBody>
      </p:sp>
      <p:sp>
        <p:nvSpPr>
          <p:cNvPr id="7" name="Slide Number Placeholder 6"/>
          <p:cNvSpPr>
            <a:spLocks noGrp="1"/>
          </p:cNvSpPr>
          <p:nvPr>
            <p:ph type="sldNum" sz="quarter" idx="12"/>
          </p:nvPr>
        </p:nvSpPr>
        <p:spPr/>
        <p:txBody>
          <a:bodyPr/>
          <a:lstStyle/>
          <a:p>
            <a:fld id="{3192FFB0-C66F-4A4E-9369-34DCE5224C93}"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1642365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s-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S"/>
          </a:p>
        </p:txBody>
      </p:sp>
      <p:sp>
        <p:nvSpPr>
          <p:cNvPr id="7" name="Date Placeholder 6"/>
          <p:cNvSpPr>
            <a:spLocks noGrp="1"/>
          </p:cNvSpPr>
          <p:nvPr>
            <p:ph type="dt" sz="half" idx="10"/>
          </p:nvPr>
        </p:nvSpPr>
        <p:spPr/>
        <p:txBody>
          <a:bodyPr/>
          <a:lstStyle/>
          <a:p>
            <a:fld id="{B07DAF33-2393-48C0-BBD7-40C5AD4EEF8C}" type="datetimeFigureOut">
              <a:rPr lang="es-US" smtClean="0">
                <a:solidFill>
                  <a:prstClr val="black">
                    <a:tint val="75000"/>
                  </a:prstClr>
                </a:solidFill>
              </a:rPr>
              <a:pPr/>
              <a:t>3/5/2019</a:t>
            </a:fld>
            <a:endParaRPr lang="es-US">
              <a:solidFill>
                <a:prstClr val="black">
                  <a:tint val="75000"/>
                </a:prstClr>
              </a:solidFill>
            </a:endParaRPr>
          </a:p>
        </p:txBody>
      </p:sp>
      <p:sp>
        <p:nvSpPr>
          <p:cNvPr id="8" name="Footer Placeholder 7"/>
          <p:cNvSpPr>
            <a:spLocks noGrp="1"/>
          </p:cNvSpPr>
          <p:nvPr>
            <p:ph type="ftr" sz="quarter" idx="11"/>
          </p:nvPr>
        </p:nvSpPr>
        <p:spPr/>
        <p:txBody>
          <a:bodyPr/>
          <a:lstStyle/>
          <a:p>
            <a:endParaRPr lang="es-US">
              <a:solidFill>
                <a:prstClr val="black">
                  <a:tint val="75000"/>
                </a:prstClr>
              </a:solidFill>
            </a:endParaRPr>
          </a:p>
        </p:txBody>
      </p:sp>
      <p:sp>
        <p:nvSpPr>
          <p:cNvPr id="9" name="Slide Number Placeholder 8"/>
          <p:cNvSpPr>
            <a:spLocks noGrp="1"/>
          </p:cNvSpPr>
          <p:nvPr>
            <p:ph type="sldNum" sz="quarter" idx="12"/>
          </p:nvPr>
        </p:nvSpPr>
        <p:spPr/>
        <p:txBody>
          <a:bodyPr/>
          <a:lstStyle/>
          <a:p>
            <a:fld id="{3192FFB0-C66F-4A4E-9369-34DCE5224C93}"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763126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US"/>
          </a:p>
        </p:txBody>
      </p:sp>
      <p:sp>
        <p:nvSpPr>
          <p:cNvPr id="3" name="Date Placeholder 2"/>
          <p:cNvSpPr>
            <a:spLocks noGrp="1"/>
          </p:cNvSpPr>
          <p:nvPr>
            <p:ph type="dt" sz="half" idx="10"/>
          </p:nvPr>
        </p:nvSpPr>
        <p:spPr/>
        <p:txBody>
          <a:bodyPr/>
          <a:lstStyle/>
          <a:p>
            <a:fld id="{B07DAF33-2393-48C0-BBD7-40C5AD4EEF8C}" type="datetimeFigureOut">
              <a:rPr lang="es-US" smtClean="0">
                <a:solidFill>
                  <a:prstClr val="black">
                    <a:tint val="75000"/>
                  </a:prstClr>
                </a:solidFill>
              </a:rPr>
              <a:pPr/>
              <a:t>3/5/2019</a:t>
            </a:fld>
            <a:endParaRPr lang="es-US">
              <a:solidFill>
                <a:prstClr val="black">
                  <a:tint val="75000"/>
                </a:prstClr>
              </a:solidFill>
            </a:endParaRPr>
          </a:p>
        </p:txBody>
      </p:sp>
      <p:sp>
        <p:nvSpPr>
          <p:cNvPr id="4" name="Footer Placeholder 3"/>
          <p:cNvSpPr>
            <a:spLocks noGrp="1"/>
          </p:cNvSpPr>
          <p:nvPr>
            <p:ph type="ftr" sz="quarter" idx="11"/>
          </p:nvPr>
        </p:nvSpPr>
        <p:spPr/>
        <p:txBody>
          <a:bodyPr/>
          <a:lstStyle/>
          <a:p>
            <a:endParaRPr lang="es-US">
              <a:solidFill>
                <a:prstClr val="black">
                  <a:tint val="75000"/>
                </a:prstClr>
              </a:solidFill>
            </a:endParaRPr>
          </a:p>
        </p:txBody>
      </p:sp>
      <p:sp>
        <p:nvSpPr>
          <p:cNvPr id="5" name="Slide Number Placeholder 4"/>
          <p:cNvSpPr>
            <a:spLocks noGrp="1"/>
          </p:cNvSpPr>
          <p:nvPr>
            <p:ph type="sldNum" sz="quarter" idx="12"/>
          </p:nvPr>
        </p:nvSpPr>
        <p:spPr/>
        <p:txBody>
          <a:bodyPr/>
          <a:lstStyle/>
          <a:p>
            <a:fld id="{3192FFB0-C66F-4A4E-9369-34DCE5224C93}"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78143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DAF33-2393-48C0-BBD7-40C5AD4EEF8C}" type="datetimeFigureOut">
              <a:rPr lang="es-US" smtClean="0">
                <a:solidFill>
                  <a:prstClr val="black">
                    <a:tint val="75000"/>
                  </a:prstClr>
                </a:solidFill>
              </a:rPr>
              <a:pPr/>
              <a:t>3/5/2019</a:t>
            </a:fld>
            <a:endParaRPr lang="es-US">
              <a:solidFill>
                <a:prstClr val="black">
                  <a:tint val="75000"/>
                </a:prstClr>
              </a:solidFill>
            </a:endParaRPr>
          </a:p>
        </p:txBody>
      </p:sp>
      <p:sp>
        <p:nvSpPr>
          <p:cNvPr id="3" name="Footer Placeholder 2"/>
          <p:cNvSpPr>
            <a:spLocks noGrp="1"/>
          </p:cNvSpPr>
          <p:nvPr>
            <p:ph type="ftr" sz="quarter" idx="11"/>
          </p:nvPr>
        </p:nvSpPr>
        <p:spPr/>
        <p:txBody>
          <a:bodyPr/>
          <a:lstStyle/>
          <a:p>
            <a:endParaRPr lang="es-US">
              <a:solidFill>
                <a:prstClr val="black">
                  <a:tint val="75000"/>
                </a:prstClr>
              </a:solidFill>
            </a:endParaRPr>
          </a:p>
        </p:txBody>
      </p:sp>
      <p:sp>
        <p:nvSpPr>
          <p:cNvPr id="4" name="Slide Number Placeholder 3"/>
          <p:cNvSpPr>
            <a:spLocks noGrp="1"/>
          </p:cNvSpPr>
          <p:nvPr>
            <p:ph type="sldNum" sz="quarter" idx="12"/>
          </p:nvPr>
        </p:nvSpPr>
        <p:spPr/>
        <p:txBody>
          <a:bodyPr/>
          <a:lstStyle/>
          <a:p>
            <a:fld id="{3192FFB0-C66F-4A4E-9369-34DCE5224C93}"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4055132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DAF33-2393-48C0-BBD7-40C5AD4EEF8C}" type="datetimeFigureOut">
              <a:rPr lang="es-US" smtClean="0">
                <a:solidFill>
                  <a:prstClr val="black">
                    <a:tint val="75000"/>
                  </a:prstClr>
                </a:solidFill>
              </a:rPr>
              <a:pPr/>
              <a:t>3/5/2019</a:t>
            </a:fld>
            <a:endParaRPr lang="es-US">
              <a:solidFill>
                <a:prstClr val="black">
                  <a:tint val="75000"/>
                </a:prstClr>
              </a:solidFill>
            </a:endParaRPr>
          </a:p>
        </p:txBody>
      </p:sp>
      <p:sp>
        <p:nvSpPr>
          <p:cNvPr id="6" name="Footer Placeholder 5"/>
          <p:cNvSpPr>
            <a:spLocks noGrp="1"/>
          </p:cNvSpPr>
          <p:nvPr>
            <p:ph type="ftr" sz="quarter" idx="11"/>
          </p:nvPr>
        </p:nvSpPr>
        <p:spPr/>
        <p:txBody>
          <a:bodyPr/>
          <a:lstStyle/>
          <a:p>
            <a:endParaRPr lang="es-US">
              <a:solidFill>
                <a:prstClr val="black">
                  <a:tint val="75000"/>
                </a:prstClr>
              </a:solidFill>
            </a:endParaRPr>
          </a:p>
        </p:txBody>
      </p:sp>
      <p:sp>
        <p:nvSpPr>
          <p:cNvPr id="7" name="Slide Number Placeholder 6"/>
          <p:cNvSpPr>
            <a:spLocks noGrp="1"/>
          </p:cNvSpPr>
          <p:nvPr>
            <p:ph type="sldNum" sz="quarter" idx="12"/>
          </p:nvPr>
        </p:nvSpPr>
        <p:spPr/>
        <p:txBody>
          <a:bodyPr/>
          <a:lstStyle/>
          <a:p>
            <a:fld id="{3192FFB0-C66F-4A4E-9369-34DCE5224C93}"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283651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S"/>
          </a:p>
        </p:txBody>
      </p:sp>
      <p:sp>
        <p:nvSpPr>
          <p:cNvPr id="4" name="Date Placeholder 3"/>
          <p:cNvSpPr>
            <a:spLocks noGrp="1"/>
          </p:cNvSpPr>
          <p:nvPr>
            <p:ph type="dt" sz="half" idx="10"/>
          </p:nvPr>
        </p:nvSpPr>
        <p:spPr/>
        <p:txBody>
          <a:bodyPr/>
          <a:lstStyle/>
          <a:p>
            <a:fld id="{BC3F6B71-3D2E-4CE4-ABB3-03720F9F7136}" type="datetimeFigureOut">
              <a:rPr lang="es-US" smtClean="0"/>
              <a:t>3/5/2019</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A7F66F17-B4A8-494A-ACDC-01BCDEC6AB91}" type="slidenum">
              <a:rPr lang="es-US" smtClean="0"/>
              <a:t>‹#›</a:t>
            </a:fld>
            <a:endParaRPr lang="es-US"/>
          </a:p>
        </p:txBody>
      </p:sp>
    </p:spTree>
    <p:extLst>
      <p:ext uri="{BB962C8B-B14F-4D97-AF65-F5344CB8AC3E}">
        <p14:creationId xmlns:p14="http://schemas.microsoft.com/office/powerpoint/2010/main" val="1945319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DAF33-2393-48C0-BBD7-40C5AD4EEF8C}" type="datetimeFigureOut">
              <a:rPr lang="es-US" smtClean="0">
                <a:solidFill>
                  <a:prstClr val="black">
                    <a:tint val="75000"/>
                  </a:prstClr>
                </a:solidFill>
              </a:rPr>
              <a:pPr/>
              <a:t>3/5/2019</a:t>
            </a:fld>
            <a:endParaRPr lang="es-US">
              <a:solidFill>
                <a:prstClr val="black">
                  <a:tint val="75000"/>
                </a:prstClr>
              </a:solidFill>
            </a:endParaRPr>
          </a:p>
        </p:txBody>
      </p:sp>
      <p:sp>
        <p:nvSpPr>
          <p:cNvPr id="6" name="Footer Placeholder 5"/>
          <p:cNvSpPr>
            <a:spLocks noGrp="1"/>
          </p:cNvSpPr>
          <p:nvPr>
            <p:ph type="ftr" sz="quarter" idx="11"/>
          </p:nvPr>
        </p:nvSpPr>
        <p:spPr/>
        <p:txBody>
          <a:bodyPr/>
          <a:lstStyle/>
          <a:p>
            <a:endParaRPr lang="es-US">
              <a:solidFill>
                <a:prstClr val="black">
                  <a:tint val="75000"/>
                </a:prstClr>
              </a:solidFill>
            </a:endParaRPr>
          </a:p>
        </p:txBody>
      </p:sp>
      <p:sp>
        <p:nvSpPr>
          <p:cNvPr id="7" name="Slide Number Placeholder 6"/>
          <p:cNvSpPr>
            <a:spLocks noGrp="1"/>
          </p:cNvSpPr>
          <p:nvPr>
            <p:ph type="sldNum" sz="quarter" idx="12"/>
          </p:nvPr>
        </p:nvSpPr>
        <p:spPr/>
        <p:txBody>
          <a:bodyPr/>
          <a:lstStyle/>
          <a:p>
            <a:fld id="{3192FFB0-C66F-4A4E-9369-34DCE5224C93}"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3448550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S"/>
          </a:p>
        </p:txBody>
      </p:sp>
      <p:sp>
        <p:nvSpPr>
          <p:cNvPr id="4" name="Date Placeholder 3"/>
          <p:cNvSpPr>
            <a:spLocks noGrp="1"/>
          </p:cNvSpPr>
          <p:nvPr>
            <p:ph type="dt" sz="half" idx="10"/>
          </p:nvPr>
        </p:nvSpPr>
        <p:spPr/>
        <p:txBody>
          <a:bodyPr/>
          <a:lstStyle/>
          <a:p>
            <a:fld id="{B07DAF33-2393-48C0-BBD7-40C5AD4EEF8C}" type="datetimeFigureOut">
              <a:rPr lang="es-US" smtClean="0">
                <a:solidFill>
                  <a:prstClr val="black">
                    <a:tint val="75000"/>
                  </a:prstClr>
                </a:solidFill>
              </a:rPr>
              <a:pPr/>
              <a:t>3/5/2019</a:t>
            </a:fld>
            <a:endParaRPr lang="es-US">
              <a:solidFill>
                <a:prstClr val="black">
                  <a:tint val="75000"/>
                </a:prstClr>
              </a:solidFill>
            </a:endParaRPr>
          </a:p>
        </p:txBody>
      </p:sp>
      <p:sp>
        <p:nvSpPr>
          <p:cNvPr id="5" name="Footer Placeholder 4"/>
          <p:cNvSpPr>
            <a:spLocks noGrp="1"/>
          </p:cNvSpPr>
          <p:nvPr>
            <p:ph type="ftr" sz="quarter" idx="11"/>
          </p:nvPr>
        </p:nvSpPr>
        <p:spPr/>
        <p:txBody>
          <a:bodyPr/>
          <a:lstStyle/>
          <a:p>
            <a:endParaRPr lang="es-US">
              <a:solidFill>
                <a:prstClr val="black">
                  <a:tint val="75000"/>
                </a:prstClr>
              </a:solidFill>
            </a:endParaRPr>
          </a:p>
        </p:txBody>
      </p:sp>
      <p:sp>
        <p:nvSpPr>
          <p:cNvPr id="6" name="Slide Number Placeholder 5"/>
          <p:cNvSpPr>
            <a:spLocks noGrp="1"/>
          </p:cNvSpPr>
          <p:nvPr>
            <p:ph type="sldNum" sz="quarter" idx="12"/>
          </p:nvPr>
        </p:nvSpPr>
        <p:spPr/>
        <p:txBody>
          <a:bodyPr/>
          <a:lstStyle/>
          <a:p>
            <a:fld id="{3192FFB0-C66F-4A4E-9369-34DCE5224C93}"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3885378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s-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S"/>
          </a:p>
        </p:txBody>
      </p:sp>
      <p:sp>
        <p:nvSpPr>
          <p:cNvPr id="4" name="Date Placeholder 3"/>
          <p:cNvSpPr>
            <a:spLocks noGrp="1"/>
          </p:cNvSpPr>
          <p:nvPr>
            <p:ph type="dt" sz="half" idx="10"/>
          </p:nvPr>
        </p:nvSpPr>
        <p:spPr/>
        <p:txBody>
          <a:bodyPr/>
          <a:lstStyle/>
          <a:p>
            <a:fld id="{B07DAF33-2393-48C0-BBD7-40C5AD4EEF8C}" type="datetimeFigureOut">
              <a:rPr lang="es-US" smtClean="0">
                <a:solidFill>
                  <a:prstClr val="black">
                    <a:tint val="75000"/>
                  </a:prstClr>
                </a:solidFill>
              </a:rPr>
              <a:pPr/>
              <a:t>3/5/2019</a:t>
            </a:fld>
            <a:endParaRPr lang="es-US">
              <a:solidFill>
                <a:prstClr val="black">
                  <a:tint val="75000"/>
                </a:prstClr>
              </a:solidFill>
            </a:endParaRPr>
          </a:p>
        </p:txBody>
      </p:sp>
      <p:sp>
        <p:nvSpPr>
          <p:cNvPr id="5" name="Footer Placeholder 4"/>
          <p:cNvSpPr>
            <a:spLocks noGrp="1"/>
          </p:cNvSpPr>
          <p:nvPr>
            <p:ph type="ftr" sz="quarter" idx="11"/>
          </p:nvPr>
        </p:nvSpPr>
        <p:spPr/>
        <p:txBody>
          <a:bodyPr/>
          <a:lstStyle/>
          <a:p>
            <a:endParaRPr lang="es-US">
              <a:solidFill>
                <a:prstClr val="black">
                  <a:tint val="75000"/>
                </a:prstClr>
              </a:solidFill>
            </a:endParaRPr>
          </a:p>
        </p:txBody>
      </p:sp>
      <p:sp>
        <p:nvSpPr>
          <p:cNvPr id="6" name="Slide Number Placeholder 5"/>
          <p:cNvSpPr>
            <a:spLocks noGrp="1"/>
          </p:cNvSpPr>
          <p:nvPr>
            <p:ph type="sldNum" sz="quarter" idx="12"/>
          </p:nvPr>
        </p:nvSpPr>
        <p:spPr/>
        <p:txBody>
          <a:bodyPr/>
          <a:lstStyle/>
          <a:p>
            <a:fld id="{3192FFB0-C66F-4A4E-9369-34DCE5224C93}"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324762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s-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3F6B71-3D2E-4CE4-ABB3-03720F9F7136}" type="datetimeFigureOut">
              <a:rPr lang="es-US" smtClean="0"/>
              <a:t>3/5/2019</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A7F66F17-B4A8-494A-ACDC-01BCDEC6AB91}" type="slidenum">
              <a:rPr lang="es-US" smtClean="0"/>
              <a:t>‹#›</a:t>
            </a:fld>
            <a:endParaRPr lang="es-US"/>
          </a:p>
        </p:txBody>
      </p:sp>
    </p:spTree>
    <p:extLst>
      <p:ext uri="{BB962C8B-B14F-4D97-AF65-F5344CB8AC3E}">
        <p14:creationId xmlns:p14="http://schemas.microsoft.com/office/powerpoint/2010/main" val="3284717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S"/>
          </a:p>
        </p:txBody>
      </p:sp>
      <p:sp>
        <p:nvSpPr>
          <p:cNvPr id="5" name="Date Placeholder 4"/>
          <p:cNvSpPr>
            <a:spLocks noGrp="1"/>
          </p:cNvSpPr>
          <p:nvPr>
            <p:ph type="dt" sz="half" idx="10"/>
          </p:nvPr>
        </p:nvSpPr>
        <p:spPr/>
        <p:txBody>
          <a:bodyPr/>
          <a:lstStyle/>
          <a:p>
            <a:fld id="{BC3F6B71-3D2E-4CE4-ABB3-03720F9F7136}" type="datetimeFigureOut">
              <a:rPr lang="es-US" smtClean="0"/>
              <a:t>3/5/2019</a:t>
            </a:fld>
            <a:endParaRPr lang="es-US"/>
          </a:p>
        </p:txBody>
      </p:sp>
      <p:sp>
        <p:nvSpPr>
          <p:cNvPr id="6" name="Footer Placeholder 5"/>
          <p:cNvSpPr>
            <a:spLocks noGrp="1"/>
          </p:cNvSpPr>
          <p:nvPr>
            <p:ph type="ftr" sz="quarter" idx="11"/>
          </p:nvPr>
        </p:nvSpPr>
        <p:spPr/>
        <p:txBody>
          <a:bodyPr/>
          <a:lstStyle/>
          <a:p>
            <a:endParaRPr lang="es-US"/>
          </a:p>
        </p:txBody>
      </p:sp>
      <p:sp>
        <p:nvSpPr>
          <p:cNvPr id="7" name="Slide Number Placeholder 6"/>
          <p:cNvSpPr>
            <a:spLocks noGrp="1"/>
          </p:cNvSpPr>
          <p:nvPr>
            <p:ph type="sldNum" sz="quarter" idx="12"/>
          </p:nvPr>
        </p:nvSpPr>
        <p:spPr/>
        <p:txBody>
          <a:bodyPr/>
          <a:lstStyle/>
          <a:p>
            <a:fld id="{A7F66F17-B4A8-494A-ACDC-01BCDEC6AB91}" type="slidenum">
              <a:rPr lang="es-US" smtClean="0"/>
              <a:t>‹#›</a:t>
            </a:fld>
            <a:endParaRPr lang="es-US"/>
          </a:p>
        </p:txBody>
      </p:sp>
    </p:spTree>
    <p:extLst>
      <p:ext uri="{BB962C8B-B14F-4D97-AF65-F5344CB8AC3E}">
        <p14:creationId xmlns:p14="http://schemas.microsoft.com/office/powerpoint/2010/main" val="2781675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s-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S"/>
          </a:p>
        </p:txBody>
      </p:sp>
      <p:sp>
        <p:nvSpPr>
          <p:cNvPr id="7" name="Date Placeholder 6"/>
          <p:cNvSpPr>
            <a:spLocks noGrp="1"/>
          </p:cNvSpPr>
          <p:nvPr>
            <p:ph type="dt" sz="half" idx="10"/>
          </p:nvPr>
        </p:nvSpPr>
        <p:spPr/>
        <p:txBody>
          <a:bodyPr/>
          <a:lstStyle/>
          <a:p>
            <a:fld id="{BC3F6B71-3D2E-4CE4-ABB3-03720F9F7136}" type="datetimeFigureOut">
              <a:rPr lang="es-US" smtClean="0"/>
              <a:t>3/5/2019</a:t>
            </a:fld>
            <a:endParaRPr lang="es-US"/>
          </a:p>
        </p:txBody>
      </p:sp>
      <p:sp>
        <p:nvSpPr>
          <p:cNvPr id="8" name="Footer Placeholder 7"/>
          <p:cNvSpPr>
            <a:spLocks noGrp="1"/>
          </p:cNvSpPr>
          <p:nvPr>
            <p:ph type="ftr" sz="quarter" idx="11"/>
          </p:nvPr>
        </p:nvSpPr>
        <p:spPr/>
        <p:txBody>
          <a:bodyPr/>
          <a:lstStyle/>
          <a:p>
            <a:endParaRPr lang="es-US"/>
          </a:p>
        </p:txBody>
      </p:sp>
      <p:sp>
        <p:nvSpPr>
          <p:cNvPr id="9" name="Slide Number Placeholder 8"/>
          <p:cNvSpPr>
            <a:spLocks noGrp="1"/>
          </p:cNvSpPr>
          <p:nvPr>
            <p:ph type="sldNum" sz="quarter" idx="12"/>
          </p:nvPr>
        </p:nvSpPr>
        <p:spPr/>
        <p:txBody>
          <a:bodyPr/>
          <a:lstStyle/>
          <a:p>
            <a:fld id="{A7F66F17-B4A8-494A-ACDC-01BCDEC6AB91}" type="slidenum">
              <a:rPr lang="es-US" smtClean="0"/>
              <a:t>‹#›</a:t>
            </a:fld>
            <a:endParaRPr lang="es-US"/>
          </a:p>
        </p:txBody>
      </p:sp>
    </p:spTree>
    <p:extLst>
      <p:ext uri="{BB962C8B-B14F-4D97-AF65-F5344CB8AC3E}">
        <p14:creationId xmlns:p14="http://schemas.microsoft.com/office/powerpoint/2010/main" val="3542249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US"/>
          </a:p>
        </p:txBody>
      </p:sp>
      <p:sp>
        <p:nvSpPr>
          <p:cNvPr id="3" name="Date Placeholder 2"/>
          <p:cNvSpPr>
            <a:spLocks noGrp="1"/>
          </p:cNvSpPr>
          <p:nvPr>
            <p:ph type="dt" sz="half" idx="10"/>
          </p:nvPr>
        </p:nvSpPr>
        <p:spPr/>
        <p:txBody>
          <a:bodyPr/>
          <a:lstStyle/>
          <a:p>
            <a:fld id="{BC3F6B71-3D2E-4CE4-ABB3-03720F9F7136}" type="datetimeFigureOut">
              <a:rPr lang="es-US" smtClean="0"/>
              <a:t>3/5/2019</a:t>
            </a:fld>
            <a:endParaRPr lang="es-US"/>
          </a:p>
        </p:txBody>
      </p:sp>
      <p:sp>
        <p:nvSpPr>
          <p:cNvPr id="4" name="Footer Placeholder 3"/>
          <p:cNvSpPr>
            <a:spLocks noGrp="1"/>
          </p:cNvSpPr>
          <p:nvPr>
            <p:ph type="ftr" sz="quarter" idx="11"/>
          </p:nvPr>
        </p:nvSpPr>
        <p:spPr/>
        <p:txBody>
          <a:bodyPr/>
          <a:lstStyle/>
          <a:p>
            <a:endParaRPr lang="es-US"/>
          </a:p>
        </p:txBody>
      </p:sp>
      <p:sp>
        <p:nvSpPr>
          <p:cNvPr id="5" name="Slide Number Placeholder 4"/>
          <p:cNvSpPr>
            <a:spLocks noGrp="1"/>
          </p:cNvSpPr>
          <p:nvPr>
            <p:ph type="sldNum" sz="quarter" idx="12"/>
          </p:nvPr>
        </p:nvSpPr>
        <p:spPr/>
        <p:txBody>
          <a:bodyPr/>
          <a:lstStyle/>
          <a:p>
            <a:fld id="{A7F66F17-B4A8-494A-ACDC-01BCDEC6AB91}" type="slidenum">
              <a:rPr lang="es-US" smtClean="0"/>
              <a:t>‹#›</a:t>
            </a:fld>
            <a:endParaRPr lang="es-US"/>
          </a:p>
        </p:txBody>
      </p:sp>
    </p:spTree>
    <p:extLst>
      <p:ext uri="{BB962C8B-B14F-4D97-AF65-F5344CB8AC3E}">
        <p14:creationId xmlns:p14="http://schemas.microsoft.com/office/powerpoint/2010/main" val="381894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F6B71-3D2E-4CE4-ABB3-03720F9F7136}" type="datetimeFigureOut">
              <a:rPr lang="es-US" smtClean="0"/>
              <a:t>3/5/2019</a:t>
            </a:fld>
            <a:endParaRPr lang="es-US"/>
          </a:p>
        </p:txBody>
      </p:sp>
      <p:sp>
        <p:nvSpPr>
          <p:cNvPr id="3" name="Footer Placeholder 2"/>
          <p:cNvSpPr>
            <a:spLocks noGrp="1"/>
          </p:cNvSpPr>
          <p:nvPr>
            <p:ph type="ftr" sz="quarter" idx="11"/>
          </p:nvPr>
        </p:nvSpPr>
        <p:spPr/>
        <p:txBody>
          <a:bodyPr/>
          <a:lstStyle/>
          <a:p>
            <a:endParaRPr lang="es-US"/>
          </a:p>
        </p:txBody>
      </p:sp>
      <p:sp>
        <p:nvSpPr>
          <p:cNvPr id="4" name="Slide Number Placeholder 3"/>
          <p:cNvSpPr>
            <a:spLocks noGrp="1"/>
          </p:cNvSpPr>
          <p:nvPr>
            <p:ph type="sldNum" sz="quarter" idx="12"/>
          </p:nvPr>
        </p:nvSpPr>
        <p:spPr/>
        <p:txBody>
          <a:bodyPr/>
          <a:lstStyle/>
          <a:p>
            <a:fld id="{A7F66F17-B4A8-494A-ACDC-01BCDEC6AB91}" type="slidenum">
              <a:rPr lang="es-US" smtClean="0"/>
              <a:t>‹#›</a:t>
            </a:fld>
            <a:endParaRPr lang="es-US"/>
          </a:p>
        </p:txBody>
      </p:sp>
    </p:spTree>
    <p:extLst>
      <p:ext uri="{BB962C8B-B14F-4D97-AF65-F5344CB8AC3E}">
        <p14:creationId xmlns:p14="http://schemas.microsoft.com/office/powerpoint/2010/main" val="1076080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3F6B71-3D2E-4CE4-ABB3-03720F9F7136}" type="datetimeFigureOut">
              <a:rPr lang="es-US" smtClean="0"/>
              <a:t>3/5/2019</a:t>
            </a:fld>
            <a:endParaRPr lang="es-US"/>
          </a:p>
        </p:txBody>
      </p:sp>
      <p:sp>
        <p:nvSpPr>
          <p:cNvPr id="6" name="Footer Placeholder 5"/>
          <p:cNvSpPr>
            <a:spLocks noGrp="1"/>
          </p:cNvSpPr>
          <p:nvPr>
            <p:ph type="ftr" sz="quarter" idx="11"/>
          </p:nvPr>
        </p:nvSpPr>
        <p:spPr/>
        <p:txBody>
          <a:bodyPr/>
          <a:lstStyle/>
          <a:p>
            <a:endParaRPr lang="es-US"/>
          </a:p>
        </p:txBody>
      </p:sp>
      <p:sp>
        <p:nvSpPr>
          <p:cNvPr id="7" name="Slide Number Placeholder 6"/>
          <p:cNvSpPr>
            <a:spLocks noGrp="1"/>
          </p:cNvSpPr>
          <p:nvPr>
            <p:ph type="sldNum" sz="quarter" idx="12"/>
          </p:nvPr>
        </p:nvSpPr>
        <p:spPr/>
        <p:txBody>
          <a:bodyPr/>
          <a:lstStyle/>
          <a:p>
            <a:fld id="{A7F66F17-B4A8-494A-ACDC-01BCDEC6AB91}" type="slidenum">
              <a:rPr lang="es-US" smtClean="0"/>
              <a:t>‹#›</a:t>
            </a:fld>
            <a:endParaRPr lang="es-US"/>
          </a:p>
        </p:txBody>
      </p:sp>
    </p:spTree>
    <p:extLst>
      <p:ext uri="{BB962C8B-B14F-4D97-AF65-F5344CB8AC3E}">
        <p14:creationId xmlns:p14="http://schemas.microsoft.com/office/powerpoint/2010/main" val="25216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3F6B71-3D2E-4CE4-ABB3-03720F9F7136}" type="datetimeFigureOut">
              <a:rPr lang="es-US" smtClean="0"/>
              <a:t>3/5/2019</a:t>
            </a:fld>
            <a:endParaRPr lang="es-US"/>
          </a:p>
        </p:txBody>
      </p:sp>
      <p:sp>
        <p:nvSpPr>
          <p:cNvPr id="6" name="Footer Placeholder 5"/>
          <p:cNvSpPr>
            <a:spLocks noGrp="1"/>
          </p:cNvSpPr>
          <p:nvPr>
            <p:ph type="ftr" sz="quarter" idx="11"/>
          </p:nvPr>
        </p:nvSpPr>
        <p:spPr/>
        <p:txBody>
          <a:bodyPr/>
          <a:lstStyle/>
          <a:p>
            <a:endParaRPr lang="es-US"/>
          </a:p>
        </p:txBody>
      </p:sp>
      <p:sp>
        <p:nvSpPr>
          <p:cNvPr id="7" name="Slide Number Placeholder 6"/>
          <p:cNvSpPr>
            <a:spLocks noGrp="1"/>
          </p:cNvSpPr>
          <p:nvPr>
            <p:ph type="sldNum" sz="quarter" idx="12"/>
          </p:nvPr>
        </p:nvSpPr>
        <p:spPr/>
        <p:txBody>
          <a:bodyPr/>
          <a:lstStyle/>
          <a:p>
            <a:fld id="{A7F66F17-B4A8-494A-ACDC-01BCDEC6AB91}" type="slidenum">
              <a:rPr lang="es-US" smtClean="0"/>
              <a:t>‹#›</a:t>
            </a:fld>
            <a:endParaRPr lang="es-US"/>
          </a:p>
        </p:txBody>
      </p:sp>
    </p:spTree>
    <p:extLst>
      <p:ext uri="{BB962C8B-B14F-4D97-AF65-F5344CB8AC3E}">
        <p14:creationId xmlns:p14="http://schemas.microsoft.com/office/powerpoint/2010/main" val="454466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s-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F6B71-3D2E-4CE4-ABB3-03720F9F7136}" type="datetimeFigureOut">
              <a:rPr lang="es-US" smtClean="0"/>
              <a:t>3/5/2019</a:t>
            </a:fld>
            <a:endParaRPr lang="es-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66F17-B4A8-494A-ACDC-01BCDEC6AB91}" type="slidenum">
              <a:rPr lang="es-US" smtClean="0"/>
              <a:t>‹#›</a:t>
            </a:fld>
            <a:endParaRPr lang="es-US"/>
          </a:p>
        </p:txBody>
      </p:sp>
    </p:spTree>
    <p:extLst>
      <p:ext uri="{BB962C8B-B14F-4D97-AF65-F5344CB8AC3E}">
        <p14:creationId xmlns:p14="http://schemas.microsoft.com/office/powerpoint/2010/main" val="1083155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s-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DAF33-2393-48C0-BBD7-40C5AD4EEF8C}" type="datetimeFigureOut">
              <a:rPr lang="es-US" smtClean="0">
                <a:solidFill>
                  <a:prstClr val="black">
                    <a:tint val="75000"/>
                  </a:prstClr>
                </a:solidFill>
              </a:rPr>
              <a:pPr/>
              <a:t>3/5/2019</a:t>
            </a:fld>
            <a:endParaRPr lang="es-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2FFB0-C66F-4A4E-9369-34DCE5224C93}"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4099416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Civil War</a:t>
            </a:r>
            <a:endParaRPr lang="es-US" dirty="0"/>
          </a:p>
        </p:txBody>
      </p:sp>
      <p:sp>
        <p:nvSpPr>
          <p:cNvPr id="3" name="Subtitle 2"/>
          <p:cNvSpPr>
            <a:spLocks noGrp="1"/>
          </p:cNvSpPr>
          <p:nvPr>
            <p:ph type="subTitle" idx="1"/>
          </p:nvPr>
        </p:nvSpPr>
        <p:spPr/>
        <p:txBody>
          <a:bodyPr/>
          <a:lstStyle/>
          <a:p>
            <a:r>
              <a:rPr lang="en-US" dirty="0" smtClean="0"/>
              <a:t>Chapter 11</a:t>
            </a:r>
            <a:endParaRPr lang="es-US" dirty="0"/>
          </a:p>
        </p:txBody>
      </p:sp>
    </p:spTree>
    <p:extLst>
      <p:ext uri="{BB962C8B-B14F-4D97-AF65-F5344CB8AC3E}">
        <p14:creationId xmlns:p14="http://schemas.microsoft.com/office/powerpoint/2010/main" val="298055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600200" y="381001"/>
            <a:ext cx="8991600" cy="769441"/>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4400" b="1" dirty="0">
                <a:solidFill>
                  <a:srgbClr val="D42800"/>
                </a:solidFill>
                <a:effectLst>
                  <a:outerShdw blurRad="38100" dist="38100" dir="2700000" algn="tl">
                    <a:srgbClr val="000000"/>
                  </a:outerShdw>
                </a:effectLst>
              </a:rPr>
              <a:t>The Union &amp; Confederacy in 1861</a:t>
            </a:r>
          </a:p>
        </p:txBody>
      </p:sp>
      <p:pic>
        <p:nvPicPr>
          <p:cNvPr id="7171" name="Picture 3" descr="Map-Union&amp;Confederacy-1861"/>
          <p:cNvPicPr>
            <a:picLocks noChangeAspect="1" noChangeArrowheads="1"/>
          </p:cNvPicPr>
          <p:nvPr/>
        </p:nvPicPr>
        <p:blipFill>
          <a:blip r:embed="rId2" cstate="print">
            <a:lum bright="-6000" contrast="12000"/>
          </a:blip>
          <a:srcRect l="2831" t="7806" r="2831" b="7436"/>
          <a:stretch>
            <a:fillRect/>
          </a:stretch>
        </p:blipFill>
        <p:spPr bwMode="auto">
          <a:xfrm>
            <a:off x="2057400" y="1981200"/>
            <a:ext cx="8077200" cy="4603750"/>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1047522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905000" y="288926"/>
            <a:ext cx="8382000" cy="1463675"/>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4500" b="1" dirty="0">
                <a:solidFill>
                  <a:srgbClr val="D42800"/>
                </a:solidFill>
                <a:effectLst>
                  <a:outerShdw blurRad="38100" dist="38100" dir="2700000" algn="tl">
                    <a:srgbClr val="000000"/>
                  </a:outerShdw>
                </a:effectLst>
              </a:rPr>
              <a:t>Men Present for Duty </a:t>
            </a:r>
            <a:br>
              <a:rPr lang="en-US" sz="4500" b="1" dirty="0">
                <a:solidFill>
                  <a:srgbClr val="D42800"/>
                </a:solidFill>
                <a:effectLst>
                  <a:outerShdw blurRad="38100" dist="38100" dir="2700000" algn="tl">
                    <a:srgbClr val="000000"/>
                  </a:outerShdw>
                </a:effectLst>
              </a:rPr>
            </a:br>
            <a:r>
              <a:rPr lang="en-US" sz="4500" b="1" dirty="0">
                <a:solidFill>
                  <a:srgbClr val="D42800"/>
                </a:solidFill>
                <a:effectLst>
                  <a:outerShdw blurRad="38100" dist="38100" dir="2700000" algn="tl">
                    <a:srgbClr val="000000"/>
                  </a:outerShdw>
                </a:effectLst>
              </a:rPr>
              <a:t>in the Civil War</a:t>
            </a:r>
          </a:p>
        </p:txBody>
      </p:sp>
      <p:pic>
        <p:nvPicPr>
          <p:cNvPr id="8195" name="Picture 3" descr="ch15_06"/>
          <p:cNvPicPr>
            <a:picLocks noChangeAspect="1" noChangeArrowheads="1"/>
          </p:cNvPicPr>
          <p:nvPr/>
        </p:nvPicPr>
        <p:blipFill>
          <a:blip r:embed="rId2" cstate="print">
            <a:lum bright="-6000" contrast="24000"/>
          </a:blip>
          <a:srcRect l="1918" t="25974" r="2158" b="1299"/>
          <a:stretch>
            <a:fillRect/>
          </a:stretch>
        </p:blipFill>
        <p:spPr bwMode="auto">
          <a:xfrm>
            <a:off x="4114800" y="1905000"/>
            <a:ext cx="3944938" cy="4419600"/>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3819065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2895600" y="381001"/>
            <a:ext cx="6629400" cy="1446213"/>
          </a:xfrm>
          <a:prstGeom prst="rect">
            <a:avLst/>
          </a:prstGeom>
          <a:noFill/>
          <a:ln w="9525">
            <a:noFill/>
            <a:miter lim="800000"/>
            <a:headEnd/>
            <a:tailEnd/>
          </a:ln>
          <a:effectLst>
            <a:outerShdw dist="28398" dir="3806097" algn="ctr" rotWithShape="0">
              <a:srgbClr val="000000"/>
            </a:outerShdw>
          </a:effectLst>
        </p:spPr>
        <p:txBody>
          <a:bodyPr>
            <a:spAutoFit/>
          </a:bodyPr>
          <a:lstStyle/>
          <a:p>
            <a:pPr algn="ctr" eaLnBrk="1" hangingPunct="1">
              <a:spcBef>
                <a:spcPct val="50000"/>
              </a:spcBef>
              <a:defRPr/>
            </a:pPr>
            <a:r>
              <a:rPr lang="en-US" sz="4400" b="1" dirty="0">
                <a:solidFill>
                  <a:srgbClr val="D42800"/>
                </a:solidFill>
                <a:effectLst>
                  <a:outerShdw blurRad="38100" dist="38100" dir="2700000" algn="tl">
                    <a:srgbClr val="000000"/>
                  </a:outerShdw>
                </a:effectLst>
              </a:rPr>
              <a:t>Soldiers’ Occupations: North/South Combined</a:t>
            </a:r>
          </a:p>
        </p:txBody>
      </p:sp>
      <p:pic>
        <p:nvPicPr>
          <p:cNvPr id="10243" name="Picture 4" descr="chart-SoldierOccupations"/>
          <p:cNvPicPr>
            <a:picLocks noChangeAspect="1" noChangeArrowheads="1"/>
          </p:cNvPicPr>
          <p:nvPr/>
        </p:nvPicPr>
        <p:blipFill>
          <a:blip r:embed="rId2" cstate="print">
            <a:lum bright="-6000" contrast="12000"/>
          </a:blip>
          <a:srcRect l="3751" t="7881" r="5000" b="3448"/>
          <a:stretch>
            <a:fillRect/>
          </a:stretch>
        </p:blipFill>
        <p:spPr bwMode="auto">
          <a:xfrm>
            <a:off x="3429000" y="2362200"/>
            <a:ext cx="5562600" cy="3429000"/>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1589253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752600" y="514350"/>
            <a:ext cx="3276600" cy="2862322"/>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2400" b="1" dirty="0">
                <a:solidFill>
                  <a:srgbClr val="D42800"/>
                </a:solidFill>
                <a:effectLst>
                  <a:outerShdw blurRad="38100" dist="38100" dir="2700000" algn="tl">
                    <a:srgbClr val="000000"/>
                  </a:outerShdw>
                </a:effectLst>
              </a:rPr>
              <a:t>Overview</a:t>
            </a:r>
            <a:br>
              <a:rPr lang="en-US" sz="2400" b="1" dirty="0">
                <a:solidFill>
                  <a:srgbClr val="D42800"/>
                </a:solidFill>
                <a:effectLst>
                  <a:outerShdw blurRad="38100" dist="38100" dir="2700000" algn="tl">
                    <a:srgbClr val="000000"/>
                  </a:outerShdw>
                </a:effectLst>
              </a:rPr>
            </a:br>
            <a:r>
              <a:rPr lang="en-US" sz="2400" b="1" dirty="0">
                <a:solidFill>
                  <a:srgbClr val="D42800"/>
                </a:solidFill>
                <a:effectLst>
                  <a:outerShdw blurRad="38100" dist="38100" dir="2700000" algn="tl">
                    <a:srgbClr val="000000"/>
                  </a:outerShdw>
                </a:effectLst>
              </a:rPr>
              <a:t>of</a:t>
            </a:r>
            <a:br>
              <a:rPr lang="en-US" sz="2400" b="1" dirty="0">
                <a:solidFill>
                  <a:srgbClr val="D42800"/>
                </a:solidFill>
                <a:effectLst>
                  <a:outerShdw blurRad="38100" dist="38100" dir="2700000" algn="tl">
                    <a:srgbClr val="000000"/>
                  </a:outerShdw>
                </a:effectLst>
              </a:rPr>
            </a:br>
            <a:r>
              <a:rPr lang="en-US" sz="2400" b="1" dirty="0">
                <a:solidFill>
                  <a:srgbClr val="D42800"/>
                </a:solidFill>
                <a:effectLst>
                  <a:outerShdw blurRad="38100" dist="38100" dir="2700000" algn="tl">
                    <a:srgbClr val="000000"/>
                  </a:outerShdw>
                </a:effectLst>
              </a:rPr>
              <a:t>the North’s</a:t>
            </a:r>
            <a:br>
              <a:rPr lang="en-US" sz="2400" b="1" dirty="0">
                <a:solidFill>
                  <a:srgbClr val="D42800"/>
                </a:solidFill>
                <a:effectLst>
                  <a:outerShdw blurRad="38100" dist="38100" dir="2700000" algn="tl">
                    <a:srgbClr val="000000"/>
                  </a:outerShdw>
                </a:effectLst>
              </a:rPr>
            </a:br>
            <a:r>
              <a:rPr lang="en-US" sz="2400" b="1" dirty="0">
                <a:solidFill>
                  <a:srgbClr val="D42800"/>
                </a:solidFill>
                <a:effectLst>
                  <a:outerShdw blurRad="38100" dist="38100" dir="2700000" algn="tl">
                    <a:srgbClr val="000000"/>
                  </a:outerShdw>
                </a:effectLst>
              </a:rPr>
              <a:t>Civil War</a:t>
            </a:r>
            <a:br>
              <a:rPr lang="en-US" sz="2400" b="1" dirty="0">
                <a:solidFill>
                  <a:srgbClr val="D42800"/>
                </a:solidFill>
                <a:effectLst>
                  <a:outerShdw blurRad="38100" dist="38100" dir="2700000" algn="tl">
                    <a:srgbClr val="000000"/>
                  </a:outerShdw>
                </a:effectLst>
              </a:rPr>
            </a:br>
            <a:r>
              <a:rPr lang="en-US" sz="2400" b="1" dirty="0">
                <a:solidFill>
                  <a:srgbClr val="D42800"/>
                </a:solidFill>
                <a:effectLst>
                  <a:outerShdw blurRad="38100" dist="38100" dir="2700000" algn="tl">
                    <a:srgbClr val="000000"/>
                  </a:outerShdw>
                </a:effectLst>
              </a:rPr>
              <a:t>Strategy:</a:t>
            </a:r>
          </a:p>
          <a:p>
            <a:pPr algn="ctr">
              <a:spcBef>
                <a:spcPct val="50000"/>
              </a:spcBef>
              <a:defRPr/>
            </a:pPr>
            <a:r>
              <a:rPr lang="en-US" sz="2400" b="1" dirty="0">
                <a:solidFill>
                  <a:srgbClr val="F8F8F8"/>
                </a:solidFill>
                <a:effectLst>
                  <a:outerShdw blurRad="38100" dist="38100" dir="2700000" algn="tl">
                    <a:srgbClr val="000000"/>
                  </a:outerShdw>
                </a:effectLst>
              </a:rPr>
              <a:t>“Anaconda”</a:t>
            </a:r>
            <a:br>
              <a:rPr lang="en-US" sz="2400" b="1" dirty="0">
                <a:solidFill>
                  <a:srgbClr val="F8F8F8"/>
                </a:solidFill>
                <a:effectLst>
                  <a:outerShdw blurRad="38100" dist="38100" dir="2700000" algn="tl">
                    <a:srgbClr val="000000"/>
                  </a:outerShdw>
                </a:effectLst>
              </a:rPr>
            </a:br>
            <a:r>
              <a:rPr lang="en-US" sz="2400" b="1" dirty="0">
                <a:solidFill>
                  <a:srgbClr val="F8F8F8"/>
                </a:solidFill>
                <a:effectLst>
                  <a:outerShdw blurRad="38100" dist="38100" dir="2700000" algn="tl">
                    <a:srgbClr val="000000"/>
                  </a:outerShdw>
                </a:effectLst>
              </a:rPr>
              <a:t>Plan</a:t>
            </a:r>
          </a:p>
        </p:txBody>
      </p:sp>
      <p:pic>
        <p:nvPicPr>
          <p:cNvPr id="16387" name="Picture 4" descr="DIVI7233303"/>
          <p:cNvPicPr>
            <a:picLocks noChangeAspect="1" noChangeArrowheads="1"/>
          </p:cNvPicPr>
          <p:nvPr/>
        </p:nvPicPr>
        <p:blipFill>
          <a:blip r:embed="rId2" cstate="print">
            <a:lum contrast="6000"/>
          </a:blip>
          <a:srcRect/>
          <a:stretch>
            <a:fillRect/>
          </a:stretch>
        </p:blipFill>
        <p:spPr bwMode="auto">
          <a:xfrm>
            <a:off x="5313364" y="228600"/>
            <a:ext cx="4973637" cy="6248400"/>
          </a:xfrm>
          <a:prstGeom prst="rect">
            <a:avLst/>
          </a:prstGeom>
          <a:noFill/>
          <a:ln w="9525">
            <a:solidFill>
              <a:schemeClr val="bg1"/>
            </a:solidFill>
            <a:miter lim="800000"/>
            <a:headEnd/>
            <a:tailEnd/>
          </a:ln>
        </p:spPr>
      </p:pic>
      <p:sp>
        <p:nvSpPr>
          <p:cNvPr id="4" name="TextBox 3"/>
          <p:cNvSpPr txBox="1"/>
          <p:nvPr/>
        </p:nvSpPr>
        <p:spPr>
          <a:xfrm>
            <a:off x="1676400" y="3429001"/>
            <a:ext cx="3429000" cy="2246769"/>
          </a:xfrm>
          <a:prstGeom prst="rect">
            <a:avLst/>
          </a:prstGeom>
          <a:noFill/>
        </p:spPr>
        <p:txBody>
          <a:bodyPr wrap="square" rtlCol="0">
            <a:spAutoFit/>
          </a:bodyPr>
          <a:lstStyle/>
          <a:p>
            <a:pPr marL="342900" indent="-342900">
              <a:buAutoNum type="arabicPeriod"/>
            </a:pPr>
            <a:r>
              <a:rPr lang="en-US" sz="2000" b="1" dirty="0">
                <a:effectLst>
                  <a:outerShdw blurRad="38100" dist="38100" dir="2700000" algn="tl">
                    <a:srgbClr val="000000">
                      <a:alpha val="43137"/>
                    </a:srgbClr>
                  </a:outerShdw>
                </a:effectLst>
              </a:rPr>
              <a:t>Blockade the coast</a:t>
            </a:r>
          </a:p>
          <a:p>
            <a:pPr marL="342900" indent="-342900">
              <a:buAutoNum type="arabicPeriod"/>
            </a:pPr>
            <a:r>
              <a:rPr lang="en-US" sz="2000" b="1" dirty="0">
                <a:effectLst>
                  <a:outerShdw blurRad="38100" dist="38100" dir="2700000" algn="tl">
                    <a:srgbClr val="000000">
                      <a:alpha val="43137"/>
                    </a:srgbClr>
                  </a:outerShdw>
                </a:effectLst>
              </a:rPr>
              <a:t>Capture Confederate Capital---Richmond</a:t>
            </a:r>
          </a:p>
          <a:p>
            <a:pPr marL="342900" indent="-342900">
              <a:buAutoNum type="arabicPeriod"/>
            </a:pPr>
            <a:r>
              <a:rPr lang="en-US" sz="2000" b="1" dirty="0">
                <a:effectLst>
                  <a:outerShdw blurRad="38100" dist="38100" dir="2700000" algn="tl">
                    <a:srgbClr val="000000">
                      <a:alpha val="43137"/>
                    </a:srgbClr>
                  </a:outerShdw>
                </a:effectLst>
              </a:rPr>
              <a:t>Capture/Control the Mississippi River-thus splitting the Confederacy into two</a:t>
            </a:r>
            <a:r>
              <a:rPr lang="en-US"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222451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1905000" y="381001"/>
            <a:ext cx="8458200" cy="823913"/>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4800" b="1" dirty="0">
                <a:solidFill>
                  <a:srgbClr val="D42800"/>
                </a:solidFill>
                <a:effectLst>
                  <a:outerShdw blurRad="38100" dist="38100" dir="2700000" algn="tl">
                    <a:srgbClr val="000000"/>
                  </a:outerShdw>
                </a:effectLst>
              </a:rPr>
              <a:t>The “Anaconda” Plan</a:t>
            </a:r>
          </a:p>
        </p:txBody>
      </p:sp>
      <p:pic>
        <p:nvPicPr>
          <p:cNvPr id="17411" name="Picture 5" descr="300px-Anaconda_Plan"/>
          <p:cNvPicPr>
            <a:picLocks noChangeAspect="1" noChangeArrowheads="1"/>
          </p:cNvPicPr>
          <p:nvPr/>
        </p:nvPicPr>
        <p:blipFill>
          <a:blip r:embed="rId2" cstate="print">
            <a:lum contrast="12000"/>
          </a:blip>
          <a:srcRect/>
          <a:stretch>
            <a:fillRect/>
          </a:stretch>
        </p:blipFill>
        <p:spPr bwMode="auto">
          <a:xfrm>
            <a:off x="3200400" y="1676400"/>
            <a:ext cx="5715000" cy="4425950"/>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235809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Technologies in War</a:t>
            </a:r>
            <a:endParaRPr lang="es-US" dirty="0"/>
          </a:p>
        </p:txBody>
      </p:sp>
      <p:sp>
        <p:nvSpPr>
          <p:cNvPr id="3" name="Content Placeholder 2"/>
          <p:cNvSpPr>
            <a:spLocks noGrp="1"/>
          </p:cNvSpPr>
          <p:nvPr>
            <p:ph idx="1"/>
          </p:nvPr>
        </p:nvSpPr>
        <p:spPr/>
        <p:txBody>
          <a:bodyPr/>
          <a:lstStyle/>
          <a:p>
            <a:r>
              <a:rPr lang="en-US" dirty="0" smtClean="0"/>
              <a:t>Invention of the rifle, deadly because it allowed soldiers to fire more quickly and with greater accuracy than old muskets.</a:t>
            </a:r>
          </a:p>
          <a:p>
            <a:r>
              <a:rPr lang="en-US" dirty="0" smtClean="0"/>
              <a:t>Invention of the </a:t>
            </a:r>
            <a:r>
              <a:rPr lang="en-US" dirty="0" err="1" smtClean="0"/>
              <a:t>minie</a:t>
            </a:r>
            <a:r>
              <a:rPr lang="en-US" dirty="0" smtClean="0"/>
              <a:t> ball, a soft lead bullet that was more destructive than earlier bullets.</a:t>
            </a:r>
          </a:p>
          <a:p>
            <a:r>
              <a:rPr lang="en-US" dirty="0" smtClean="0"/>
              <a:t>These two combined for mass destruction in frontal infantry attacks</a:t>
            </a:r>
          </a:p>
          <a:p>
            <a:endParaRPr lang="es-US" dirty="0"/>
          </a:p>
        </p:txBody>
      </p:sp>
    </p:spTree>
    <p:extLst>
      <p:ext uri="{BB962C8B-B14F-4D97-AF65-F5344CB8AC3E}">
        <p14:creationId xmlns:p14="http://schemas.microsoft.com/office/powerpoint/2010/main" val="985418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Ironclad Ships</a:t>
            </a:r>
            <a:endParaRPr lang="es-US" dirty="0"/>
          </a:p>
        </p:txBody>
      </p:sp>
      <p:sp>
        <p:nvSpPr>
          <p:cNvPr id="3" name="Content Placeholder 2"/>
          <p:cNvSpPr>
            <a:spLocks noGrp="1"/>
          </p:cNvSpPr>
          <p:nvPr>
            <p:ph idx="1"/>
          </p:nvPr>
        </p:nvSpPr>
        <p:spPr/>
        <p:txBody>
          <a:bodyPr/>
          <a:lstStyle/>
          <a:p>
            <a:r>
              <a:rPr lang="en-US" dirty="0" smtClean="0"/>
              <a:t>Could splinter wooden ships, withstand cannon fire, and resist burning.</a:t>
            </a:r>
          </a:p>
          <a:p>
            <a:r>
              <a:rPr lang="en-US" dirty="0" smtClean="0"/>
              <a:t>Monitor (Union) vs Merrimack (Confederacy) first battle between ironclad ships changed the course of naval history.</a:t>
            </a:r>
            <a:endParaRPr lang="es-US" dirty="0"/>
          </a:p>
        </p:txBody>
      </p:sp>
    </p:spTree>
    <p:extLst>
      <p:ext uri="{BB962C8B-B14F-4D97-AF65-F5344CB8AC3E}">
        <p14:creationId xmlns:p14="http://schemas.microsoft.com/office/powerpoint/2010/main" val="2761857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Merrimack v Monitor </a:t>
            </a:r>
            <a:endParaRPr lang="es-US" dirty="0"/>
          </a:p>
        </p:txBody>
      </p:sp>
      <p:pic>
        <p:nvPicPr>
          <p:cNvPr id="1026" name="Picture 2" descr="Image result for monitor v merrimac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326" y="2029956"/>
            <a:ext cx="5958674" cy="41512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096000" y="1944340"/>
            <a:ext cx="5432007" cy="4322439"/>
          </a:xfrm>
          <a:prstGeom prst="rect">
            <a:avLst/>
          </a:prstGeom>
        </p:spPr>
      </p:pic>
    </p:spTree>
    <p:extLst>
      <p:ext uri="{BB962C8B-B14F-4D97-AF65-F5344CB8AC3E}">
        <p14:creationId xmlns:p14="http://schemas.microsoft.com/office/powerpoint/2010/main" val="3134755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057400" y="381000"/>
            <a:ext cx="8382000" cy="2123658"/>
          </a:xfrm>
          <a:prstGeom prst="rect">
            <a:avLst/>
          </a:prstGeom>
          <a:noFill/>
          <a:ln w="9525">
            <a:noFill/>
            <a:miter lim="800000"/>
            <a:headEnd/>
            <a:tailEnd/>
          </a:ln>
          <a:effectLst>
            <a:outerShdw dist="35921" dir="2700000" algn="ctr" rotWithShape="0">
              <a:srgbClr val="000000"/>
            </a:outerShdw>
          </a:effectLst>
        </p:spPr>
        <p:txBody>
          <a:bodyPr>
            <a:spAutoFit/>
          </a:bodyPr>
          <a:lstStyle/>
          <a:p>
            <a:pPr algn="r">
              <a:spcBef>
                <a:spcPct val="50000"/>
              </a:spcBef>
              <a:defRPr/>
            </a:pPr>
            <a:r>
              <a:rPr lang="en-US" sz="4400" b="1" dirty="0">
                <a:solidFill>
                  <a:srgbClr val="D42800"/>
                </a:solidFill>
                <a:effectLst>
                  <a:outerShdw blurRad="38100" dist="38100" dir="2700000" algn="tl">
                    <a:srgbClr val="000000"/>
                  </a:outerShdw>
                </a:effectLst>
              </a:rPr>
              <a:t>Battle of Bull Run </a:t>
            </a:r>
            <a:br>
              <a:rPr lang="en-US" sz="4400" b="1" dirty="0">
                <a:solidFill>
                  <a:srgbClr val="D42800"/>
                </a:solidFill>
                <a:effectLst>
                  <a:outerShdw blurRad="38100" dist="38100" dir="2700000" algn="tl">
                    <a:srgbClr val="000000"/>
                  </a:outerShdw>
                </a:effectLst>
              </a:rPr>
            </a:br>
            <a:r>
              <a:rPr lang="en-US" sz="4400" b="1" dirty="0">
                <a:solidFill>
                  <a:srgbClr val="D42800"/>
                </a:solidFill>
                <a:effectLst>
                  <a:outerShdw blurRad="38100" dist="38100" dir="2700000" algn="tl">
                    <a:srgbClr val="000000"/>
                  </a:outerShdw>
                </a:effectLst>
              </a:rPr>
              <a:t>(1</a:t>
            </a:r>
            <a:r>
              <a:rPr lang="en-US" sz="4400" b="1" baseline="30000" dirty="0">
                <a:solidFill>
                  <a:srgbClr val="D42800"/>
                </a:solidFill>
                <a:effectLst>
                  <a:outerShdw blurRad="38100" dist="38100" dir="2700000" algn="tl">
                    <a:srgbClr val="000000"/>
                  </a:outerShdw>
                </a:effectLst>
              </a:rPr>
              <a:t>st</a:t>
            </a:r>
            <a:r>
              <a:rPr lang="en-US" sz="4400" b="1" dirty="0">
                <a:solidFill>
                  <a:srgbClr val="D42800"/>
                </a:solidFill>
                <a:effectLst>
                  <a:outerShdw blurRad="38100" dist="38100" dir="2700000" algn="tl">
                    <a:srgbClr val="000000"/>
                  </a:outerShdw>
                </a:effectLst>
              </a:rPr>
              <a:t> Manassas)</a:t>
            </a:r>
            <a:br>
              <a:rPr lang="en-US" sz="4400" b="1" dirty="0">
                <a:solidFill>
                  <a:srgbClr val="D42800"/>
                </a:solidFill>
                <a:effectLst>
                  <a:outerShdw blurRad="38100" dist="38100" dir="2700000" algn="tl">
                    <a:srgbClr val="000000"/>
                  </a:outerShdw>
                </a:effectLst>
              </a:rPr>
            </a:br>
            <a:r>
              <a:rPr lang="en-US" sz="4400" b="1" dirty="0">
                <a:solidFill>
                  <a:srgbClr val="D42800"/>
                </a:solidFill>
                <a:effectLst>
                  <a:outerShdw blurRad="38100" dist="38100" dir="2700000" algn="tl">
                    <a:srgbClr val="000000"/>
                  </a:outerShdw>
                </a:effectLst>
              </a:rPr>
              <a:t>July, </a:t>
            </a:r>
            <a:r>
              <a:rPr lang="en-US" sz="4400" b="1" dirty="0">
                <a:solidFill>
                  <a:srgbClr val="D42800"/>
                </a:solidFill>
                <a:effectLst>
                  <a:outerShdw blurRad="38100" dist="38100" dir="2700000" algn="tl">
                    <a:srgbClr val="000000"/>
                  </a:outerShdw>
                </a:effectLst>
              </a:rPr>
              <a:t>1861</a:t>
            </a:r>
          </a:p>
        </p:txBody>
      </p:sp>
      <p:pic>
        <p:nvPicPr>
          <p:cNvPr id="21507" name="Picture 3"/>
          <p:cNvPicPr>
            <a:picLocks noChangeAspect="1" noChangeArrowheads="1"/>
          </p:cNvPicPr>
          <p:nvPr/>
        </p:nvPicPr>
        <p:blipFill>
          <a:blip r:embed="rId2" cstate="print"/>
          <a:srcRect/>
          <a:stretch>
            <a:fillRect/>
          </a:stretch>
        </p:blipFill>
        <p:spPr bwMode="auto">
          <a:xfrm>
            <a:off x="1752601" y="1219200"/>
            <a:ext cx="3967163" cy="5105400"/>
          </a:xfrm>
          <a:prstGeom prst="rect">
            <a:avLst/>
          </a:prstGeom>
          <a:noFill/>
          <a:ln w="9525">
            <a:solidFill>
              <a:schemeClr val="bg1"/>
            </a:solidFill>
            <a:miter lim="800000"/>
            <a:headEnd/>
            <a:tailEnd/>
          </a:ln>
        </p:spPr>
      </p:pic>
      <p:pic>
        <p:nvPicPr>
          <p:cNvPr id="21508" name="Picture 4" descr="c15t02"/>
          <p:cNvPicPr preferRelativeResize="0">
            <a:picLocks noChangeAspect="1" noChangeArrowheads="1"/>
          </p:cNvPicPr>
          <p:nvPr/>
        </p:nvPicPr>
        <p:blipFill>
          <a:blip r:embed="rId3" cstate="print">
            <a:lum bright="-6000" contrast="12000"/>
          </a:blip>
          <a:srcRect l="2777" t="10098" r="3703" b="24048"/>
          <a:stretch>
            <a:fillRect/>
          </a:stretch>
        </p:blipFill>
        <p:spPr bwMode="auto">
          <a:xfrm>
            <a:off x="5943600" y="4876800"/>
            <a:ext cx="4572000" cy="1630362"/>
          </a:xfrm>
          <a:prstGeom prst="rect">
            <a:avLst/>
          </a:prstGeom>
          <a:noFill/>
          <a:ln w="9525">
            <a:solidFill>
              <a:schemeClr val="bg1"/>
            </a:solidFill>
            <a:miter lim="800000"/>
            <a:headEnd/>
            <a:tailEnd/>
          </a:ln>
        </p:spPr>
      </p:pic>
      <p:sp>
        <p:nvSpPr>
          <p:cNvPr id="5" name="TextBox 4"/>
          <p:cNvSpPr txBox="1"/>
          <p:nvPr/>
        </p:nvSpPr>
        <p:spPr>
          <a:xfrm>
            <a:off x="6324600" y="2895601"/>
            <a:ext cx="3200400" cy="1015663"/>
          </a:xfrm>
          <a:prstGeom prst="rect">
            <a:avLst/>
          </a:prstGeom>
          <a:noFill/>
        </p:spPr>
        <p:txBody>
          <a:bodyPr wrap="square" rtlCol="0">
            <a:spAutoFit/>
          </a:bodyPr>
          <a:lstStyle/>
          <a:p>
            <a:pPr>
              <a:buFont typeface="Arial" pitchFamily="34" charset="0"/>
              <a:buChar char="•"/>
            </a:pPr>
            <a:r>
              <a:rPr lang="en-US" sz="2000" b="1" dirty="0"/>
              <a:t>1</a:t>
            </a:r>
            <a:r>
              <a:rPr lang="en-US" sz="2000" b="1" baseline="30000" dirty="0"/>
              <a:t>st</a:t>
            </a:r>
            <a:r>
              <a:rPr lang="en-US" sz="2000" b="1" dirty="0"/>
              <a:t> Major Battle of the War</a:t>
            </a:r>
          </a:p>
          <a:p>
            <a:pPr>
              <a:buFont typeface="Arial" pitchFamily="34" charset="0"/>
              <a:buChar char="•"/>
            </a:pPr>
            <a:r>
              <a:rPr lang="en-US" sz="2000" b="1" dirty="0"/>
              <a:t>Both sides had to prepare for long war</a:t>
            </a:r>
            <a:endParaRPr lang="en-US" sz="2000" b="1" dirty="0"/>
          </a:p>
        </p:txBody>
      </p:sp>
    </p:spTree>
    <p:extLst>
      <p:ext uri="{BB962C8B-B14F-4D97-AF65-F5344CB8AC3E}">
        <p14:creationId xmlns:p14="http://schemas.microsoft.com/office/powerpoint/2010/main" val="1107289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1828800" y="152400"/>
            <a:ext cx="8534400" cy="1373188"/>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4800" b="1" dirty="0">
                <a:solidFill>
                  <a:srgbClr val="D42800"/>
                </a:solidFill>
                <a:effectLst>
                  <a:outerShdw blurRad="38100" dist="38100" dir="2700000" algn="tl">
                    <a:srgbClr val="000000"/>
                  </a:outerShdw>
                </a:effectLst>
              </a:rPr>
              <a:t>Battle of Antietam</a:t>
            </a:r>
            <a:br>
              <a:rPr lang="en-US" sz="4800" b="1" dirty="0">
                <a:solidFill>
                  <a:srgbClr val="D42800"/>
                </a:solidFill>
                <a:effectLst>
                  <a:outerShdw blurRad="38100" dist="38100" dir="2700000" algn="tl">
                    <a:srgbClr val="000000"/>
                  </a:outerShdw>
                </a:effectLst>
              </a:rPr>
            </a:br>
            <a:r>
              <a:rPr lang="en-US" sz="3600" b="1" dirty="0">
                <a:solidFill>
                  <a:srgbClr val="D42800"/>
                </a:solidFill>
                <a:effectLst>
                  <a:outerShdw blurRad="38100" dist="38100" dir="2700000" algn="tl">
                    <a:srgbClr val="000000"/>
                  </a:outerShdw>
                </a:effectLst>
              </a:rPr>
              <a:t> “Bloodiest Single Day of the War”</a:t>
            </a:r>
            <a:endParaRPr lang="en-US" sz="2400" b="1" dirty="0">
              <a:solidFill>
                <a:srgbClr val="D42800"/>
              </a:solidFill>
              <a:effectLst>
                <a:outerShdw blurRad="38100" dist="38100" dir="2700000" algn="tl">
                  <a:srgbClr val="000000"/>
                </a:outerShdw>
              </a:effectLst>
            </a:endParaRPr>
          </a:p>
        </p:txBody>
      </p:sp>
      <p:pic>
        <p:nvPicPr>
          <p:cNvPr id="26627" name="Picture 7" descr="Battle_of_Antietam"/>
          <p:cNvPicPr>
            <a:picLocks noChangeAspect="1" noChangeArrowheads="1"/>
          </p:cNvPicPr>
          <p:nvPr/>
        </p:nvPicPr>
        <p:blipFill>
          <a:blip r:embed="rId2" cstate="print">
            <a:lum contrast="6000"/>
          </a:blip>
          <a:srcRect/>
          <a:stretch>
            <a:fillRect/>
          </a:stretch>
        </p:blipFill>
        <p:spPr bwMode="auto">
          <a:xfrm>
            <a:off x="1828800" y="1752600"/>
            <a:ext cx="4648200" cy="3240088"/>
          </a:xfrm>
          <a:prstGeom prst="rect">
            <a:avLst/>
          </a:prstGeom>
          <a:noFill/>
          <a:ln w="9525">
            <a:solidFill>
              <a:schemeClr val="bg1"/>
            </a:solidFill>
            <a:miter lim="800000"/>
            <a:headEnd/>
            <a:tailEnd/>
          </a:ln>
        </p:spPr>
      </p:pic>
      <p:pic>
        <p:nvPicPr>
          <p:cNvPr id="91144" name="Picture 8" descr="antietm"/>
          <p:cNvPicPr>
            <a:picLocks noChangeAspect="1" noChangeArrowheads="1"/>
          </p:cNvPicPr>
          <p:nvPr/>
        </p:nvPicPr>
        <p:blipFill>
          <a:blip r:embed="rId3" cstate="print"/>
          <a:srcRect/>
          <a:stretch>
            <a:fillRect/>
          </a:stretch>
        </p:blipFill>
        <p:spPr bwMode="auto">
          <a:xfrm>
            <a:off x="6705600" y="4191000"/>
            <a:ext cx="3810000" cy="2387600"/>
          </a:xfrm>
          <a:prstGeom prst="rect">
            <a:avLst/>
          </a:prstGeom>
          <a:noFill/>
          <a:ln w="9525">
            <a:solidFill>
              <a:schemeClr val="bg1"/>
            </a:solidFill>
            <a:miter lim="800000"/>
            <a:headEnd/>
            <a:tailEnd/>
          </a:ln>
        </p:spPr>
      </p:pic>
      <p:sp>
        <p:nvSpPr>
          <p:cNvPr id="91145" name="Text Box 9"/>
          <p:cNvSpPr txBox="1">
            <a:spLocks noChangeArrowheads="1"/>
          </p:cNvSpPr>
          <p:nvPr/>
        </p:nvSpPr>
        <p:spPr bwMode="auto">
          <a:xfrm>
            <a:off x="4038600" y="6049964"/>
            <a:ext cx="2590800" cy="427037"/>
          </a:xfrm>
          <a:prstGeom prst="rect">
            <a:avLst/>
          </a:prstGeom>
          <a:noFill/>
          <a:ln w="9525">
            <a:noFill/>
            <a:miter lim="800000"/>
            <a:headEnd/>
            <a:tailEnd/>
          </a:ln>
          <a:effectLst>
            <a:outerShdw dist="35921" dir="2700000" algn="ctr" rotWithShape="0">
              <a:srgbClr val="002060"/>
            </a:outerShdw>
          </a:effectLst>
        </p:spPr>
        <p:txBody>
          <a:bodyPr>
            <a:spAutoFit/>
          </a:bodyPr>
          <a:lstStyle/>
          <a:p>
            <a:pPr algn="ctr">
              <a:spcBef>
                <a:spcPct val="50000"/>
              </a:spcBef>
              <a:defRPr/>
            </a:pPr>
            <a:r>
              <a:rPr lang="en-US" sz="2200" b="1">
                <a:solidFill>
                  <a:srgbClr val="F8F8F8"/>
                </a:solidFill>
                <a:effectLst>
                  <a:outerShdw blurRad="38100" dist="38100" dir="2700000" algn="tl">
                    <a:srgbClr val="000000"/>
                  </a:outerShdw>
                </a:effectLst>
                <a:latin typeface="Comic Sans MS" pitchFamily="66" charset="0"/>
              </a:rPr>
              <a:t>23,000 casualties</a:t>
            </a:r>
          </a:p>
        </p:txBody>
      </p:sp>
      <p:sp>
        <p:nvSpPr>
          <p:cNvPr id="91146" name="Text Box 10"/>
          <p:cNvSpPr txBox="1">
            <a:spLocks noChangeArrowheads="1"/>
          </p:cNvSpPr>
          <p:nvPr/>
        </p:nvSpPr>
        <p:spPr bwMode="auto">
          <a:xfrm>
            <a:off x="6629400" y="1630364"/>
            <a:ext cx="3200400" cy="1954381"/>
          </a:xfrm>
          <a:prstGeom prst="rect">
            <a:avLst/>
          </a:prstGeom>
          <a:noFill/>
          <a:ln w="9525">
            <a:noFill/>
            <a:miter lim="800000"/>
            <a:headEnd/>
            <a:tailEnd/>
          </a:ln>
          <a:effectLst>
            <a:outerShdw dist="35921" dir="2700000" algn="ctr" rotWithShape="0">
              <a:srgbClr val="002060"/>
            </a:outerShdw>
          </a:effectLst>
        </p:spPr>
        <p:txBody>
          <a:bodyPr>
            <a:spAutoFit/>
          </a:bodyPr>
          <a:lstStyle/>
          <a:p>
            <a:pPr>
              <a:spcBef>
                <a:spcPct val="50000"/>
              </a:spcBef>
              <a:defRPr/>
            </a:pPr>
            <a:r>
              <a:rPr lang="en-US" sz="2200" b="1" dirty="0">
                <a:solidFill>
                  <a:srgbClr val="F8F8F8"/>
                </a:solidFill>
                <a:effectLst>
                  <a:outerShdw blurRad="38100" dist="38100" dir="2700000" algn="tl">
                    <a:srgbClr val="000000"/>
                  </a:outerShdw>
                </a:effectLst>
                <a:latin typeface="Comic Sans MS" pitchFamily="66" charset="0"/>
              </a:rPr>
              <a:t>September 17, </a:t>
            </a:r>
            <a:r>
              <a:rPr lang="en-US" sz="2200" b="1" dirty="0">
                <a:solidFill>
                  <a:srgbClr val="F8F8F8"/>
                </a:solidFill>
                <a:effectLst>
                  <a:outerShdw blurRad="38100" dist="38100" dir="2700000" algn="tl">
                    <a:srgbClr val="000000"/>
                  </a:outerShdw>
                </a:effectLst>
                <a:latin typeface="Comic Sans MS" pitchFamily="66" charset="0"/>
              </a:rPr>
              <a:t>1862</a:t>
            </a:r>
          </a:p>
          <a:p>
            <a:pPr>
              <a:spcBef>
                <a:spcPct val="50000"/>
              </a:spcBef>
              <a:defRPr/>
            </a:pPr>
            <a:r>
              <a:rPr lang="en-US" sz="2200" b="1" dirty="0">
                <a:solidFill>
                  <a:srgbClr val="F8F8F8"/>
                </a:solidFill>
                <a:effectLst>
                  <a:outerShdw blurRad="38100" dist="38100" dir="2700000" algn="tl">
                    <a:srgbClr val="000000"/>
                  </a:outerShdw>
                </a:effectLst>
                <a:latin typeface="Comic Sans MS" pitchFamily="66" charset="0"/>
              </a:rPr>
              <a:t>After this Battle, Lincoln issued the Emancipation Proclamation</a:t>
            </a:r>
            <a:endParaRPr lang="en-US" sz="2200" b="1" dirty="0">
              <a:solidFill>
                <a:srgbClr val="F8F8F8"/>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280883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1144"/>
                                        </p:tgtEl>
                                        <p:attrNameLst>
                                          <p:attrName>style.visibility</p:attrName>
                                        </p:attrNameLst>
                                      </p:cBhvr>
                                      <p:to>
                                        <p:strVal val="visible"/>
                                      </p:to>
                                    </p:set>
                                    <p:animEffect transition="in" filter="dissolve">
                                      <p:cBhvr>
                                        <p:cTn id="7" dur="1000"/>
                                        <p:tgtEl>
                                          <p:spTgt spid="911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1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Civil War</a:t>
            </a:r>
            <a:endParaRPr lang="es-US" dirty="0"/>
          </a:p>
        </p:txBody>
      </p:sp>
      <p:pic>
        <p:nvPicPr>
          <p:cNvPr id="4" name="Content Placeholder 3"/>
          <p:cNvPicPr>
            <a:picLocks noGrp="1" noChangeAspect="1"/>
          </p:cNvPicPr>
          <p:nvPr>
            <p:ph idx="1"/>
          </p:nvPr>
        </p:nvPicPr>
        <p:blipFill>
          <a:blip r:embed="rId2"/>
          <a:stretch>
            <a:fillRect/>
          </a:stretch>
        </p:blipFill>
        <p:spPr>
          <a:xfrm>
            <a:off x="3193143" y="2123146"/>
            <a:ext cx="5487307" cy="3292384"/>
          </a:xfrm>
          <a:prstGeom prst="rect">
            <a:avLst/>
          </a:prstGeom>
        </p:spPr>
      </p:pic>
    </p:spTree>
    <p:extLst>
      <p:ext uri="{BB962C8B-B14F-4D97-AF65-F5344CB8AC3E}">
        <p14:creationId xmlns:p14="http://schemas.microsoft.com/office/powerpoint/2010/main" val="1468022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1905000" y="228600"/>
            <a:ext cx="8382000" cy="762000"/>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4400" b="1" dirty="0">
                <a:solidFill>
                  <a:srgbClr val="D42800"/>
                </a:solidFill>
                <a:effectLst>
                  <a:outerShdw blurRad="38100" dist="38100" dir="2700000" algn="tl">
                    <a:srgbClr val="000000"/>
                  </a:outerShdw>
                </a:effectLst>
              </a:rPr>
              <a:t>McClellan:  </a:t>
            </a:r>
            <a:r>
              <a:rPr lang="en-US" sz="4400" b="1" i="1" dirty="0">
                <a:solidFill>
                  <a:srgbClr val="D42800"/>
                </a:solidFill>
                <a:effectLst>
                  <a:outerShdw blurRad="38100" dist="38100" dir="2700000" algn="tl">
                    <a:srgbClr val="000000"/>
                  </a:outerShdw>
                </a:effectLst>
              </a:rPr>
              <a:t>I Can Do It All!</a:t>
            </a:r>
          </a:p>
        </p:txBody>
      </p:sp>
      <p:pic>
        <p:nvPicPr>
          <p:cNvPr id="19459" name="Picture 6" descr="Lincoln_and_McClellan_1862-10-03"/>
          <p:cNvPicPr>
            <a:picLocks noChangeAspect="1" noChangeArrowheads="1"/>
          </p:cNvPicPr>
          <p:nvPr/>
        </p:nvPicPr>
        <p:blipFill>
          <a:blip r:embed="rId2" cstate="print">
            <a:lum contrast="6000"/>
          </a:blip>
          <a:srcRect/>
          <a:stretch>
            <a:fillRect/>
          </a:stretch>
        </p:blipFill>
        <p:spPr bwMode="auto">
          <a:xfrm>
            <a:off x="2819400" y="1143000"/>
            <a:ext cx="6629400" cy="5302250"/>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600325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George McClellan </a:t>
            </a:r>
            <a:endParaRPr lang="es-US" dirty="0"/>
          </a:p>
        </p:txBody>
      </p:sp>
      <p:sp>
        <p:nvSpPr>
          <p:cNvPr id="3" name="Content Placeholder 2"/>
          <p:cNvSpPr>
            <a:spLocks noGrp="1"/>
          </p:cNvSpPr>
          <p:nvPr>
            <p:ph idx="1"/>
          </p:nvPr>
        </p:nvSpPr>
        <p:spPr/>
        <p:txBody>
          <a:bodyPr>
            <a:normAutofit lnSpcReduction="10000"/>
          </a:bodyPr>
          <a:lstStyle/>
          <a:p>
            <a:r>
              <a:rPr lang="en-US" dirty="0" smtClean="0"/>
              <a:t>Appointed to lead Union army after Union defeat at Bull Run.</a:t>
            </a:r>
          </a:p>
          <a:p>
            <a:r>
              <a:rPr lang="en-US" dirty="0" smtClean="0"/>
              <a:t>Army of the Potomac</a:t>
            </a:r>
          </a:p>
          <a:p>
            <a:r>
              <a:rPr lang="en-US" dirty="0" smtClean="0"/>
              <a:t>Extremely Cautious military tactician. After five months of training and army of 120,000 he insisted he could not move on Richmond till he commanded an army of 270,000.</a:t>
            </a:r>
          </a:p>
          <a:p>
            <a:r>
              <a:rPr lang="en-US" dirty="0" smtClean="0"/>
              <a:t>Battle of Antietam: McClellan’s army against Lee’s in the bloodiest single day battle in United States history.</a:t>
            </a:r>
          </a:p>
          <a:p>
            <a:r>
              <a:rPr lang="en-US" dirty="0" smtClean="0"/>
              <a:t>After the battle McClellan chose not to pursue Confederate army into their territory. President Lincoln would then fire McClellan over this overly cautious decision and failure to win the </a:t>
            </a:r>
            <a:r>
              <a:rPr lang="en-US" smtClean="0"/>
              <a:t>battle decisively </a:t>
            </a:r>
            <a:endParaRPr lang="es-US" dirty="0"/>
          </a:p>
        </p:txBody>
      </p:sp>
    </p:spTree>
    <p:extLst>
      <p:ext uri="{BB962C8B-B14F-4D97-AF65-F5344CB8AC3E}">
        <p14:creationId xmlns:p14="http://schemas.microsoft.com/office/powerpoint/2010/main" val="4022570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Diplomatic Relations with Great Britain</a:t>
            </a:r>
            <a:endParaRPr lang="es-US" dirty="0"/>
          </a:p>
        </p:txBody>
      </p:sp>
      <p:sp>
        <p:nvSpPr>
          <p:cNvPr id="3" name="Content Placeholder 2"/>
          <p:cNvSpPr>
            <a:spLocks noGrp="1"/>
          </p:cNvSpPr>
          <p:nvPr>
            <p:ph idx="1"/>
          </p:nvPr>
        </p:nvSpPr>
        <p:spPr/>
        <p:txBody>
          <a:bodyPr/>
          <a:lstStyle/>
          <a:p>
            <a:r>
              <a:rPr lang="en-US" dirty="0" smtClean="0"/>
              <a:t>Britain no longer dependent on Southern Cotton. They were using Egyptian and Indian cotton. Did however become dependent on Northern Wheat and Corn.</a:t>
            </a:r>
          </a:p>
          <a:p>
            <a:r>
              <a:rPr lang="en-US" dirty="0" smtClean="0"/>
              <a:t>Confederate </a:t>
            </a:r>
            <a:r>
              <a:rPr lang="en-US" dirty="0" err="1" smtClean="0"/>
              <a:t>govt</a:t>
            </a:r>
            <a:r>
              <a:rPr lang="en-US" dirty="0" smtClean="0"/>
              <a:t> sent two diplomats( John Slidell and James Mason) to Great Britain and France in attempt to gain support for their cause.</a:t>
            </a:r>
          </a:p>
          <a:p>
            <a:r>
              <a:rPr lang="en-US" dirty="0" smtClean="0"/>
              <a:t>“</a:t>
            </a:r>
            <a:r>
              <a:rPr lang="en-US" b="1" dirty="0" smtClean="0"/>
              <a:t>The Trent Affair</a:t>
            </a:r>
            <a:r>
              <a:rPr lang="en-US" dirty="0" smtClean="0"/>
              <a:t>”: the two diplomats were on aboard the British merchant ship the </a:t>
            </a:r>
            <a:r>
              <a:rPr lang="en-US" i="1" dirty="0" smtClean="0"/>
              <a:t>Trent.</a:t>
            </a:r>
            <a:r>
              <a:rPr lang="en-US" dirty="0" smtClean="0"/>
              <a:t> It was stopped by an American warship and the two men were arrested. </a:t>
            </a:r>
            <a:endParaRPr lang="en-US" dirty="0"/>
          </a:p>
          <a:p>
            <a:r>
              <a:rPr lang="en-US" dirty="0" smtClean="0"/>
              <a:t>Great Britain is outraged puts 8,000 troops on Canadian border. Lincoln orders the two men to be released. Crisis avoided. </a:t>
            </a:r>
            <a:endParaRPr lang="es-US" dirty="0"/>
          </a:p>
        </p:txBody>
      </p:sp>
    </p:spTree>
    <p:extLst>
      <p:ext uri="{BB962C8B-B14F-4D97-AF65-F5344CB8AC3E}">
        <p14:creationId xmlns:p14="http://schemas.microsoft.com/office/powerpoint/2010/main" val="1021276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905000" y="381001"/>
            <a:ext cx="8382000" cy="830997"/>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4800" b="1" dirty="0">
                <a:solidFill>
                  <a:srgbClr val="D42800"/>
                </a:solidFill>
                <a:effectLst>
                  <a:outerShdw blurRad="38100" dist="38100" dir="2700000" algn="tl">
                    <a:srgbClr val="000000"/>
                  </a:outerShdw>
                </a:effectLst>
              </a:rPr>
              <a:t>Emancipation Proclamation</a:t>
            </a:r>
          </a:p>
        </p:txBody>
      </p:sp>
      <p:pic>
        <p:nvPicPr>
          <p:cNvPr id="27651" name="Picture 4" descr="Map-Emancipation-1863"/>
          <p:cNvPicPr>
            <a:picLocks noChangeAspect="1" noChangeArrowheads="1"/>
          </p:cNvPicPr>
          <p:nvPr/>
        </p:nvPicPr>
        <p:blipFill>
          <a:blip r:embed="rId2" cstate="print">
            <a:lum bright="-6000" contrast="6000"/>
          </a:blip>
          <a:srcRect l="1250" t="8621" b="4680"/>
          <a:stretch>
            <a:fillRect/>
          </a:stretch>
        </p:blipFill>
        <p:spPr bwMode="auto">
          <a:xfrm>
            <a:off x="2514600" y="3030777"/>
            <a:ext cx="7239000" cy="3827223"/>
          </a:xfrm>
          <a:prstGeom prst="rect">
            <a:avLst/>
          </a:prstGeom>
          <a:noFill/>
          <a:ln w="9525">
            <a:solidFill>
              <a:schemeClr val="bg1"/>
            </a:solidFill>
            <a:miter lim="800000"/>
            <a:headEnd/>
            <a:tailEnd/>
          </a:ln>
        </p:spPr>
      </p:pic>
      <p:sp>
        <p:nvSpPr>
          <p:cNvPr id="4" name="TextBox 3"/>
          <p:cNvSpPr txBox="1"/>
          <p:nvPr/>
        </p:nvSpPr>
        <p:spPr>
          <a:xfrm>
            <a:off x="2438400" y="1143000"/>
            <a:ext cx="7315200" cy="1569660"/>
          </a:xfrm>
          <a:prstGeom prst="rect">
            <a:avLst/>
          </a:prstGeom>
          <a:noFill/>
        </p:spPr>
        <p:txBody>
          <a:bodyPr wrap="square" rtlCol="0">
            <a:spAutoFit/>
          </a:bodyPr>
          <a:lstStyle/>
          <a:p>
            <a:pPr marL="457200" indent="-457200">
              <a:buFont typeface="Arial" pitchFamily="34" charset="0"/>
              <a:buChar char="•"/>
            </a:pPr>
            <a:r>
              <a:rPr lang="en-US" sz="2400" b="1" dirty="0">
                <a:effectLst>
                  <a:outerShdw blurRad="38100" dist="38100" dir="2700000" algn="tl">
                    <a:srgbClr val="000000">
                      <a:alpha val="43137"/>
                    </a:srgbClr>
                  </a:outerShdw>
                </a:effectLst>
              </a:rPr>
              <a:t>Lincoln used his powers as commander-in-chief </a:t>
            </a:r>
          </a:p>
          <a:p>
            <a:pPr marL="457200" indent="-457200">
              <a:buFont typeface="Arial" pitchFamily="34" charset="0"/>
              <a:buChar char="•"/>
            </a:pPr>
            <a:r>
              <a:rPr lang="en-US" sz="2400" b="1" dirty="0">
                <a:effectLst>
                  <a:outerShdw blurRad="38100" dist="38100" dir="2700000" algn="tl">
                    <a:srgbClr val="000000">
                      <a:alpha val="43137"/>
                    </a:srgbClr>
                  </a:outerShdw>
                </a:effectLst>
              </a:rPr>
              <a:t>Freed the slaves in the states that were still in rebellion</a:t>
            </a:r>
          </a:p>
          <a:p>
            <a:pPr marL="457200" indent="-457200">
              <a:buFont typeface="Arial" pitchFamily="34" charset="0"/>
              <a:buChar char="•"/>
            </a:pPr>
            <a:r>
              <a:rPr lang="en-US" sz="2400" b="1" dirty="0">
                <a:effectLst>
                  <a:outerShdw blurRad="38100" dist="38100" dir="2700000" algn="tl">
                    <a:srgbClr val="000000">
                      <a:alpha val="43137"/>
                    </a:srgbClr>
                  </a:outerShdw>
                </a:effectLst>
              </a:rPr>
              <a:t>Keep France and Britain out of the War.</a:t>
            </a:r>
          </a:p>
        </p:txBody>
      </p:sp>
    </p:spTree>
    <p:extLst>
      <p:ext uri="{BB962C8B-B14F-4D97-AF65-F5344CB8AC3E}">
        <p14:creationId xmlns:p14="http://schemas.microsoft.com/office/powerpoint/2010/main" val="3639847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Emancipation Proclamation </a:t>
            </a:r>
            <a:endParaRPr lang="es-US" dirty="0"/>
          </a:p>
        </p:txBody>
      </p:sp>
      <p:sp>
        <p:nvSpPr>
          <p:cNvPr id="3" name="Content Placeholder 2"/>
          <p:cNvSpPr>
            <a:spLocks noGrp="1"/>
          </p:cNvSpPr>
          <p:nvPr>
            <p:ph idx="1"/>
          </p:nvPr>
        </p:nvSpPr>
        <p:spPr/>
        <p:txBody>
          <a:bodyPr/>
          <a:lstStyle/>
          <a:p>
            <a:r>
              <a:rPr lang="en-US" dirty="0" smtClean="0"/>
              <a:t>Given January 1, 1863</a:t>
            </a:r>
          </a:p>
          <a:p>
            <a:r>
              <a:rPr lang="en-US" dirty="0" smtClean="0"/>
              <a:t>Applied only to slaves in the Confederacy. (Not to slave states who had not seceded)</a:t>
            </a:r>
          </a:p>
          <a:p>
            <a:r>
              <a:rPr lang="en-US" dirty="0" smtClean="0"/>
              <a:t>Not much of a practical effect, but had symbolic importance. Gave the war a moral purpose</a:t>
            </a:r>
          </a:p>
          <a:p>
            <a:r>
              <a:rPr lang="en-US" dirty="0" smtClean="0"/>
              <a:t>Allowed for free blacks in the North to enlist in the Union army.</a:t>
            </a:r>
          </a:p>
          <a:p>
            <a:endParaRPr lang="es-US" dirty="0"/>
          </a:p>
        </p:txBody>
      </p:sp>
    </p:spTree>
    <p:extLst>
      <p:ext uri="{BB962C8B-B14F-4D97-AF65-F5344CB8AC3E}">
        <p14:creationId xmlns:p14="http://schemas.microsoft.com/office/powerpoint/2010/main" val="3287730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Reactions to Emancipation Proclamation </a:t>
            </a:r>
            <a:endParaRPr lang="es-US" dirty="0"/>
          </a:p>
        </p:txBody>
      </p:sp>
      <p:sp>
        <p:nvSpPr>
          <p:cNvPr id="3" name="Content Placeholder 2"/>
          <p:cNvSpPr>
            <a:spLocks noGrp="1"/>
          </p:cNvSpPr>
          <p:nvPr>
            <p:ph idx="1"/>
          </p:nvPr>
        </p:nvSpPr>
        <p:spPr/>
        <p:txBody>
          <a:bodyPr/>
          <a:lstStyle/>
          <a:p>
            <a:r>
              <a:rPr lang="en-US" dirty="0" smtClean="0"/>
              <a:t>Not all in the North in favor of it.</a:t>
            </a:r>
          </a:p>
          <a:p>
            <a:r>
              <a:rPr lang="en-US" dirty="0" smtClean="0"/>
              <a:t>Democrats claimed it would only prolong the war</a:t>
            </a:r>
          </a:p>
          <a:p>
            <a:r>
              <a:rPr lang="en-US" dirty="0" smtClean="0"/>
              <a:t>Confederates reacted with outrage</a:t>
            </a:r>
          </a:p>
          <a:p>
            <a:r>
              <a:rPr lang="en-US" dirty="0" smtClean="0"/>
              <a:t>Jefferson Davis called it “the most execrable measure recorded in the history of guilty man”</a:t>
            </a:r>
          </a:p>
          <a:p>
            <a:r>
              <a:rPr lang="en-US" dirty="0" smtClean="0"/>
              <a:t>After the Emancipation Proclamation both sides knew there would be no compromise. If the Confederacy lost the slave holding society would perish. </a:t>
            </a:r>
          </a:p>
          <a:p>
            <a:pPr marL="0" indent="0">
              <a:buNone/>
            </a:pPr>
            <a:endParaRPr lang="es-US" dirty="0"/>
          </a:p>
        </p:txBody>
      </p:sp>
    </p:spTree>
    <p:extLst>
      <p:ext uri="{BB962C8B-B14F-4D97-AF65-F5344CB8AC3E}">
        <p14:creationId xmlns:p14="http://schemas.microsoft.com/office/powerpoint/2010/main" val="3970962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1981200" y="304800"/>
            <a:ext cx="8382000" cy="707886"/>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4000" b="1" dirty="0">
                <a:solidFill>
                  <a:srgbClr val="D42800"/>
                </a:solidFill>
                <a:effectLst>
                  <a:outerShdw blurRad="38100" dist="38100" dir="2700000" algn="tl">
                    <a:srgbClr val="000000"/>
                  </a:outerShdw>
                </a:effectLst>
              </a:rPr>
              <a:t>African-American Recruiting Poster</a:t>
            </a:r>
          </a:p>
        </p:txBody>
      </p:sp>
      <p:pic>
        <p:nvPicPr>
          <p:cNvPr id="30723" name="Picture 4" descr="African-American recruiting poster"/>
          <p:cNvPicPr>
            <a:picLocks noChangeAspect="1" noChangeArrowheads="1"/>
          </p:cNvPicPr>
          <p:nvPr/>
        </p:nvPicPr>
        <p:blipFill>
          <a:blip r:embed="rId2" cstate="print">
            <a:lum contrast="6000"/>
          </a:blip>
          <a:srcRect/>
          <a:stretch>
            <a:fillRect/>
          </a:stretch>
        </p:blipFill>
        <p:spPr bwMode="auto">
          <a:xfrm>
            <a:off x="3014664" y="1676401"/>
            <a:ext cx="6162675" cy="4905375"/>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30394614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1981200" y="304801"/>
            <a:ext cx="8382000" cy="701675"/>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4000" b="1" dirty="0">
                <a:solidFill>
                  <a:srgbClr val="D42800"/>
                </a:solidFill>
                <a:effectLst>
                  <a:outerShdw blurRad="38100" dist="38100" dir="2700000" algn="tl">
                    <a:srgbClr val="000000"/>
                  </a:outerShdw>
                </a:effectLst>
              </a:rPr>
              <a:t>The Famous 54</a:t>
            </a:r>
            <a:r>
              <a:rPr lang="en-US" sz="4000" b="1" baseline="30000" dirty="0">
                <a:solidFill>
                  <a:srgbClr val="D42800"/>
                </a:solidFill>
                <a:effectLst>
                  <a:outerShdw blurRad="38100" dist="38100" dir="2700000" algn="tl">
                    <a:srgbClr val="000000"/>
                  </a:outerShdw>
                </a:effectLst>
              </a:rPr>
              <a:t>th</a:t>
            </a:r>
            <a:r>
              <a:rPr lang="en-US" sz="4000" b="1" dirty="0">
                <a:solidFill>
                  <a:srgbClr val="D42800"/>
                </a:solidFill>
                <a:effectLst>
                  <a:outerShdw blurRad="38100" dist="38100" dir="2700000" algn="tl">
                    <a:srgbClr val="000000"/>
                  </a:outerShdw>
                </a:effectLst>
              </a:rPr>
              <a:t> Massachusetts</a:t>
            </a:r>
          </a:p>
        </p:txBody>
      </p:sp>
      <p:pic>
        <p:nvPicPr>
          <p:cNvPr id="31747" name="Picture 10" descr="54th recruitment poster"/>
          <p:cNvPicPr>
            <a:picLocks noChangeAspect="1" noChangeArrowheads="1"/>
          </p:cNvPicPr>
          <p:nvPr/>
        </p:nvPicPr>
        <p:blipFill>
          <a:blip r:embed="rId2" cstate="print">
            <a:lum bright="-12000" contrast="6000"/>
          </a:blip>
          <a:srcRect/>
          <a:stretch>
            <a:fillRect/>
          </a:stretch>
        </p:blipFill>
        <p:spPr bwMode="auto">
          <a:xfrm>
            <a:off x="2438400" y="990600"/>
            <a:ext cx="2360612" cy="3505200"/>
          </a:xfrm>
          <a:prstGeom prst="rect">
            <a:avLst/>
          </a:prstGeom>
          <a:noFill/>
          <a:ln w="9525">
            <a:solidFill>
              <a:schemeClr val="bg1"/>
            </a:solidFill>
            <a:miter lim="800000"/>
            <a:headEnd/>
            <a:tailEnd/>
          </a:ln>
        </p:spPr>
      </p:pic>
      <p:pic>
        <p:nvPicPr>
          <p:cNvPr id="31748" name="Picture 12" descr="54th MA-2"/>
          <p:cNvPicPr>
            <a:picLocks noChangeAspect="1" noChangeArrowheads="1"/>
          </p:cNvPicPr>
          <p:nvPr/>
        </p:nvPicPr>
        <p:blipFill>
          <a:blip r:embed="rId3" cstate="print">
            <a:lum bright="-6000" contrast="6000"/>
          </a:blip>
          <a:srcRect/>
          <a:stretch>
            <a:fillRect/>
          </a:stretch>
        </p:blipFill>
        <p:spPr bwMode="auto">
          <a:xfrm>
            <a:off x="5567364" y="1143000"/>
            <a:ext cx="3652837" cy="5334000"/>
          </a:xfrm>
          <a:prstGeom prst="rect">
            <a:avLst/>
          </a:prstGeom>
          <a:noFill/>
          <a:ln w="9525">
            <a:solidFill>
              <a:schemeClr val="bg1"/>
            </a:solidFill>
            <a:miter lim="800000"/>
            <a:headEnd/>
            <a:tailEnd/>
          </a:ln>
        </p:spPr>
      </p:pic>
      <p:sp>
        <p:nvSpPr>
          <p:cNvPr id="5" name="TextBox 4"/>
          <p:cNvSpPr txBox="1"/>
          <p:nvPr/>
        </p:nvSpPr>
        <p:spPr>
          <a:xfrm>
            <a:off x="1752600" y="4648200"/>
            <a:ext cx="3657600" cy="1815882"/>
          </a:xfrm>
          <a:prstGeom prst="rect">
            <a:avLst/>
          </a:prstGeom>
          <a:noFill/>
        </p:spPr>
        <p:txBody>
          <a:bodyPr wrap="square" rtlCol="0">
            <a:spAutoFit/>
          </a:bodyPr>
          <a:lstStyle/>
          <a:p>
            <a:pPr>
              <a:buFont typeface="Arial" pitchFamily="34" charset="0"/>
              <a:buChar char="•"/>
            </a:pPr>
            <a:r>
              <a:rPr lang="en-US" sz="2800" b="1" dirty="0"/>
              <a:t>Most famous black regiment of the Civil War</a:t>
            </a:r>
          </a:p>
          <a:p>
            <a:pPr>
              <a:buFont typeface="Arial" pitchFamily="34" charset="0"/>
              <a:buChar char="•"/>
            </a:pPr>
            <a:endParaRPr lang="en-US" sz="2800" b="1" dirty="0"/>
          </a:p>
        </p:txBody>
      </p:sp>
    </p:spTree>
    <p:extLst>
      <p:ext uri="{BB962C8B-B14F-4D97-AF65-F5344CB8AC3E}">
        <p14:creationId xmlns:p14="http://schemas.microsoft.com/office/powerpoint/2010/main" val="23876434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r>
              <a:rPr lang="en-US" dirty="0" smtClean="0"/>
              <a:t> Review Questions </a:t>
            </a:r>
            <a:endParaRPr lang="es-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Describe the battles of Antietam, Fort Sumter, and Bull Run.</a:t>
            </a:r>
          </a:p>
          <a:p>
            <a:pPr marL="514350" indent="-514350">
              <a:buFont typeface="+mj-lt"/>
              <a:buAutoNum type="arabicPeriod"/>
            </a:pPr>
            <a:r>
              <a:rPr lang="en-US" dirty="0" smtClean="0"/>
              <a:t>What was the Anaconda Plan? What were its three parts? </a:t>
            </a:r>
            <a:r>
              <a:rPr lang="en-US" dirty="0"/>
              <a:t>W</a:t>
            </a:r>
            <a:r>
              <a:rPr lang="en-US" dirty="0" smtClean="0"/>
              <a:t>ho created it?</a:t>
            </a:r>
          </a:p>
          <a:p>
            <a:pPr marL="514350" indent="-514350">
              <a:buFont typeface="+mj-lt"/>
              <a:buAutoNum type="arabicPeriod"/>
            </a:pPr>
            <a:r>
              <a:rPr lang="en-US" dirty="0" smtClean="0"/>
              <a:t>What was the Trent Affair?</a:t>
            </a:r>
          </a:p>
          <a:p>
            <a:pPr marL="514350" indent="-514350">
              <a:buFont typeface="+mj-lt"/>
              <a:buAutoNum type="arabicPeriod"/>
            </a:pPr>
            <a:r>
              <a:rPr lang="en-US" dirty="0" smtClean="0"/>
              <a:t>Describe the impact of the Emancipation Proclamation?</a:t>
            </a:r>
          </a:p>
          <a:p>
            <a:pPr marL="514350" indent="-514350">
              <a:buFont typeface="+mj-lt"/>
              <a:buAutoNum type="arabicPeriod"/>
            </a:pPr>
            <a:endParaRPr lang="es-US" dirty="0"/>
          </a:p>
        </p:txBody>
      </p:sp>
    </p:spTree>
    <p:extLst>
      <p:ext uri="{BB962C8B-B14F-4D97-AF65-F5344CB8AC3E}">
        <p14:creationId xmlns:p14="http://schemas.microsoft.com/office/powerpoint/2010/main" val="2745747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Problems in North and South</a:t>
            </a:r>
            <a:endParaRPr lang="es-US" dirty="0"/>
          </a:p>
        </p:txBody>
      </p:sp>
      <p:sp>
        <p:nvSpPr>
          <p:cNvPr id="3" name="Content Placeholder 2"/>
          <p:cNvSpPr>
            <a:spLocks noGrp="1"/>
          </p:cNvSpPr>
          <p:nvPr>
            <p:ph idx="1"/>
          </p:nvPr>
        </p:nvSpPr>
        <p:spPr/>
        <p:txBody>
          <a:bodyPr/>
          <a:lstStyle/>
          <a:p>
            <a:r>
              <a:rPr lang="en-US" dirty="0" smtClean="0"/>
              <a:t>Sympathizers in both countries</a:t>
            </a:r>
          </a:p>
          <a:p>
            <a:r>
              <a:rPr lang="en-US" dirty="0" smtClean="0"/>
              <a:t>Lincoln suspends habeas corpus in Maryland in response to a Baltimore mob attacking union soldiers. (he did this later in other border states)</a:t>
            </a:r>
          </a:p>
          <a:p>
            <a:r>
              <a:rPr lang="en-US" dirty="0" smtClean="0"/>
              <a:t>13,000 confederate sympathizers arrested and held without trial</a:t>
            </a:r>
          </a:p>
          <a:p>
            <a:r>
              <a:rPr lang="en-US" dirty="0" smtClean="0"/>
              <a:t>Chief Justice Taney declared Lincoln had gone beyond his constitutional powers. Lincoln ignored this ruling.</a:t>
            </a:r>
          </a:p>
          <a:p>
            <a:r>
              <a:rPr lang="en-US" dirty="0" smtClean="0"/>
              <a:t>Lincoln’s wartime actions set precedent for future presidents</a:t>
            </a:r>
          </a:p>
          <a:p>
            <a:endParaRPr lang="en-US" dirty="0" smtClean="0"/>
          </a:p>
          <a:p>
            <a:endParaRPr lang="es-US" dirty="0"/>
          </a:p>
        </p:txBody>
      </p:sp>
    </p:spTree>
    <p:extLst>
      <p:ext uri="{BB962C8B-B14F-4D97-AF65-F5344CB8AC3E}">
        <p14:creationId xmlns:p14="http://schemas.microsoft.com/office/powerpoint/2010/main" val="1433989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Civil War Battle’s Chart</a:t>
            </a:r>
            <a:endParaRPr lang="es-US" dirty="0"/>
          </a:p>
        </p:txBody>
      </p:sp>
      <p:sp>
        <p:nvSpPr>
          <p:cNvPr id="3" name="Content Placeholder 2"/>
          <p:cNvSpPr>
            <a:spLocks noGrp="1"/>
          </p:cNvSpPr>
          <p:nvPr>
            <p:ph idx="1"/>
          </p:nvPr>
        </p:nvSpPr>
        <p:spPr/>
        <p:txBody>
          <a:bodyPr/>
          <a:lstStyle/>
          <a:p>
            <a:r>
              <a:rPr lang="en-US" dirty="0" smtClean="0"/>
              <a:t>Pod’s will </a:t>
            </a:r>
            <a:r>
              <a:rPr lang="en-US" dirty="0"/>
              <a:t>create an early Civil War chart. The chart will help students keep track of information on three major early battles of the Civil war (</a:t>
            </a:r>
            <a:r>
              <a:rPr lang="en-US" b="1" dirty="0"/>
              <a:t>Fort Sumter</a:t>
            </a:r>
            <a:r>
              <a:rPr lang="en-US" dirty="0"/>
              <a:t>, </a:t>
            </a:r>
            <a:r>
              <a:rPr lang="en-US" b="1" dirty="0"/>
              <a:t>Bull Run</a:t>
            </a:r>
            <a:r>
              <a:rPr lang="en-US" dirty="0"/>
              <a:t>, and </a:t>
            </a:r>
            <a:r>
              <a:rPr lang="en-US" b="1" dirty="0"/>
              <a:t>Antietam</a:t>
            </a:r>
            <a:r>
              <a:rPr lang="en-US" dirty="0"/>
              <a:t>).  </a:t>
            </a:r>
            <a:endParaRPr lang="en-US" dirty="0" smtClean="0"/>
          </a:p>
          <a:p>
            <a:r>
              <a:rPr lang="en-US" dirty="0" smtClean="0"/>
              <a:t>Students </a:t>
            </a:r>
            <a:r>
              <a:rPr lang="en-US" dirty="0"/>
              <a:t>should collect information on the </a:t>
            </a:r>
            <a:r>
              <a:rPr lang="en-US" b="1" dirty="0"/>
              <a:t>dates</a:t>
            </a:r>
            <a:r>
              <a:rPr lang="en-US" dirty="0"/>
              <a:t> of the battle, </a:t>
            </a:r>
            <a:r>
              <a:rPr lang="en-US" b="1" dirty="0" smtClean="0"/>
              <a:t>where</a:t>
            </a:r>
            <a:r>
              <a:rPr lang="en-US" dirty="0" smtClean="0"/>
              <a:t> the battle was located, who </a:t>
            </a:r>
            <a:r>
              <a:rPr lang="en-US" b="1" dirty="0"/>
              <a:t>won</a:t>
            </a:r>
            <a:r>
              <a:rPr lang="en-US" dirty="0"/>
              <a:t> the battle, major </a:t>
            </a:r>
            <a:r>
              <a:rPr lang="en-US" b="1" dirty="0"/>
              <a:t>generals</a:t>
            </a:r>
            <a:r>
              <a:rPr lang="en-US" dirty="0"/>
              <a:t> or commanders involved, </a:t>
            </a:r>
            <a:r>
              <a:rPr lang="en-US" b="1" dirty="0" smtClean="0"/>
              <a:t>1</a:t>
            </a:r>
            <a:r>
              <a:rPr lang="en-US" dirty="0" smtClean="0"/>
              <a:t> informative and interesting fact on the battle, an </a:t>
            </a:r>
            <a:r>
              <a:rPr lang="en-US" b="1" dirty="0" smtClean="0"/>
              <a:t>Illustration,</a:t>
            </a:r>
            <a:r>
              <a:rPr lang="en-US" dirty="0" smtClean="0"/>
              <a:t> and </a:t>
            </a:r>
            <a:r>
              <a:rPr lang="en-US" b="1" dirty="0"/>
              <a:t>why</a:t>
            </a:r>
            <a:r>
              <a:rPr lang="en-US" dirty="0"/>
              <a:t> the </a:t>
            </a:r>
            <a:r>
              <a:rPr lang="en-US" dirty="0" smtClean="0"/>
              <a:t>battle </a:t>
            </a:r>
            <a:r>
              <a:rPr lang="en-US" dirty="0"/>
              <a:t>is significant. </a:t>
            </a:r>
            <a:endParaRPr lang="en-US" dirty="0" smtClean="0"/>
          </a:p>
          <a:p>
            <a:r>
              <a:rPr lang="en-US" dirty="0" smtClean="0"/>
              <a:t>Pod’s will </a:t>
            </a:r>
            <a:r>
              <a:rPr lang="en-US" dirty="0"/>
              <a:t>use </a:t>
            </a:r>
            <a:r>
              <a:rPr lang="en-US" dirty="0" smtClean="0"/>
              <a:t>the class laptops, their own electronic devices, and textbook to </a:t>
            </a:r>
            <a:r>
              <a:rPr lang="en-US" dirty="0"/>
              <a:t>find information to fill out their </a:t>
            </a:r>
            <a:r>
              <a:rPr lang="en-US" dirty="0" smtClean="0"/>
              <a:t>chart.</a:t>
            </a:r>
          </a:p>
          <a:p>
            <a:endParaRPr lang="es-US" dirty="0"/>
          </a:p>
        </p:txBody>
      </p:sp>
    </p:spTree>
    <p:extLst>
      <p:ext uri="{BB962C8B-B14F-4D97-AF65-F5344CB8AC3E}">
        <p14:creationId xmlns:p14="http://schemas.microsoft.com/office/powerpoint/2010/main" val="3690263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Problems in the North and South</a:t>
            </a:r>
            <a:endParaRPr lang="es-US" dirty="0"/>
          </a:p>
        </p:txBody>
      </p:sp>
      <p:sp>
        <p:nvSpPr>
          <p:cNvPr id="3" name="Content Placeholder 2"/>
          <p:cNvSpPr>
            <a:spLocks noGrp="1"/>
          </p:cNvSpPr>
          <p:nvPr>
            <p:ph idx="1"/>
          </p:nvPr>
        </p:nvSpPr>
        <p:spPr/>
        <p:txBody>
          <a:bodyPr/>
          <a:lstStyle/>
          <a:p>
            <a:r>
              <a:rPr lang="en-US" b="1" dirty="0" smtClean="0"/>
              <a:t>Copperheads:</a:t>
            </a:r>
            <a:r>
              <a:rPr lang="en-US" dirty="0" smtClean="0"/>
              <a:t> Northern Democrats who advocated for peace with the Confederates.</a:t>
            </a:r>
          </a:p>
          <a:p>
            <a:r>
              <a:rPr lang="en-US" dirty="0" smtClean="0"/>
              <a:t>Desertion of soldiers</a:t>
            </a:r>
          </a:p>
          <a:p>
            <a:r>
              <a:rPr lang="en-US" b="1" dirty="0" smtClean="0"/>
              <a:t>Conscription</a:t>
            </a:r>
            <a:r>
              <a:rPr lang="en-US" dirty="0" smtClean="0"/>
              <a:t>: A draft law that would force certain members of both North and South to serve in their respective armies. </a:t>
            </a:r>
          </a:p>
          <a:p>
            <a:r>
              <a:rPr lang="en-US" dirty="0" smtClean="0"/>
              <a:t>First Confederacy draft law was white men 18-35 (1864 law changed now 17-50). </a:t>
            </a:r>
          </a:p>
          <a:p>
            <a:r>
              <a:rPr lang="en-US" dirty="0" smtClean="0"/>
              <a:t>The North’s draft law white men 20-45 (or pay $300 fee to avoid the draft)</a:t>
            </a:r>
          </a:p>
          <a:p>
            <a:endParaRPr lang="en-US" dirty="0" smtClean="0"/>
          </a:p>
          <a:p>
            <a:pPr marL="0" indent="0">
              <a:buNone/>
            </a:pPr>
            <a:endParaRPr lang="es-US" dirty="0"/>
          </a:p>
        </p:txBody>
      </p:sp>
    </p:spTree>
    <p:extLst>
      <p:ext uri="{BB962C8B-B14F-4D97-AF65-F5344CB8AC3E}">
        <p14:creationId xmlns:p14="http://schemas.microsoft.com/office/powerpoint/2010/main" val="36747846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York City Draft Riots 1863 July 13-16</a:t>
            </a:r>
            <a:endParaRPr lang="es-US" dirty="0"/>
          </a:p>
        </p:txBody>
      </p:sp>
      <p:sp>
        <p:nvSpPr>
          <p:cNvPr id="3" name="Content Placeholder 2"/>
          <p:cNvSpPr>
            <a:spLocks noGrp="1"/>
          </p:cNvSpPr>
          <p:nvPr>
            <p:ph idx="1"/>
          </p:nvPr>
        </p:nvSpPr>
        <p:spPr/>
        <p:txBody>
          <a:bodyPr/>
          <a:lstStyle/>
          <a:p>
            <a:r>
              <a:rPr lang="en-US" dirty="0" smtClean="0"/>
              <a:t>Large poor and immigrant population</a:t>
            </a:r>
          </a:p>
          <a:p>
            <a:r>
              <a:rPr lang="en-US" dirty="0" smtClean="0"/>
              <a:t>Feared Southern blacks would take their jobs</a:t>
            </a:r>
          </a:p>
          <a:p>
            <a:r>
              <a:rPr lang="en-US" dirty="0" smtClean="0"/>
              <a:t>Attacked the wealthy and African Americans</a:t>
            </a:r>
          </a:p>
          <a:p>
            <a:r>
              <a:rPr lang="en-US" dirty="0" smtClean="0"/>
              <a:t>100 dead by the time federal troops arrive</a:t>
            </a:r>
            <a:endParaRPr lang="es-US" dirty="0"/>
          </a:p>
        </p:txBody>
      </p:sp>
      <p:pic>
        <p:nvPicPr>
          <p:cNvPr id="5" name="Picture 4"/>
          <p:cNvPicPr>
            <a:picLocks noChangeAspect="1"/>
          </p:cNvPicPr>
          <p:nvPr/>
        </p:nvPicPr>
        <p:blipFill>
          <a:blip r:embed="rId2"/>
          <a:stretch>
            <a:fillRect/>
          </a:stretch>
        </p:blipFill>
        <p:spPr>
          <a:xfrm>
            <a:off x="8824673" y="1314325"/>
            <a:ext cx="2821317" cy="5373938"/>
          </a:xfrm>
          <a:prstGeom prst="rect">
            <a:avLst/>
          </a:prstGeom>
        </p:spPr>
      </p:pic>
    </p:spTree>
    <p:extLst>
      <p:ext uri="{BB962C8B-B14F-4D97-AF65-F5344CB8AC3E}">
        <p14:creationId xmlns:p14="http://schemas.microsoft.com/office/powerpoint/2010/main" val="11993211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1981200" y="304801"/>
            <a:ext cx="8382000" cy="701675"/>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4000" b="1" dirty="0">
                <a:solidFill>
                  <a:srgbClr val="D42800"/>
                </a:solidFill>
                <a:effectLst>
                  <a:outerShdw blurRad="38100" dist="38100" dir="2700000" algn="tl">
                    <a:srgbClr val="000000"/>
                  </a:outerShdw>
                </a:effectLst>
              </a:rPr>
              <a:t>NYC Draft Riots, </a:t>
            </a:r>
            <a:r>
              <a:rPr lang="en-US" sz="3200" b="1" dirty="0">
                <a:solidFill>
                  <a:srgbClr val="D42800"/>
                </a:solidFill>
                <a:effectLst>
                  <a:outerShdw blurRad="38100" dist="38100" dir="2700000" algn="tl">
                    <a:srgbClr val="000000"/>
                  </a:outerShdw>
                </a:effectLst>
              </a:rPr>
              <a:t>(July 13-16, 1863)</a:t>
            </a:r>
          </a:p>
        </p:txBody>
      </p:sp>
      <p:pic>
        <p:nvPicPr>
          <p:cNvPr id="43011" name="Picture 4" descr="map-draft riot"/>
          <p:cNvPicPr>
            <a:picLocks noChangeAspect="1" noChangeArrowheads="1"/>
          </p:cNvPicPr>
          <p:nvPr/>
        </p:nvPicPr>
        <p:blipFill>
          <a:blip r:embed="rId2" cstate="print">
            <a:lum bright="-6000" contrast="6000"/>
          </a:blip>
          <a:srcRect/>
          <a:stretch>
            <a:fillRect/>
          </a:stretch>
        </p:blipFill>
        <p:spPr bwMode="auto">
          <a:xfrm>
            <a:off x="2590800" y="1143001"/>
            <a:ext cx="7143750" cy="5343525"/>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1525013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war’s impact on the economy</a:t>
            </a:r>
            <a:endParaRPr lang="es-US" dirty="0"/>
          </a:p>
        </p:txBody>
      </p:sp>
      <p:sp>
        <p:nvSpPr>
          <p:cNvPr id="3" name="Content Placeholder 2"/>
          <p:cNvSpPr>
            <a:spLocks noGrp="1"/>
          </p:cNvSpPr>
          <p:nvPr>
            <p:ph idx="1"/>
          </p:nvPr>
        </p:nvSpPr>
        <p:spPr/>
        <p:txBody>
          <a:bodyPr/>
          <a:lstStyle/>
          <a:p>
            <a:r>
              <a:rPr lang="en-US" dirty="0" smtClean="0"/>
              <a:t>In general the war expanded the North’s economy and shattered the South’s.</a:t>
            </a:r>
          </a:p>
          <a:p>
            <a:r>
              <a:rPr lang="en-US" dirty="0" smtClean="0"/>
              <a:t>Confederacy faced food shortages</a:t>
            </a:r>
          </a:p>
          <a:p>
            <a:r>
              <a:rPr lang="en-US" dirty="0" smtClean="0"/>
              <a:t>Confederacy faced heavy inflation </a:t>
            </a:r>
          </a:p>
          <a:p>
            <a:r>
              <a:rPr lang="en-US" dirty="0" smtClean="0"/>
              <a:t>The Union saw an industrial boom as a result of military manufacturing</a:t>
            </a:r>
          </a:p>
          <a:p>
            <a:r>
              <a:rPr lang="en-US" dirty="0" smtClean="0"/>
              <a:t>Union became more reliant on machinery to make up for lost man power.</a:t>
            </a:r>
          </a:p>
        </p:txBody>
      </p:sp>
    </p:spTree>
    <p:extLst>
      <p:ext uri="{BB962C8B-B14F-4D97-AF65-F5344CB8AC3E}">
        <p14:creationId xmlns:p14="http://schemas.microsoft.com/office/powerpoint/2010/main" val="1352661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Northern Economy</a:t>
            </a:r>
            <a:endParaRPr lang="es-US" dirty="0"/>
          </a:p>
        </p:txBody>
      </p:sp>
      <p:sp>
        <p:nvSpPr>
          <p:cNvPr id="3" name="Content Placeholder 2"/>
          <p:cNvSpPr>
            <a:spLocks noGrp="1"/>
          </p:cNvSpPr>
          <p:nvPr>
            <p:ph idx="1"/>
          </p:nvPr>
        </p:nvSpPr>
        <p:spPr/>
        <p:txBody>
          <a:bodyPr/>
          <a:lstStyle/>
          <a:p>
            <a:r>
              <a:rPr lang="en-US" dirty="0" smtClean="0"/>
              <a:t>1863 Congress enacts first </a:t>
            </a:r>
            <a:r>
              <a:rPr lang="en-US" b="1" dirty="0" smtClean="0"/>
              <a:t>income tax law</a:t>
            </a:r>
            <a:r>
              <a:rPr lang="en-US" dirty="0" smtClean="0"/>
              <a:t>, a tax that take s a specified percentage of an individuals income.</a:t>
            </a:r>
          </a:p>
          <a:p>
            <a:r>
              <a:rPr lang="en-US" dirty="0" smtClean="0"/>
              <a:t>Women replace men in the workforce, worked on farms even city and government jobs. Earned less money but many would remain workers after the war. </a:t>
            </a:r>
            <a:endParaRPr lang="es-US" dirty="0"/>
          </a:p>
        </p:txBody>
      </p:sp>
    </p:spTree>
    <p:extLst>
      <p:ext uri="{BB962C8B-B14F-4D97-AF65-F5344CB8AC3E}">
        <p14:creationId xmlns:p14="http://schemas.microsoft.com/office/powerpoint/2010/main" val="1859673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1905000" y="547688"/>
            <a:ext cx="8458200" cy="823912"/>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4800" b="1" dirty="0">
                <a:solidFill>
                  <a:srgbClr val="D42800"/>
                </a:solidFill>
                <a:effectLst>
                  <a:outerShdw blurRad="38100" dist="38100" dir="2700000" algn="tl">
                    <a:srgbClr val="000000"/>
                  </a:outerShdw>
                </a:effectLst>
              </a:rPr>
              <a:t>Inflation in the South</a:t>
            </a:r>
          </a:p>
        </p:txBody>
      </p:sp>
      <p:pic>
        <p:nvPicPr>
          <p:cNvPr id="46083" name="Picture 3" descr="chart-Inflation in the South - 1860-1863"/>
          <p:cNvPicPr>
            <a:picLocks noChangeAspect="1" noChangeArrowheads="1"/>
          </p:cNvPicPr>
          <p:nvPr/>
        </p:nvPicPr>
        <p:blipFill>
          <a:blip r:embed="rId2" cstate="print">
            <a:lum bright="-12000" contrast="18000"/>
          </a:blip>
          <a:srcRect t="8154"/>
          <a:stretch>
            <a:fillRect/>
          </a:stretch>
        </p:blipFill>
        <p:spPr bwMode="auto">
          <a:xfrm>
            <a:off x="3886200" y="1844676"/>
            <a:ext cx="4572000" cy="3717925"/>
          </a:xfrm>
          <a:prstGeom prst="rect">
            <a:avLst/>
          </a:prstGeom>
          <a:noFill/>
          <a:ln w="9525">
            <a:solidFill>
              <a:schemeClr val="bg1"/>
            </a:solidFill>
            <a:miter lim="800000"/>
            <a:headEnd/>
            <a:tailEnd/>
          </a:ln>
        </p:spPr>
      </p:pic>
      <p:sp>
        <p:nvSpPr>
          <p:cNvPr id="2" name="Rectangle 1"/>
          <p:cNvSpPr/>
          <p:nvPr/>
        </p:nvSpPr>
        <p:spPr>
          <a:xfrm>
            <a:off x="5208578" y="3244334"/>
            <a:ext cx="1774845" cy="369332"/>
          </a:xfrm>
          <a:prstGeom prst="rect">
            <a:avLst/>
          </a:prstGeom>
        </p:spPr>
        <p:txBody>
          <a:bodyPr wrap="none">
            <a:spAutoFit/>
          </a:bodyPr>
          <a:lstStyle/>
          <a:p>
            <a:r>
              <a:rPr lang="es-US" dirty="0">
                <a:solidFill>
                  <a:srgbClr val="222222"/>
                </a:solidFill>
                <a:latin typeface="arial" panose="020B0604020202020204" pitchFamily="34" charset="0"/>
              </a:rPr>
              <a:t>Gu4lOkcIG9hI3</a:t>
            </a:r>
            <a:endParaRPr lang="es-US" dirty="0"/>
          </a:p>
        </p:txBody>
      </p:sp>
    </p:spTree>
    <p:extLst>
      <p:ext uri="{BB962C8B-B14F-4D97-AF65-F5344CB8AC3E}">
        <p14:creationId xmlns:p14="http://schemas.microsoft.com/office/powerpoint/2010/main" val="35122125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War Medicine</a:t>
            </a:r>
            <a:endParaRPr lang="es-US" dirty="0"/>
          </a:p>
        </p:txBody>
      </p:sp>
      <p:sp>
        <p:nvSpPr>
          <p:cNvPr id="3" name="Content Placeholder 2"/>
          <p:cNvSpPr>
            <a:spLocks noGrp="1"/>
          </p:cNvSpPr>
          <p:nvPr>
            <p:ph idx="1"/>
          </p:nvPr>
        </p:nvSpPr>
        <p:spPr/>
        <p:txBody>
          <a:bodyPr/>
          <a:lstStyle/>
          <a:p>
            <a:r>
              <a:rPr lang="en-US" b="1" dirty="0" smtClean="0"/>
              <a:t>United States Sanitary Commission</a:t>
            </a:r>
            <a:r>
              <a:rPr lang="en-US" dirty="0" smtClean="0"/>
              <a:t>: Government agency set up to improve hygienic conditions of army camps and to recruit/train nurses.</a:t>
            </a:r>
          </a:p>
          <a:p>
            <a:r>
              <a:rPr lang="en-US" b="1" dirty="0" smtClean="0"/>
              <a:t>Clara Barton </a:t>
            </a:r>
            <a:r>
              <a:rPr lang="en-US" dirty="0" smtClean="0"/>
              <a:t>“the angel of the battlefield”</a:t>
            </a:r>
          </a:p>
          <a:p>
            <a:r>
              <a:rPr lang="en-US" dirty="0" smtClean="0"/>
              <a:t>Sanitary commission helped improve the death rate among Union wounded when compared to previous wars. </a:t>
            </a:r>
          </a:p>
          <a:p>
            <a:endParaRPr lang="es-US" dirty="0"/>
          </a:p>
        </p:txBody>
      </p:sp>
    </p:spTree>
    <p:extLst>
      <p:ext uri="{BB962C8B-B14F-4D97-AF65-F5344CB8AC3E}">
        <p14:creationId xmlns:p14="http://schemas.microsoft.com/office/powerpoint/2010/main" val="481004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War medicine </a:t>
            </a:r>
            <a:endParaRPr lang="es-US" dirty="0"/>
          </a:p>
        </p:txBody>
      </p:sp>
      <p:pic>
        <p:nvPicPr>
          <p:cNvPr id="4" name="Content Placeholder 3"/>
          <p:cNvPicPr>
            <a:picLocks noGrp="1" noChangeAspect="1"/>
          </p:cNvPicPr>
          <p:nvPr>
            <p:ph idx="1"/>
          </p:nvPr>
        </p:nvPicPr>
        <p:blipFill>
          <a:blip r:embed="rId2"/>
          <a:stretch>
            <a:fillRect/>
          </a:stretch>
        </p:blipFill>
        <p:spPr>
          <a:xfrm>
            <a:off x="347282" y="1825625"/>
            <a:ext cx="5748718" cy="4351338"/>
          </a:xfrm>
          <a:prstGeom prst="rect">
            <a:avLst/>
          </a:prstGeom>
        </p:spPr>
      </p:pic>
      <p:pic>
        <p:nvPicPr>
          <p:cNvPr id="5" name="Picture 4"/>
          <p:cNvPicPr>
            <a:picLocks noChangeAspect="1"/>
          </p:cNvPicPr>
          <p:nvPr/>
        </p:nvPicPr>
        <p:blipFill>
          <a:blip r:embed="rId3"/>
          <a:stretch>
            <a:fillRect/>
          </a:stretch>
        </p:blipFill>
        <p:spPr>
          <a:xfrm>
            <a:off x="6096000" y="1825625"/>
            <a:ext cx="6072876" cy="4130449"/>
          </a:xfrm>
          <a:prstGeom prst="rect">
            <a:avLst/>
          </a:prstGeom>
        </p:spPr>
      </p:pic>
    </p:spTree>
    <p:extLst>
      <p:ext uri="{BB962C8B-B14F-4D97-AF65-F5344CB8AC3E}">
        <p14:creationId xmlns:p14="http://schemas.microsoft.com/office/powerpoint/2010/main" val="14506695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Prisoner of war camps</a:t>
            </a:r>
            <a:endParaRPr lang="es-US" dirty="0"/>
          </a:p>
        </p:txBody>
      </p:sp>
      <p:sp>
        <p:nvSpPr>
          <p:cNvPr id="3" name="Content Placeholder 2"/>
          <p:cNvSpPr>
            <a:spLocks noGrp="1"/>
          </p:cNvSpPr>
          <p:nvPr>
            <p:ph idx="1"/>
          </p:nvPr>
        </p:nvSpPr>
        <p:spPr/>
        <p:txBody>
          <a:bodyPr/>
          <a:lstStyle/>
          <a:p>
            <a:r>
              <a:rPr lang="en-US" dirty="0" smtClean="0"/>
              <a:t>Limited shelter, terrible hygiene, overcrowded, and limited food. </a:t>
            </a:r>
          </a:p>
          <a:p>
            <a:r>
              <a:rPr lang="en-US" b="1" dirty="0" smtClean="0"/>
              <a:t>Andersonville</a:t>
            </a:r>
            <a:r>
              <a:rPr lang="en-US" dirty="0" smtClean="0"/>
              <a:t>, Georgia: Largest Confederate prison. 1/3 of its prisoners died. Prisoners drank from same stream that served as their sewer.</a:t>
            </a:r>
          </a:p>
          <a:p>
            <a:r>
              <a:rPr lang="en-US" dirty="0" smtClean="0"/>
              <a:t>In total 15% of Northern prisoners died in Confederate prisons, while 12% of Confederate Prisoners died in North Prisons.</a:t>
            </a:r>
            <a:endParaRPr lang="es-US" dirty="0"/>
          </a:p>
        </p:txBody>
      </p:sp>
    </p:spTree>
    <p:extLst>
      <p:ext uri="{BB962C8B-B14F-4D97-AF65-F5344CB8AC3E}">
        <p14:creationId xmlns:p14="http://schemas.microsoft.com/office/powerpoint/2010/main" val="699942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Andersonville</a:t>
            </a:r>
            <a:endParaRPr lang="es-US" dirty="0"/>
          </a:p>
        </p:txBody>
      </p:sp>
      <p:pic>
        <p:nvPicPr>
          <p:cNvPr id="4" name="Content Placeholder 3"/>
          <p:cNvPicPr>
            <a:picLocks noGrp="1" noChangeAspect="1"/>
          </p:cNvPicPr>
          <p:nvPr>
            <p:ph idx="1"/>
          </p:nvPr>
        </p:nvPicPr>
        <p:blipFill>
          <a:blip r:embed="rId2"/>
          <a:stretch>
            <a:fillRect/>
          </a:stretch>
        </p:blipFill>
        <p:spPr>
          <a:xfrm>
            <a:off x="1846377" y="2167731"/>
            <a:ext cx="7516698" cy="4218555"/>
          </a:xfrm>
          <a:prstGeom prst="rect">
            <a:avLst/>
          </a:prstGeom>
        </p:spPr>
      </p:pic>
    </p:spTree>
    <p:extLst>
      <p:ext uri="{BB962C8B-B14F-4D97-AF65-F5344CB8AC3E}">
        <p14:creationId xmlns:p14="http://schemas.microsoft.com/office/powerpoint/2010/main" val="3594066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after Fort Sumter?</a:t>
            </a:r>
            <a:endParaRPr lang="es-US" dirty="0"/>
          </a:p>
        </p:txBody>
      </p:sp>
      <p:sp>
        <p:nvSpPr>
          <p:cNvPr id="3" name="Content Placeholder 2"/>
          <p:cNvSpPr>
            <a:spLocks noGrp="1"/>
          </p:cNvSpPr>
          <p:nvPr>
            <p:ph idx="1"/>
          </p:nvPr>
        </p:nvSpPr>
        <p:spPr/>
        <p:txBody>
          <a:bodyPr/>
          <a:lstStyle/>
          <a:p>
            <a:r>
              <a:rPr lang="en-US" dirty="0" smtClean="0"/>
              <a:t>Lincoln calls for 75,000 volunteers to serve for 3 months. Overwhelming response</a:t>
            </a:r>
          </a:p>
          <a:p>
            <a:r>
              <a:rPr lang="en-US" dirty="0" smtClean="0"/>
              <a:t>Virginia Secedes: devastating for Union. Most populous and industrialized Southern State</a:t>
            </a:r>
          </a:p>
          <a:p>
            <a:r>
              <a:rPr lang="en-US" dirty="0" smtClean="0"/>
              <a:t>In May Arkansas, Tennessee, and North Carolina Secede</a:t>
            </a:r>
          </a:p>
          <a:p>
            <a:r>
              <a:rPr lang="en-US" dirty="0" smtClean="0"/>
              <a:t>Western Virginia counties secede from Virginia stay with the Union. These counties in 1863 get admitted into Union as West Virginia. </a:t>
            </a:r>
            <a:endParaRPr lang="es-US" dirty="0"/>
          </a:p>
        </p:txBody>
      </p:sp>
    </p:spTree>
    <p:extLst>
      <p:ext uri="{BB962C8B-B14F-4D97-AF65-F5344CB8AC3E}">
        <p14:creationId xmlns:p14="http://schemas.microsoft.com/office/powerpoint/2010/main" val="39377897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905000" y="304801"/>
            <a:ext cx="8382000" cy="708025"/>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4000" b="1" dirty="0">
                <a:solidFill>
                  <a:srgbClr val="D42800"/>
                </a:solidFill>
                <a:effectLst>
                  <a:outerShdw blurRad="38100" dist="38100" dir="2700000" algn="tl">
                    <a:srgbClr val="000000"/>
                  </a:outerShdw>
                </a:effectLst>
              </a:rPr>
              <a:t>The Progress of War:  1861-1865</a:t>
            </a:r>
          </a:p>
        </p:txBody>
      </p:sp>
      <p:pic>
        <p:nvPicPr>
          <p:cNvPr id="47107" name="Picture 5" descr="ch15_08"/>
          <p:cNvPicPr>
            <a:picLocks noChangeAspect="1" noChangeArrowheads="1"/>
          </p:cNvPicPr>
          <p:nvPr/>
        </p:nvPicPr>
        <p:blipFill>
          <a:blip r:embed="rId2" cstate="print">
            <a:lum bright="-6000" contrast="6000"/>
          </a:blip>
          <a:srcRect t="23224"/>
          <a:stretch>
            <a:fillRect/>
          </a:stretch>
        </p:blipFill>
        <p:spPr bwMode="auto">
          <a:xfrm>
            <a:off x="2133600" y="1219201"/>
            <a:ext cx="8001000" cy="5032375"/>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6021372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6858000" y="0"/>
            <a:ext cx="3581400" cy="6724918"/>
          </a:xfrm>
          <a:prstGeom prst="rect">
            <a:avLst/>
          </a:prstGeom>
          <a:noFill/>
          <a:ln w="9525">
            <a:noFill/>
            <a:miter lim="800000"/>
            <a:headEnd/>
            <a:tailEnd/>
          </a:ln>
          <a:effectLst>
            <a:outerShdw dist="35921" dir="2700000" algn="ctr" rotWithShape="0">
              <a:srgbClr val="000000"/>
            </a:outerShdw>
          </a:effectLst>
        </p:spPr>
        <p:txBody>
          <a:bodyPr wrap="square">
            <a:spAutoFit/>
          </a:bodyPr>
          <a:lstStyle/>
          <a:p>
            <a:pPr algn="ctr">
              <a:spcBef>
                <a:spcPct val="50000"/>
              </a:spcBef>
              <a:defRPr/>
            </a:pPr>
            <a:r>
              <a:rPr lang="en-US" sz="4600" b="1" dirty="0">
                <a:solidFill>
                  <a:srgbClr val="D42800"/>
                </a:solidFill>
                <a:effectLst>
                  <a:outerShdw blurRad="38100" dist="38100" dir="2700000" algn="tl">
                    <a:srgbClr val="000000"/>
                  </a:outerShdw>
                </a:effectLst>
              </a:rPr>
              <a:t>The War in </a:t>
            </a:r>
            <a:br>
              <a:rPr lang="en-US" sz="4600" b="1" dirty="0">
                <a:solidFill>
                  <a:srgbClr val="D42800"/>
                </a:solidFill>
                <a:effectLst>
                  <a:outerShdw blurRad="38100" dist="38100" dir="2700000" algn="tl">
                    <a:srgbClr val="000000"/>
                  </a:outerShdw>
                </a:effectLst>
              </a:rPr>
            </a:br>
            <a:r>
              <a:rPr lang="en-US" sz="4600" b="1" dirty="0">
                <a:solidFill>
                  <a:srgbClr val="D42800"/>
                </a:solidFill>
                <a:effectLst>
                  <a:outerShdw blurRad="38100" dist="38100" dir="2700000" algn="tl">
                    <a:srgbClr val="000000"/>
                  </a:outerShdw>
                </a:effectLst>
              </a:rPr>
              <a:t>the West,  1863:</a:t>
            </a:r>
          </a:p>
          <a:p>
            <a:pPr algn="ctr">
              <a:spcBef>
                <a:spcPct val="50000"/>
              </a:spcBef>
              <a:defRPr/>
            </a:pPr>
            <a:r>
              <a:rPr lang="en-US" sz="4600" b="1" dirty="0">
                <a:solidFill>
                  <a:srgbClr val="D42800"/>
                </a:solidFill>
                <a:effectLst>
                  <a:outerShdw blurRad="38100" dist="38100" dir="2700000" algn="tl">
                    <a:srgbClr val="000000"/>
                  </a:outerShdw>
                </a:effectLst>
              </a:rPr>
              <a:t>Vicksburg</a:t>
            </a:r>
          </a:p>
          <a:p>
            <a:pPr marL="457200" indent="-457200" algn="ctr">
              <a:spcBef>
                <a:spcPct val="50000"/>
              </a:spcBef>
              <a:buFont typeface="+mj-lt"/>
              <a:buAutoNum type="arabicPeriod"/>
              <a:defRPr/>
            </a:pPr>
            <a:r>
              <a:rPr lang="en-US" sz="3200" dirty="0">
                <a:solidFill>
                  <a:srgbClr val="D42800"/>
                </a:solidFill>
              </a:rPr>
              <a:t>Turning point of the Western Theater.</a:t>
            </a:r>
          </a:p>
          <a:p>
            <a:pPr marL="514350" indent="-514350" algn="ctr">
              <a:spcBef>
                <a:spcPct val="50000"/>
              </a:spcBef>
              <a:buFont typeface="+mj-lt"/>
              <a:buAutoNum type="arabicPeriod"/>
              <a:defRPr/>
            </a:pPr>
            <a:r>
              <a:rPr lang="en-US" sz="3200" dirty="0">
                <a:solidFill>
                  <a:srgbClr val="D42800"/>
                </a:solidFill>
              </a:rPr>
              <a:t>Gave North Control of Miss. River</a:t>
            </a:r>
          </a:p>
        </p:txBody>
      </p:sp>
      <p:pic>
        <p:nvPicPr>
          <p:cNvPr id="36867" name="Picture 4" descr="304690_m_15_06"/>
          <p:cNvPicPr preferRelativeResize="0">
            <a:picLocks noChangeAspect="1" noChangeArrowheads="1"/>
          </p:cNvPicPr>
          <p:nvPr/>
        </p:nvPicPr>
        <p:blipFill>
          <a:blip r:embed="rId2" cstate="print">
            <a:lum bright="-6000" contrast="12000"/>
          </a:blip>
          <a:srcRect/>
          <a:stretch>
            <a:fillRect/>
          </a:stretch>
        </p:blipFill>
        <p:spPr bwMode="auto">
          <a:xfrm>
            <a:off x="1768838" y="838200"/>
            <a:ext cx="5012962" cy="5562600"/>
          </a:xfrm>
          <a:prstGeom prst="rect">
            <a:avLst/>
          </a:prstGeom>
          <a:noFill/>
          <a:ln w="12700">
            <a:solidFill>
              <a:schemeClr val="bg1"/>
            </a:solidFill>
            <a:miter lim="800000"/>
            <a:headEnd/>
            <a:tailEnd/>
          </a:ln>
        </p:spPr>
      </p:pic>
    </p:spTree>
    <p:extLst>
      <p:ext uri="{BB962C8B-B14F-4D97-AF65-F5344CB8AC3E}">
        <p14:creationId xmlns:p14="http://schemas.microsoft.com/office/powerpoint/2010/main" val="19071757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Siege of Vicksburg</a:t>
            </a:r>
            <a:endParaRPr lang="es-US" dirty="0"/>
          </a:p>
        </p:txBody>
      </p:sp>
      <p:sp>
        <p:nvSpPr>
          <p:cNvPr id="3" name="Content Placeholder 2"/>
          <p:cNvSpPr>
            <a:spLocks noGrp="1"/>
          </p:cNvSpPr>
          <p:nvPr>
            <p:ph idx="1"/>
          </p:nvPr>
        </p:nvSpPr>
        <p:spPr/>
        <p:txBody>
          <a:bodyPr/>
          <a:lstStyle/>
          <a:p>
            <a:r>
              <a:rPr lang="en-US" dirty="0" smtClean="0"/>
              <a:t>City was shelled throughout the day</a:t>
            </a:r>
          </a:p>
          <a:p>
            <a:r>
              <a:rPr lang="en-US" dirty="0" smtClean="0"/>
              <a:t>Ulysses S. Grant</a:t>
            </a:r>
          </a:p>
          <a:p>
            <a:r>
              <a:rPr lang="en-US" dirty="0" smtClean="0"/>
              <a:t>Food supplies low in city, people ate dogs and mules</a:t>
            </a:r>
          </a:p>
          <a:p>
            <a:r>
              <a:rPr lang="en-US" dirty="0" smtClean="0"/>
              <a:t>Forced CSA to surrender Vicksburg 7/4/1863 cut the country in two.</a:t>
            </a:r>
          </a:p>
          <a:p>
            <a:endParaRPr lang="es-US" dirty="0"/>
          </a:p>
        </p:txBody>
      </p:sp>
      <p:pic>
        <p:nvPicPr>
          <p:cNvPr id="4" name="Picture 3"/>
          <p:cNvPicPr>
            <a:picLocks noChangeAspect="1"/>
          </p:cNvPicPr>
          <p:nvPr/>
        </p:nvPicPr>
        <p:blipFill>
          <a:blip r:embed="rId2"/>
          <a:stretch>
            <a:fillRect/>
          </a:stretch>
        </p:blipFill>
        <p:spPr>
          <a:xfrm>
            <a:off x="7547429" y="3850238"/>
            <a:ext cx="4072617" cy="2820664"/>
          </a:xfrm>
          <a:prstGeom prst="rect">
            <a:avLst/>
          </a:prstGeom>
        </p:spPr>
      </p:pic>
    </p:spTree>
    <p:extLst>
      <p:ext uri="{BB962C8B-B14F-4D97-AF65-F5344CB8AC3E}">
        <p14:creationId xmlns:p14="http://schemas.microsoft.com/office/powerpoint/2010/main" val="6194212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905000" y="319089"/>
            <a:ext cx="8382000" cy="830997"/>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4800" b="1" dirty="0">
                <a:solidFill>
                  <a:srgbClr val="D42800"/>
                </a:solidFill>
                <a:effectLst>
                  <a:outerShdw blurRad="38100" dist="38100" dir="2700000" algn="tl">
                    <a:srgbClr val="000000"/>
                  </a:outerShdw>
                </a:effectLst>
              </a:rPr>
              <a:t>The Road to Gettysburg:  1863</a:t>
            </a:r>
          </a:p>
        </p:txBody>
      </p:sp>
      <p:pic>
        <p:nvPicPr>
          <p:cNvPr id="37891" name="Picture 4"/>
          <p:cNvPicPr>
            <a:picLocks noChangeAspect="1" noChangeArrowheads="1"/>
          </p:cNvPicPr>
          <p:nvPr/>
        </p:nvPicPr>
        <p:blipFill>
          <a:blip r:embed="rId2" cstate="print">
            <a:lum bright="-12000" contrast="12000"/>
          </a:blip>
          <a:srcRect/>
          <a:stretch>
            <a:fillRect/>
          </a:stretch>
        </p:blipFill>
        <p:spPr bwMode="auto">
          <a:xfrm>
            <a:off x="1905000" y="1981200"/>
            <a:ext cx="4648200" cy="2438400"/>
          </a:xfrm>
          <a:prstGeom prst="rect">
            <a:avLst/>
          </a:prstGeom>
          <a:noFill/>
          <a:ln w="9525">
            <a:solidFill>
              <a:schemeClr val="bg1"/>
            </a:solidFill>
            <a:miter lim="800000"/>
            <a:headEnd/>
            <a:tailEnd/>
          </a:ln>
        </p:spPr>
      </p:pic>
      <p:pic>
        <p:nvPicPr>
          <p:cNvPr id="37892" name="Picture 5"/>
          <p:cNvPicPr>
            <a:picLocks noChangeAspect="1" noChangeArrowheads="1"/>
          </p:cNvPicPr>
          <p:nvPr/>
        </p:nvPicPr>
        <p:blipFill>
          <a:blip r:embed="rId3" cstate="print">
            <a:lum bright="-6000" contrast="18000"/>
          </a:blip>
          <a:srcRect/>
          <a:stretch>
            <a:fillRect/>
          </a:stretch>
        </p:blipFill>
        <p:spPr bwMode="auto">
          <a:xfrm>
            <a:off x="6854826" y="1295399"/>
            <a:ext cx="3682545" cy="5358853"/>
          </a:xfrm>
          <a:prstGeom prst="rect">
            <a:avLst/>
          </a:prstGeom>
          <a:noFill/>
          <a:ln w="9525">
            <a:solidFill>
              <a:schemeClr val="bg1"/>
            </a:solidFill>
            <a:miter lim="800000"/>
            <a:headEnd/>
            <a:tailEnd/>
          </a:ln>
        </p:spPr>
      </p:pic>
      <p:sp>
        <p:nvSpPr>
          <p:cNvPr id="5" name="TextBox 4"/>
          <p:cNvSpPr txBox="1"/>
          <p:nvPr/>
        </p:nvSpPr>
        <p:spPr>
          <a:xfrm>
            <a:off x="2209800" y="4800600"/>
            <a:ext cx="3581400" cy="1938992"/>
          </a:xfrm>
          <a:prstGeom prst="rect">
            <a:avLst/>
          </a:prstGeom>
          <a:noFill/>
        </p:spPr>
        <p:txBody>
          <a:bodyPr wrap="square" rtlCol="0">
            <a:spAutoFit/>
          </a:bodyPr>
          <a:lstStyle/>
          <a:p>
            <a:pPr marL="342900" indent="-342900">
              <a:buFont typeface="+mj-lt"/>
              <a:buAutoNum type="arabicPeriod"/>
            </a:pPr>
            <a:r>
              <a:rPr lang="en-US" sz="2400" b="1" dirty="0">
                <a:effectLst>
                  <a:outerShdw blurRad="38100" dist="38100" dir="2700000" algn="tl">
                    <a:srgbClr val="000000">
                      <a:alpha val="43137"/>
                    </a:srgbClr>
                  </a:outerShdw>
                </a:effectLst>
              </a:rPr>
              <a:t>Turning point in the Eastern Theater</a:t>
            </a:r>
          </a:p>
          <a:p>
            <a:pPr marL="342900" indent="-342900">
              <a:buFont typeface="+mj-lt"/>
              <a:buAutoNum type="arabicPeriod"/>
            </a:pPr>
            <a:r>
              <a:rPr lang="en-US" sz="2400" b="1" dirty="0">
                <a:effectLst>
                  <a:outerShdw blurRad="38100" dist="38100" dir="2700000" algn="tl">
                    <a:srgbClr val="000000">
                      <a:alpha val="43137"/>
                    </a:srgbClr>
                  </a:outerShdw>
                </a:effectLst>
              </a:rPr>
              <a:t>The South never attacked the north again.</a:t>
            </a:r>
          </a:p>
        </p:txBody>
      </p:sp>
    </p:spTree>
    <p:extLst>
      <p:ext uri="{BB962C8B-B14F-4D97-AF65-F5344CB8AC3E}">
        <p14:creationId xmlns:p14="http://schemas.microsoft.com/office/powerpoint/2010/main" val="20458659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Gettysburg</a:t>
            </a:r>
            <a:endParaRPr lang="es-US" dirty="0"/>
          </a:p>
        </p:txBody>
      </p:sp>
      <p:sp>
        <p:nvSpPr>
          <p:cNvPr id="3" name="Content Placeholder 2"/>
          <p:cNvSpPr>
            <a:spLocks noGrp="1"/>
          </p:cNvSpPr>
          <p:nvPr>
            <p:ph idx="1"/>
          </p:nvPr>
        </p:nvSpPr>
        <p:spPr/>
        <p:txBody>
          <a:bodyPr/>
          <a:lstStyle/>
          <a:p>
            <a:r>
              <a:rPr lang="en-US" dirty="0" smtClean="0"/>
              <a:t>Three day battle </a:t>
            </a:r>
          </a:p>
          <a:p>
            <a:r>
              <a:rPr lang="en-US" dirty="0" smtClean="0"/>
              <a:t>Pickett’s Charge</a:t>
            </a:r>
          </a:p>
          <a:p>
            <a:r>
              <a:rPr lang="en-US" dirty="0" smtClean="0"/>
              <a:t>Corpses everywhere, smell unbearable in July heat</a:t>
            </a:r>
          </a:p>
          <a:p>
            <a:r>
              <a:rPr lang="en-US" dirty="0" smtClean="0"/>
              <a:t>General Lee took total responsibility for defeat at Gettysburg attempted to resign from his position of commander of CSA army.</a:t>
            </a:r>
            <a:endParaRPr lang="es-US" dirty="0"/>
          </a:p>
        </p:txBody>
      </p:sp>
    </p:spTree>
    <p:extLst>
      <p:ext uri="{BB962C8B-B14F-4D97-AF65-F5344CB8AC3E}">
        <p14:creationId xmlns:p14="http://schemas.microsoft.com/office/powerpoint/2010/main" val="2700135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c15t05"/>
          <p:cNvPicPr preferRelativeResize="0">
            <a:picLocks noChangeAspect="1" noChangeArrowheads="1"/>
          </p:cNvPicPr>
          <p:nvPr/>
        </p:nvPicPr>
        <p:blipFill>
          <a:blip r:embed="rId2" cstate="print">
            <a:lum bright="-12000" contrast="12000"/>
          </a:blip>
          <a:srcRect l="1852" t="4550" r="1852" b="5835"/>
          <a:stretch>
            <a:fillRect/>
          </a:stretch>
        </p:blipFill>
        <p:spPr bwMode="auto">
          <a:xfrm>
            <a:off x="1153767" y="2220686"/>
            <a:ext cx="8676033" cy="4003902"/>
          </a:xfrm>
          <a:prstGeom prst="rect">
            <a:avLst/>
          </a:prstGeom>
          <a:noFill/>
          <a:ln w="9525">
            <a:solidFill>
              <a:schemeClr val="bg1"/>
            </a:solidFill>
            <a:miter lim="800000"/>
            <a:headEnd/>
            <a:tailEnd/>
          </a:ln>
        </p:spPr>
      </p:pic>
      <p:sp>
        <p:nvSpPr>
          <p:cNvPr id="37894" name="Text Box 6"/>
          <p:cNvSpPr txBox="1">
            <a:spLocks noChangeArrowheads="1"/>
          </p:cNvSpPr>
          <p:nvPr/>
        </p:nvSpPr>
        <p:spPr bwMode="auto">
          <a:xfrm>
            <a:off x="1701800" y="413659"/>
            <a:ext cx="8382000" cy="923330"/>
          </a:xfrm>
          <a:prstGeom prst="rect">
            <a:avLst/>
          </a:prstGeom>
          <a:noFill/>
          <a:ln w="9525">
            <a:noFill/>
            <a:miter lim="800000"/>
            <a:headEnd/>
            <a:tailEnd/>
          </a:ln>
          <a:effectLst>
            <a:outerShdw dist="35921" dir="2700000" algn="ctr" rotWithShape="0">
              <a:srgbClr val="002060"/>
            </a:outerShdw>
          </a:effectLst>
        </p:spPr>
        <p:txBody>
          <a:bodyPr>
            <a:spAutoFit/>
          </a:bodyPr>
          <a:lstStyle/>
          <a:p>
            <a:pPr algn="ctr">
              <a:spcBef>
                <a:spcPct val="50000"/>
              </a:spcBef>
              <a:defRPr/>
            </a:pPr>
            <a:r>
              <a:rPr lang="en-US" sz="5400" b="1" dirty="0">
                <a:solidFill>
                  <a:srgbClr val="D42800"/>
                </a:solidFill>
                <a:effectLst>
                  <a:outerShdw blurRad="38100" dist="38100" dir="2700000" algn="tl">
                    <a:srgbClr val="000000"/>
                  </a:outerShdw>
                </a:effectLst>
              </a:rPr>
              <a:t>Gettysburg </a:t>
            </a:r>
            <a:r>
              <a:rPr lang="en-US" sz="5400" b="1" dirty="0" smtClean="0">
                <a:solidFill>
                  <a:srgbClr val="D42800"/>
                </a:solidFill>
                <a:effectLst>
                  <a:outerShdw blurRad="38100" dist="38100" dir="2700000" algn="tl">
                    <a:srgbClr val="000000"/>
                  </a:outerShdw>
                </a:effectLst>
              </a:rPr>
              <a:t>Casualties</a:t>
            </a:r>
            <a:endParaRPr lang="en-US" sz="5400" b="1" dirty="0">
              <a:solidFill>
                <a:srgbClr val="D42800"/>
              </a:solidFill>
              <a:effectLst>
                <a:outerShdw blurRad="38100" dist="38100" dir="2700000" algn="tl">
                  <a:srgbClr val="000000"/>
                </a:outerShdw>
              </a:effectLst>
            </a:endParaRPr>
          </a:p>
        </p:txBody>
      </p:sp>
    </p:spTree>
    <p:extLst>
      <p:ext uri="{BB962C8B-B14F-4D97-AF65-F5344CB8AC3E}">
        <p14:creationId xmlns:p14="http://schemas.microsoft.com/office/powerpoint/2010/main" val="6605762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Gettysburg Address</a:t>
            </a:r>
            <a:endParaRPr lang="es-US" dirty="0"/>
          </a:p>
        </p:txBody>
      </p:sp>
      <p:sp>
        <p:nvSpPr>
          <p:cNvPr id="3" name="Content Placeholder 2"/>
          <p:cNvSpPr>
            <a:spLocks noGrp="1"/>
          </p:cNvSpPr>
          <p:nvPr>
            <p:ph idx="1"/>
          </p:nvPr>
        </p:nvSpPr>
        <p:spPr/>
        <p:txBody>
          <a:bodyPr/>
          <a:lstStyle/>
          <a:p>
            <a:r>
              <a:rPr lang="en-US" dirty="0" smtClean="0"/>
              <a:t>November 19, 1863</a:t>
            </a:r>
          </a:p>
          <a:p>
            <a:r>
              <a:rPr lang="en-US" dirty="0" smtClean="0"/>
              <a:t>Ceremony to dedicate national cemetery</a:t>
            </a:r>
          </a:p>
          <a:p>
            <a:r>
              <a:rPr lang="en-US" dirty="0" smtClean="0"/>
              <a:t>Speech by Lincoln was 2 minutes long, remade America.</a:t>
            </a:r>
          </a:p>
          <a:p>
            <a:r>
              <a:rPr lang="en-US" dirty="0" smtClean="0"/>
              <a:t>Restatement of American democratic ideas</a:t>
            </a:r>
          </a:p>
          <a:p>
            <a:pPr marL="0" indent="0">
              <a:buNone/>
            </a:pPr>
            <a:endParaRPr lang="es-US" dirty="0"/>
          </a:p>
        </p:txBody>
      </p:sp>
      <p:pic>
        <p:nvPicPr>
          <p:cNvPr id="4" name="Picture 3"/>
          <p:cNvPicPr>
            <a:picLocks noChangeAspect="1"/>
          </p:cNvPicPr>
          <p:nvPr/>
        </p:nvPicPr>
        <p:blipFill>
          <a:blip r:embed="rId2"/>
          <a:stretch>
            <a:fillRect/>
          </a:stretch>
        </p:blipFill>
        <p:spPr>
          <a:xfrm>
            <a:off x="7780934" y="3471435"/>
            <a:ext cx="4174529" cy="3386565"/>
          </a:xfrm>
          <a:prstGeom prst="rect">
            <a:avLst/>
          </a:prstGeom>
        </p:spPr>
      </p:pic>
    </p:spTree>
    <p:extLst>
      <p:ext uri="{BB962C8B-B14F-4D97-AF65-F5344CB8AC3E}">
        <p14:creationId xmlns:p14="http://schemas.microsoft.com/office/powerpoint/2010/main" val="1459350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524000" y="228601"/>
            <a:ext cx="3276600" cy="4524315"/>
          </a:xfrm>
          <a:prstGeom prst="rect">
            <a:avLst/>
          </a:prstGeom>
          <a:noFill/>
          <a:ln w="9525">
            <a:noFill/>
            <a:miter lim="800000"/>
            <a:headEnd/>
            <a:tailEnd/>
          </a:ln>
          <a:effectLst>
            <a:outerShdw dist="35921" dir="2700000" algn="ctr" rotWithShape="0">
              <a:srgbClr val="000000"/>
            </a:outerShdw>
          </a:effectLst>
        </p:spPr>
        <p:txBody>
          <a:bodyPr wrap="square">
            <a:spAutoFit/>
          </a:bodyPr>
          <a:lstStyle/>
          <a:p>
            <a:pPr>
              <a:spcBef>
                <a:spcPct val="50000"/>
              </a:spcBef>
              <a:defRPr/>
            </a:pPr>
            <a:r>
              <a:rPr lang="en-US" sz="2400" b="1" dirty="0">
                <a:solidFill>
                  <a:srgbClr val="D42800"/>
                </a:solidFill>
                <a:effectLst>
                  <a:outerShdw blurRad="38100" dist="38100" dir="2700000" algn="tl">
                    <a:srgbClr val="000000"/>
                  </a:outerShdw>
                </a:effectLst>
              </a:rPr>
              <a:t>Sherman’s“ March</a:t>
            </a:r>
            <a:br>
              <a:rPr lang="en-US" sz="2400" b="1" dirty="0">
                <a:solidFill>
                  <a:srgbClr val="D42800"/>
                </a:solidFill>
                <a:effectLst>
                  <a:outerShdw blurRad="38100" dist="38100" dir="2700000" algn="tl">
                    <a:srgbClr val="000000"/>
                  </a:outerShdw>
                </a:effectLst>
              </a:rPr>
            </a:br>
            <a:r>
              <a:rPr lang="en-US" sz="2400" b="1" dirty="0">
                <a:solidFill>
                  <a:srgbClr val="D42800"/>
                </a:solidFill>
                <a:effectLst>
                  <a:outerShdw blurRad="38100" dist="38100" dir="2700000" algn="tl">
                    <a:srgbClr val="000000"/>
                  </a:outerShdw>
                </a:effectLst>
              </a:rPr>
              <a:t>to the Sea” through</a:t>
            </a:r>
            <a:br>
              <a:rPr lang="en-US" sz="2400" b="1" dirty="0">
                <a:solidFill>
                  <a:srgbClr val="D42800"/>
                </a:solidFill>
                <a:effectLst>
                  <a:outerShdw blurRad="38100" dist="38100" dir="2700000" algn="tl">
                    <a:srgbClr val="000000"/>
                  </a:outerShdw>
                </a:effectLst>
              </a:rPr>
            </a:br>
            <a:r>
              <a:rPr lang="en-US" sz="2400" b="1" dirty="0">
                <a:solidFill>
                  <a:srgbClr val="D42800"/>
                </a:solidFill>
                <a:effectLst>
                  <a:outerShdw blurRad="38100" dist="38100" dir="2700000" algn="tl">
                    <a:srgbClr val="000000"/>
                  </a:outerShdw>
                </a:effectLst>
              </a:rPr>
              <a:t>Georgia,1864</a:t>
            </a:r>
          </a:p>
          <a:p>
            <a:pPr marL="457200" indent="-457200">
              <a:spcBef>
                <a:spcPct val="50000"/>
              </a:spcBef>
              <a:buAutoNum type="arabicPeriod"/>
              <a:defRPr/>
            </a:pPr>
            <a:r>
              <a:rPr lang="en-US" sz="2400" b="1" dirty="0">
                <a:solidFill>
                  <a:srgbClr val="D42800"/>
                </a:solidFill>
                <a:effectLst>
                  <a:outerShdw blurRad="38100" dist="38100" dir="2700000" algn="tl">
                    <a:srgbClr val="000000"/>
                  </a:outerShdw>
                </a:effectLst>
              </a:rPr>
              <a:t>Implemented total warfare—making civilians feel the pain of war.</a:t>
            </a:r>
          </a:p>
          <a:p>
            <a:pPr marL="457200" indent="-457200">
              <a:spcBef>
                <a:spcPct val="50000"/>
              </a:spcBef>
              <a:buAutoNum type="arabicPeriod"/>
              <a:defRPr/>
            </a:pPr>
            <a:r>
              <a:rPr lang="en-US" sz="2400" b="1" dirty="0">
                <a:solidFill>
                  <a:srgbClr val="D42800"/>
                </a:solidFill>
                <a:effectLst>
                  <a:outerShdw blurRad="38100" dist="38100" dir="2700000" algn="tl">
                    <a:srgbClr val="000000"/>
                  </a:outerShdw>
                </a:effectLst>
              </a:rPr>
              <a:t>His burning of Atlanta helped Lincoln win reelection. </a:t>
            </a:r>
          </a:p>
        </p:txBody>
      </p:sp>
      <p:pic>
        <p:nvPicPr>
          <p:cNvPr id="48131" name="Picture 4" descr="304690_m_15_07"/>
          <p:cNvPicPr preferRelativeResize="0">
            <a:picLocks noChangeAspect="1" noChangeArrowheads="1"/>
          </p:cNvPicPr>
          <p:nvPr/>
        </p:nvPicPr>
        <p:blipFill>
          <a:blip r:embed="rId2" cstate="print">
            <a:lum bright="-12000" contrast="12000"/>
          </a:blip>
          <a:srcRect/>
          <a:stretch>
            <a:fillRect/>
          </a:stretch>
        </p:blipFill>
        <p:spPr bwMode="auto">
          <a:xfrm>
            <a:off x="4800601" y="731838"/>
            <a:ext cx="5584825" cy="5135562"/>
          </a:xfrm>
          <a:prstGeom prst="rect">
            <a:avLst/>
          </a:prstGeom>
          <a:noFill/>
          <a:ln w="12700">
            <a:solidFill>
              <a:schemeClr val="bg1"/>
            </a:solidFill>
            <a:miter lim="800000"/>
            <a:headEnd/>
            <a:tailEnd/>
          </a:ln>
        </p:spPr>
      </p:pic>
      <p:pic>
        <p:nvPicPr>
          <p:cNvPr id="48132" name="Picture 5" descr="General_sherman"/>
          <p:cNvPicPr>
            <a:picLocks noChangeAspect="1" noChangeArrowheads="1"/>
          </p:cNvPicPr>
          <p:nvPr/>
        </p:nvPicPr>
        <p:blipFill>
          <a:blip r:embed="rId3" cstate="print">
            <a:lum bright="-6000" contrast="6000"/>
          </a:blip>
          <a:srcRect/>
          <a:stretch>
            <a:fillRect/>
          </a:stretch>
        </p:blipFill>
        <p:spPr bwMode="auto">
          <a:xfrm>
            <a:off x="2286001" y="4829176"/>
            <a:ext cx="1558925" cy="2028825"/>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8694343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Sherman</a:t>
            </a:r>
            <a:endParaRPr lang="es-US" dirty="0"/>
          </a:p>
        </p:txBody>
      </p:sp>
      <p:sp>
        <p:nvSpPr>
          <p:cNvPr id="3" name="Content Placeholder 2"/>
          <p:cNvSpPr>
            <a:spLocks noGrp="1"/>
          </p:cNvSpPr>
          <p:nvPr>
            <p:ph idx="1"/>
          </p:nvPr>
        </p:nvSpPr>
        <p:spPr/>
        <p:txBody>
          <a:bodyPr/>
          <a:lstStyle/>
          <a:p>
            <a:r>
              <a:rPr lang="en-US" dirty="0" smtClean="0"/>
              <a:t>Union General- Proponent of total war in the South.</a:t>
            </a:r>
          </a:p>
          <a:p>
            <a:r>
              <a:rPr lang="en-US" i="1" dirty="0" smtClean="0"/>
              <a:t>“The fields were trampled down and the road was lined with carcasses of horses, hogs, and cattle that the invaders, unable either to consume or to carry away with them, had wantonly shot down, to starve out the people and prevent them from making their crops. The dwellings that were standing all showed signs of pillage”- Southern Civilian’s perspective</a:t>
            </a:r>
          </a:p>
          <a:p>
            <a:endParaRPr lang="es-US" dirty="0"/>
          </a:p>
        </p:txBody>
      </p:sp>
    </p:spTree>
    <p:extLst>
      <p:ext uri="{BB962C8B-B14F-4D97-AF65-F5344CB8AC3E}">
        <p14:creationId xmlns:p14="http://schemas.microsoft.com/office/powerpoint/2010/main" val="5839776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Sherman’s March</a:t>
            </a:r>
            <a:endParaRPr lang="es-US" dirty="0"/>
          </a:p>
        </p:txBody>
      </p:sp>
      <p:pic>
        <p:nvPicPr>
          <p:cNvPr id="1026" name="Picture 2" descr="Image result for sherman's march to the sea aftermat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2343" y="1825625"/>
            <a:ext cx="7540225" cy="494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476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2057400" y="533400"/>
            <a:ext cx="8153400" cy="762000"/>
          </a:xfrm>
          <a:prstGeom prst="rect">
            <a:avLst/>
          </a:prstGeom>
          <a:noFill/>
          <a:ln w="9525">
            <a:noFill/>
            <a:miter lim="800000"/>
            <a:headEnd/>
            <a:tailEnd/>
          </a:ln>
          <a:effectLst>
            <a:outerShdw dist="28398" dir="3806097" algn="ctr" rotWithShape="0">
              <a:srgbClr val="000000"/>
            </a:outerShdw>
          </a:effectLst>
        </p:spPr>
        <p:txBody>
          <a:bodyPr>
            <a:spAutoFit/>
          </a:bodyPr>
          <a:lstStyle/>
          <a:p>
            <a:pPr algn="ctr" eaLnBrk="1" hangingPunct="1">
              <a:spcBef>
                <a:spcPct val="50000"/>
              </a:spcBef>
              <a:defRPr/>
            </a:pPr>
            <a:r>
              <a:rPr lang="en-US" sz="4400" b="1" dirty="0">
                <a:solidFill>
                  <a:srgbClr val="D42800"/>
                </a:solidFill>
                <a:effectLst>
                  <a:outerShdw blurRad="38100" dist="38100" dir="2700000" algn="tl">
                    <a:srgbClr val="000000"/>
                  </a:outerShdw>
                </a:effectLst>
              </a:rPr>
              <a:t>North vs. South in 1861</a:t>
            </a:r>
          </a:p>
        </p:txBody>
      </p:sp>
      <p:graphicFrame>
        <p:nvGraphicFramePr>
          <p:cNvPr id="71723" name="Group 43"/>
          <p:cNvGraphicFramePr>
            <a:graphicFrameLocks noGrp="1"/>
          </p:cNvGraphicFramePr>
          <p:nvPr/>
        </p:nvGraphicFramePr>
        <p:xfrm>
          <a:off x="2286000" y="1803401"/>
          <a:ext cx="7620000" cy="4064001"/>
        </p:xfrm>
        <a:graphic>
          <a:graphicData uri="http://schemas.openxmlformats.org/drawingml/2006/table">
            <a:tbl>
              <a:tblPr/>
              <a:tblGrid>
                <a:gridCol w="3048000"/>
                <a:gridCol w="2286000"/>
                <a:gridCol w="2286000"/>
              </a:tblGrid>
              <a:tr h="13541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rgbClr val="002060"/>
                          </a:solidFill>
                          <a:effectLst>
                            <a:outerShdw blurRad="38100" dist="38100" dir="2700000" algn="tl">
                              <a:srgbClr val="000000"/>
                            </a:outerShdw>
                          </a:effectLst>
                          <a:latin typeface="Comic Sans MS" pitchFamily="66" charset="0"/>
                        </a:rPr>
                        <a:t>North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rgbClr val="C1C1C1"/>
                          </a:solidFill>
                          <a:effectLst>
                            <a:outerShdw blurRad="38100" dist="38100" dir="2700000" algn="tl">
                              <a:srgbClr val="000000"/>
                            </a:outerShdw>
                          </a:effectLst>
                          <a:latin typeface="Comic Sans MS" pitchFamily="66" charset="0"/>
                        </a:rPr>
                        <a:t>South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smtClean="0">
                          <a:ln>
                            <a:noFill/>
                          </a:ln>
                          <a:solidFill>
                            <a:srgbClr val="080808"/>
                          </a:solidFill>
                          <a:effectLst/>
                          <a:latin typeface="Comic Sans MS" pitchFamily="66" charset="0"/>
                        </a:rPr>
                        <a:t>Advantages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smtClean="0">
                          <a:ln>
                            <a:noFill/>
                          </a:ln>
                          <a:solidFill>
                            <a:srgbClr val="D42800"/>
                          </a:solidFill>
                          <a:effectLst>
                            <a:outerShdw blurRad="38100" dist="38100" dir="2700000" algn="tl">
                              <a:srgbClr val="000000"/>
                            </a:outerShdw>
                          </a:effectLst>
                          <a:latin typeface="Comic Sans MS" pitchFamily="66"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smtClean="0">
                          <a:ln>
                            <a:noFill/>
                          </a:ln>
                          <a:solidFill>
                            <a:srgbClr val="D42800"/>
                          </a:solidFill>
                          <a:effectLst>
                            <a:outerShdw blurRad="38100" dist="38100" dir="2700000" algn="tl">
                              <a:srgbClr val="000000"/>
                            </a:outerShdw>
                          </a:effectLst>
                          <a:latin typeface="Comic Sans MS" pitchFamily="66"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smtClean="0">
                          <a:ln>
                            <a:noFill/>
                          </a:ln>
                          <a:solidFill>
                            <a:srgbClr val="080808"/>
                          </a:solidFill>
                          <a:effectLst/>
                          <a:latin typeface="Comic Sans MS" pitchFamily="66" charset="0"/>
                        </a:rPr>
                        <a:t>Disadvantages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smtClean="0">
                          <a:ln>
                            <a:noFill/>
                          </a:ln>
                          <a:solidFill>
                            <a:srgbClr val="D42800"/>
                          </a:solidFill>
                          <a:effectLst>
                            <a:outerShdw blurRad="38100" dist="38100" dir="2700000" algn="tl">
                              <a:srgbClr val="000000"/>
                            </a:outerShdw>
                          </a:effectLst>
                          <a:latin typeface="Comic Sans MS" pitchFamily="66"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smtClean="0">
                          <a:ln>
                            <a:noFill/>
                          </a:ln>
                          <a:solidFill>
                            <a:srgbClr val="D42800"/>
                          </a:solidFill>
                          <a:effectLst>
                            <a:outerShdw blurRad="38100" dist="38100" dir="2700000" algn="tl">
                              <a:srgbClr val="000000"/>
                            </a:outerShdw>
                          </a:effectLst>
                          <a:latin typeface="Comic Sans MS" pitchFamily="66"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611472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1905000" y="319088"/>
            <a:ext cx="8382000" cy="823912"/>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4800" b="1" dirty="0">
                <a:solidFill>
                  <a:srgbClr val="D42800"/>
                </a:solidFill>
                <a:effectLst>
                  <a:outerShdw blurRad="38100" dist="38100" dir="2700000" algn="tl">
                    <a:srgbClr val="000000"/>
                  </a:outerShdw>
                </a:effectLst>
              </a:rPr>
              <a:t>1864 Election</a:t>
            </a:r>
          </a:p>
        </p:txBody>
      </p:sp>
      <p:pic>
        <p:nvPicPr>
          <p:cNvPr id="49155" name="Picture 4" descr="Abe Lincoln-4"/>
          <p:cNvPicPr>
            <a:picLocks noChangeAspect="1" noChangeArrowheads="1"/>
          </p:cNvPicPr>
          <p:nvPr/>
        </p:nvPicPr>
        <p:blipFill>
          <a:blip r:embed="rId2" cstate="print">
            <a:lum bright="-12000" contrast="6000"/>
          </a:blip>
          <a:srcRect l="18001" t="9883" r="15091" b="5162"/>
          <a:stretch>
            <a:fillRect/>
          </a:stretch>
        </p:blipFill>
        <p:spPr bwMode="auto">
          <a:xfrm>
            <a:off x="2717800" y="1295400"/>
            <a:ext cx="2921000" cy="4572000"/>
          </a:xfrm>
          <a:prstGeom prst="rect">
            <a:avLst/>
          </a:prstGeom>
          <a:noFill/>
          <a:ln w="9525">
            <a:solidFill>
              <a:schemeClr val="bg1"/>
            </a:solidFill>
            <a:miter lim="800000"/>
            <a:headEnd/>
            <a:tailEnd/>
          </a:ln>
        </p:spPr>
      </p:pic>
      <p:pic>
        <p:nvPicPr>
          <p:cNvPr id="49156" name="Picture 5" descr="GeorgeMcClellan"/>
          <p:cNvPicPr>
            <a:picLocks noChangeAspect="1" noChangeArrowheads="1"/>
          </p:cNvPicPr>
          <p:nvPr/>
        </p:nvPicPr>
        <p:blipFill>
          <a:blip r:embed="rId3" cstate="print"/>
          <a:srcRect l="8751" r="8113" b="1970"/>
          <a:stretch>
            <a:fillRect/>
          </a:stretch>
        </p:blipFill>
        <p:spPr bwMode="auto">
          <a:xfrm>
            <a:off x="6781800" y="1295400"/>
            <a:ext cx="2819400" cy="4572000"/>
          </a:xfrm>
          <a:prstGeom prst="rect">
            <a:avLst/>
          </a:prstGeom>
          <a:noFill/>
          <a:ln w="9525">
            <a:solidFill>
              <a:schemeClr val="bg1"/>
            </a:solidFill>
            <a:miter lim="800000"/>
            <a:headEnd/>
            <a:tailEnd/>
          </a:ln>
        </p:spPr>
      </p:pic>
      <p:sp>
        <p:nvSpPr>
          <p:cNvPr id="88070" name="Text Box 6"/>
          <p:cNvSpPr txBox="1">
            <a:spLocks noChangeArrowheads="1"/>
          </p:cNvSpPr>
          <p:nvPr/>
        </p:nvSpPr>
        <p:spPr bwMode="auto">
          <a:xfrm>
            <a:off x="2667000" y="6019800"/>
            <a:ext cx="2971800" cy="427038"/>
          </a:xfrm>
          <a:prstGeom prst="rect">
            <a:avLst/>
          </a:prstGeom>
          <a:noFill/>
          <a:ln w="9525">
            <a:noFill/>
            <a:miter lim="800000"/>
            <a:headEnd/>
            <a:tailEnd/>
          </a:ln>
          <a:effectLst>
            <a:outerShdw dist="35921" dir="2700000" algn="ctr" rotWithShape="0">
              <a:srgbClr val="002060"/>
            </a:outerShdw>
          </a:effectLst>
        </p:spPr>
        <p:txBody>
          <a:bodyPr>
            <a:spAutoFit/>
          </a:bodyPr>
          <a:lstStyle/>
          <a:p>
            <a:pPr algn="ctr">
              <a:spcBef>
                <a:spcPct val="50000"/>
              </a:spcBef>
              <a:defRPr/>
            </a:pPr>
            <a:r>
              <a:rPr lang="en-US" sz="2200" b="1">
                <a:solidFill>
                  <a:srgbClr val="F8F8F8"/>
                </a:solidFill>
                <a:effectLst>
                  <a:outerShdw blurRad="38100" dist="38100" dir="2700000" algn="tl">
                    <a:srgbClr val="000000"/>
                  </a:outerShdw>
                </a:effectLst>
                <a:latin typeface="Comic Sans MS" pitchFamily="66" charset="0"/>
              </a:rPr>
              <a:t>Pres. Lincoln (R)</a:t>
            </a:r>
          </a:p>
        </p:txBody>
      </p:sp>
      <p:sp>
        <p:nvSpPr>
          <p:cNvPr id="88071" name="Text Box 7"/>
          <p:cNvSpPr txBox="1">
            <a:spLocks noChangeArrowheads="1"/>
          </p:cNvSpPr>
          <p:nvPr/>
        </p:nvSpPr>
        <p:spPr bwMode="auto">
          <a:xfrm>
            <a:off x="6553200" y="6019800"/>
            <a:ext cx="3200400" cy="427038"/>
          </a:xfrm>
          <a:prstGeom prst="rect">
            <a:avLst/>
          </a:prstGeom>
          <a:noFill/>
          <a:ln w="9525">
            <a:noFill/>
            <a:miter lim="800000"/>
            <a:headEnd/>
            <a:tailEnd/>
          </a:ln>
          <a:effectLst>
            <a:outerShdw dist="35921" dir="2700000" algn="ctr" rotWithShape="0">
              <a:srgbClr val="002060"/>
            </a:outerShdw>
          </a:effectLst>
        </p:spPr>
        <p:txBody>
          <a:bodyPr>
            <a:spAutoFit/>
          </a:bodyPr>
          <a:lstStyle/>
          <a:p>
            <a:pPr algn="ctr">
              <a:spcBef>
                <a:spcPct val="50000"/>
              </a:spcBef>
              <a:defRPr/>
            </a:pPr>
            <a:r>
              <a:rPr lang="en-US" sz="2200" b="1">
                <a:solidFill>
                  <a:srgbClr val="F8F8F8"/>
                </a:solidFill>
                <a:effectLst>
                  <a:outerShdw blurRad="38100" dist="38100" dir="2700000" algn="tl">
                    <a:srgbClr val="000000"/>
                  </a:outerShdw>
                </a:effectLst>
                <a:latin typeface="Comic Sans MS" pitchFamily="66" charset="0"/>
              </a:rPr>
              <a:t>George McClellan (D)</a:t>
            </a:r>
          </a:p>
        </p:txBody>
      </p:sp>
    </p:spTree>
    <p:extLst>
      <p:ext uri="{BB962C8B-B14F-4D97-AF65-F5344CB8AC3E}">
        <p14:creationId xmlns:p14="http://schemas.microsoft.com/office/powerpoint/2010/main" val="2274792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1864</a:t>
            </a:r>
            <a:endParaRPr lang="es-US" dirty="0"/>
          </a:p>
        </p:txBody>
      </p:sp>
      <p:sp>
        <p:nvSpPr>
          <p:cNvPr id="3" name="Content Placeholder 2"/>
          <p:cNvSpPr>
            <a:spLocks noGrp="1"/>
          </p:cNvSpPr>
          <p:nvPr>
            <p:ph idx="1"/>
          </p:nvPr>
        </p:nvSpPr>
        <p:spPr/>
        <p:txBody>
          <a:bodyPr/>
          <a:lstStyle/>
          <a:p>
            <a:r>
              <a:rPr lang="en-US" dirty="0" smtClean="0"/>
              <a:t>Lincoln in August of 1864: “I am going to be beaten, and unless some great change takes place, badly beaten.” </a:t>
            </a:r>
          </a:p>
          <a:p>
            <a:r>
              <a:rPr lang="en-US" dirty="0" smtClean="0"/>
              <a:t>Chose Andrew Johnson as VP ( a Democrat from Tennessee)</a:t>
            </a:r>
          </a:p>
          <a:p>
            <a:r>
              <a:rPr lang="en-US" dirty="0" smtClean="0"/>
              <a:t>Union forces capture Mobile Bay in Alabama, Atlanta, and Northern Virginia.</a:t>
            </a:r>
            <a:endParaRPr lang="es-US" dirty="0"/>
          </a:p>
        </p:txBody>
      </p:sp>
    </p:spTree>
    <p:extLst>
      <p:ext uri="{BB962C8B-B14F-4D97-AF65-F5344CB8AC3E}">
        <p14:creationId xmlns:p14="http://schemas.microsoft.com/office/powerpoint/2010/main" val="42655634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7467600" y="1669143"/>
            <a:ext cx="2968171" cy="4985980"/>
          </a:xfrm>
          <a:prstGeom prst="rect">
            <a:avLst/>
          </a:prstGeom>
          <a:noFill/>
          <a:ln w="9525">
            <a:noFill/>
            <a:miter lim="800000"/>
            <a:headEnd/>
            <a:tailEnd/>
          </a:ln>
          <a:effectLst>
            <a:outerShdw dist="35921" dir="2700000" algn="ctr" rotWithShape="0">
              <a:srgbClr val="000000"/>
            </a:outerShdw>
          </a:effectLst>
        </p:spPr>
        <p:txBody>
          <a:bodyPr wrap="square">
            <a:spAutoFit/>
          </a:bodyPr>
          <a:lstStyle/>
          <a:p>
            <a:pPr algn="ctr">
              <a:spcBef>
                <a:spcPct val="50000"/>
              </a:spcBef>
              <a:defRPr/>
            </a:pPr>
            <a:r>
              <a:rPr lang="en-US" sz="4400" b="1" dirty="0" smtClean="0">
                <a:solidFill>
                  <a:srgbClr val="D42800"/>
                </a:solidFill>
                <a:effectLst>
                  <a:outerShdw blurRad="38100" dist="38100" dir="2700000" algn="tl">
                    <a:srgbClr val="000000"/>
                  </a:outerShdw>
                </a:effectLst>
              </a:rPr>
              <a:t>Presidential </a:t>
            </a:r>
            <a:r>
              <a:rPr lang="en-US" sz="4400" b="1" dirty="0">
                <a:solidFill>
                  <a:srgbClr val="D42800"/>
                </a:solidFill>
                <a:effectLst>
                  <a:outerShdw blurRad="38100" dist="38100" dir="2700000" algn="tl">
                    <a:srgbClr val="000000"/>
                  </a:outerShdw>
                </a:effectLst>
              </a:rPr>
              <a:t>Election </a:t>
            </a:r>
            <a:br>
              <a:rPr lang="en-US" sz="4400" b="1" dirty="0">
                <a:solidFill>
                  <a:srgbClr val="D42800"/>
                </a:solidFill>
                <a:effectLst>
                  <a:outerShdw blurRad="38100" dist="38100" dir="2700000" algn="tl">
                    <a:srgbClr val="000000"/>
                  </a:outerShdw>
                </a:effectLst>
              </a:rPr>
            </a:br>
            <a:r>
              <a:rPr lang="en-US" sz="4400" b="1" dirty="0">
                <a:solidFill>
                  <a:srgbClr val="D42800"/>
                </a:solidFill>
                <a:effectLst>
                  <a:outerShdw blurRad="38100" dist="38100" dir="2700000" algn="tl">
                    <a:srgbClr val="000000"/>
                  </a:outerShdw>
                </a:effectLst>
              </a:rPr>
              <a:t>Results:</a:t>
            </a:r>
            <a:br>
              <a:rPr lang="en-US" sz="4400" b="1" dirty="0">
                <a:solidFill>
                  <a:srgbClr val="D42800"/>
                </a:solidFill>
                <a:effectLst>
                  <a:outerShdw blurRad="38100" dist="38100" dir="2700000" algn="tl">
                    <a:srgbClr val="000000"/>
                  </a:outerShdw>
                </a:effectLst>
              </a:rPr>
            </a:br>
            <a:r>
              <a:rPr lang="en-US" sz="4400" b="1" dirty="0">
                <a:solidFill>
                  <a:srgbClr val="D42800"/>
                </a:solidFill>
                <a:effectLst>
                  <a:outerShdw blurRad="38100" dist="38100" dir="2700000" algn="tl">
                    <a:srgbClr val="000000"/>
                  </a:outerShdw>
                </a:effectLst>
              </a:rPr>
              <a:t> </a:t>
            </a:r>
            <a:br>
              <a:rPr lang="en-US" sz="4400" b="1" dirty="0">
                <a:solidFill>
                  <a:srgbClr val="D42800"/>
                </a:solidFill>
                <a:effectLst>
                  <a:outerShdw blurRad="38100" dist="38100" dir="2700000" algn="tl">
                    <a:srgbClr val="000000"/>
                  </a:outerShdw>
                </a:effectLst>
              </a:rPr>
            </a:br>
            <a:r>
              <a:rPr lang="en-US" sz="4400" b="1" dirty="0" smtClean="0">
                <a:solidFill>
                  <a:srgbClr val="D42800"/>
                </a:solidFill>
                <a:effectLst>
                  <a:outerShdw blurRad="38100" dist="38100" dir="2700000" algn="tl">
                    <a:srgbClr val="000000"/>
                  </a:outerShdw>
                </a:effectLst>
              </a:rPr>
              <a:t>1864</a:t>
            </a:r>
          </a:p>
          <a:p>
            <a:pPr algn="ctr">
              <a:spcBef>
                <a:spcPct val="50000"/>
              </a:spcBef>
              <a:defRPr/>
            </a:pPr>
            <a:r>
              <a:rPr lang="en-US" sz="2800" b="1" dirty="0" smtClean="0">
                <a:solidFill>
                  <a:srgbClr val="D42800"/>
                </a:solidFill>
                <a:effectLst>
                  <a:outerShdw blurRad="38100" dist="38100" dir="2700000" algn="tl">
                    <a:srgbClr val="000000"/>
                  </a:outerShdw>
                </a:effectLst>
              </a:rPr>
              <a:t>Includes absentee ballots of Union soldiers.</a:t>
            </a:r>
            <a:endParaRPr lang="en-US" sz="2800" b="1" dirty="0">
              <a:solidFill>
                <a:srgbClr val="D42800"/>
              </a:solidFill>
              <a:effectLst>
                <a:outerShdw blurRad="38100" dist="38100" dir="2700000" algn="tl">
                  <a:srgbClr val="000000"/>
                </a:outerShdw>
              </a:effectLst>
            </a:endParaRPr>
          </a:p>
        </p:txBody>
      </p:sp>
      <p:pic>
        <p:nvPicPr>
          <p:cNvPr id="53251" name="Picture 5" descr="map-1864 Election"/>
          <p:cNvPicPr>
            <a:picLocks noChangeAspect="1" noChangeArrowheads="1"/>
          </p:cNvPicPr>
          <p:nvPr/>
        </p:nvPicPr>
        <p:blipFill>
          <a:blip r:embed="rId2" cstate="print">
            <a:lum bright="-6000" contrast="12000"/>
          </a:blip>
          <a:srcRect/>
          <a:stretch>
            <a:fillRect/>
          </a:stretch>
        </p:blipFill>
        <p:spPr bwMode="auto">
          <a:xfrm>
            <a:off x="1752600" y="685800"/>
            <a:ext cx="5486400" cy="5638800"/>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1350810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905000" y="242888"/>
            <a:ext cx="8382000" cy="2031325"/>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3600" b="1" dirty="0">
                <a:solidFill>
                  <a:srgbClr val="D42800"/>
                </a:solidFill>
                <a:effectLst>
                  <a:outerShdw blurRad="38100" dist="38100" dir="2700000" algn="tl">
                    <a:srgbClr val="000000"/>
                  </a:outerShdw>
                </a:effectLst>
              </a:rPr>
              <a:t>The Final Virginia Campaign:</a:t>
            </a:r>
            <a:br>
              <a:rPr lang="en-US" sz="3600" b="1" dirty="0">
                <a:solidFill>
                  <a:srgbClr val="D42800"/>
                </a:solidFill>
                <a:effectLst>
                  <a:outerShdw blurRad="38100" dist="38100" dir="2700000" algn="tl">
                    <a:srgbClr val="000000"/>
                  </a:outerShdw>
                </a:effectLst>
              </a:rPr>
            </a:br>
            <a:r>
              <a:rPr lang="en-US" sz="3600" b="1" dirty="0" smtClean="0">
                <a:solidFill>
                  <a:srgbClr val="D42800"/>
                </a:solidFill>
                <a:effectLst>
                  <a:outerShdw blurRad="38100" dist="38100" dir="2700000" algn="tl">
                    <a:srgbClr val="000000"/>
                  </a:outerShdw>
                </a:effectLst>
              </a:rPr>
              <a:t>1864-1865</a:t>
            </a:r>
          </a:p>
          <a:p>
            <a:pPr algn="ctr">
              <a:spcBef>
                <a:spcPct val="50000"/>
              </a:spcBef>
              <a:defRPr/>
            </a:pPr>
            <a:endParaRPr lang="en-US" sz="3600" b="1" dirty="0">
              <a:solidFill>
                <a:srgbClr val="D42800"/>
              </a:solidFill>
              <a:effectLst>
                <a:outerShdw blurRad="38100" dist="38100" dir="2700000" algn="tl">
                  <a:srgbClr val="000000"/>
                </a:outerShdw>
              </a:effectLst>
            </a:endParaRPr>
          </a:p>
        </p:txBody>
      </p:sp>
      <p:pic>
        <p:nvPicPr>
          <p:cNvPr id="54275" name="Picture 4" descr="304690_m_15_08"/>
          <p:cNvPicPr preferRelativeResize="0">
            <a:picLocks noChangeAspect="1" noChangeArrowheads="1"/>
          </p:cNvPicPr>
          <p:nvPr/>
        </p:nvPicPr>
        <p:blipFill>
          <a:blip r:embed="rId2" cstate="print">
            <a:lum bright="-12000" contrast="18000"/>
          </a:blip>
          <a:srcRect/>
          <a:stretch>
            <a:fillRect/>
          </a:stretch>
        </p:blipFill>
        <p:spPr bwMode="auto">
          <a:xfrm>
            <a:off x="2061029" y="1418383"/>
            <a:ext cx="7082971" cy="5413094"/>
          </a:xfrm>
          <a:prstGeom prst="rect">
            <a:avLst/>
          </a:prstGeom>
          <a:noFill/>
          <a:ln w="12700">
            <a:solidFill>
              <a:schemeClr val="bg1"/>
            </a:solidFill>
            <a:miter lim="800000"/>
            <a:headEnd/>
            <a:tailEnd/>
          </a:ln>
        </p:spPr>
      </p:pic>
      <p:sp>
        <p:nvSpPr>
          <p:cNvPr id="2" name="TextBox 1"/>
          <p:cNvSpPr txBox="1"/>
          <p:nvPr/>
        </p:nvSpPr>
        <p:spPr>
          <a:xfrm>
            <a:off x="9289143" y="3802743"/>
            <a:ext cx="2902857" cy="1384995"/>
          </a:xfrm>
          <a:prstGeom prst="rect">
            <a:avLst/>
          </a:prstGeom>
          <a:noFill/>
        </p:spPr>
        <p:txBody>
          <a:bodyPr wrap="square" rtlCol="0">
            <a:spAutoFit/>
          </a:bodyPr>
          <a:lstStyle/>
          <a:p>
            <a:r>
              <a:rPr lang="en-US" sz="2800" dirty="0" smtClean="0"/>
              <a:t>April 2, 1865 Richmond is abandoned</a:t>
            </a:r>
            <a:r>
              <a:rPr lang="en-US" dirty="0" smtClean="0"/>
              <a:t>. </a:t>
            </a:r>
            <a:endParaRPr lang="es-US" dirty="0"/>
          </a:p>
        </p:txBody>
      </p:sp>
    </p:spTree>
    <p:extLst>
      <p:ext uri="{BB962C8B-B14F-4D97-AF65-F5344CB8AC3E}">
        <p14:creationId xmlns:p14="http://schemas.microsoft.com/office/powerpoint/2010/main" val="7948402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1905000" y="319088"/>
            <a:ext cx="8153400" cy="1433512"/>
          </a:xfrm>
          <a:prstGeom prst="rect">
            <a:avLst/>
          </a:prstGeom>
          <a:noFill/>
          <a:ln w="9525">
            <a:noFill/>
            <a:miter lim="800000"/>
            <a:headEnd/>
            <a:tailEnd/>
          </a:ln>
          <a:effectLst>
            <a:outerShdw dist="35921" dir="2700000" algn="ctr" rotWithShape="0">
              <a:srgbClr val="000000"/>
            </a:outerShdw>
          </a:effectLst>
        </p:spPr>
        <p:txBody>
          <a:bodyPr>
            <a:spAutoFit/>
          </a:bodyPr>
          <a:lstStyle/>
          <a:p>
            <a:pPr algn="r">
              <a:spcBef>
                <a:spcPct val="50000"/>
              </a:spcBef>
              <a:defRPr/>
            </a:pPr>
            <a:r>
              <a:rPr lang="en-US" sz="4800" b="1" dirty="0">
                <a:solidFill>
                  <a:srgbClr val="D42800"/>
                </a:solidFill>
                <a:effectLst>
                  <a:outerShdw blurRad="38100" dist="38100" dir="2700000" algn="tl">
                    <a:srgbClr val="000000"/>
                  </a:outerShdw>
                </a:effectLst>
              </a:rPr>
              <a:t>Surrender at Appomattox</a:t>
            </a:r>
            <a:br>
              <a:rPr lang="en-US" sz="4800" b="1" dirty="0">
                <a:solidFill>
                  <a:srgbClr val="D42800"/>
                </a:solidFill>
                <a:effectLst>
                  <a:outerShdw blurRad="38100" dist="38100" dir="2700000" algn="tl">
                    <a:srgbClr val="000000"/>
                  </a:outerShdw>
                </a:effectLst>
              </a:rPr>
            </a:br>
            <a:r>
              <a:rPr lang="en-US" sz="4000" b="1" dirty="0">
                <a:solidFill>
                  <a:srgbClr val="D42800"/>
                </a:solidFill>
                <a:effectLst>
                  <a:outerShdw blurRad="38100" dist="38100" dir="2700000" algn="tl">
                    <a:srgbClr val="000000"/>
                  </a:outerShdw>
                </a:effectLst>
              </a:rPr>
              <a:t>April 9, 1865</a:t>
            </a:r>
          </a:p>
        </p:txBody>
      </p:sp>
      <p:pic>
        <p:nvPicPr>
          <p:cNvPr id="55299" name="Picture 5" descr="AppomattoxCourtHouse"/>
          <p:cNvPicPr>
            <a:picLocks noChangeAspect="1" noChangeArrowheads="1"/>
          </p:cNvPicPr>
          <p:nvPr/>
        </p:nvPicPr>
        <p:blipFill>
          <a:blip r:embed="rId2" cstate="print">
            <a:lum bright="-6000" contrast="6000"/>
          </a:blip>
          <a:srcRect/>
          <a:stretch>
            <a:fillRect/>
          </a:stretch>
        </p:blipFill>
        <p:spPr bwMode="auto">
          <a:xfrm>
            <a:off x="1905000" y="1371600"/>
            <a:ext cx="4114800" cy="3151188"/>
          </a:xfrm>
          <a:prstGeom prst="rect">
            <a:avLst/>
          </a:prstGeom>
          <a:noFill/>
          <a:ln w="9525">
            <a:solidFill>
              <a:schemeClr val="bg1"/>
            </a:solidFill>
            <a:miter lim="800000"/>
            <a:headEnd/>
            <a:tailEnd/>
          </a:ln>
        </p:spPr>
      </p:pic>
      <p:pic>
        <p:nvPicPr>
          <p:cNvPr id="55300" name="Picture 7" descr="1865_Appomattox_Lees_Surrender_1867_Painting"/>
          <p:cNvPicPr>
            <a:picLocks noChangeAspect="1" noChangeArrowheads="1"/>
          </p:cNvPicPr>
          <p:nvPr/>
        </p:nvPicPr>
        <p:blipFill>
          <a:blip r:embed="rId3" cstate="print">
            <a:lum bright="-6000" contrast="6000"/>
          </a:blip>
          <a:srcRect l="1257" t="3230" r="1259" b="4462"/>
          <a:stretch>
            <a:fillRect/>
          </a:stretch>
        </p:blipFill>
        <p:spPr bwMode="auto">
          <a:xfrm>
            <a:off x="5791200" y="2743200"/>
            <a:ext cx="4572000" cy="3727450"/>
          </a:xfrm>
          <a:prstGeom prst="rect">
            <a:avLst/>
          </a:prstGeom>
          <a:noFill/>
          <a:ln w="9525">
            <a:solidFill>
              <a:schemeClr val="bg1"/>
            </a:solidFill>
            <a:miter lim="800000"/>
            <a:headEnd/>
            <a:tailEnd/>
          </a:ln>
        </p:spPr>
      </p:pic>
      <p:sp>
        <p:nvSpPr>
          <p:cNvPr id="2" name="TextBox 1"/>
          <p:cNvSpPr txBox="1"/>
          <p:nvPr/>
        </p:nvSpPr>
        <p:spPr>
          <a:xfrm>
            <a:off x="478972" y="4804229"/>
            <a:ext cx="4368800"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Generous terms for Lee and his men at Lincoln’s request.</a:t>
            </a:r>
          </a:p>
          <a:p>
            <a:pPr marL="342900" indent="-342900">
              <a:buFont typeface="Arial" panose="020B0604020202020204" pitchFamily="34" charset="0"/>
              <a:buChar char="•"/>
            </a:pPr>
            <a:r>
              <a:rPr lang="en-US" sz="2400" dirty="0" smtClean="0"/>
              <a:t>Within two months all remaining Confederate forces collapsed </a:t>
            </a:r>
            <a:endParaRPr lang="es-US" sz="2400" dirty="0"/>
          </a:p>
        </p:txBody>
      </p:sp>
    </p:spTree>
    <p:extLst>
      <p:ext uri="{BB962C8B-B14F-4D97-AF65-F5344CB8AC3E}">
        <p14:creationId xmlns:p14="http://schemas.microsoft.com/office/powerpoint/2010/main" val="21998794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905000" y="395288"/>
            <a:ext cx="8382000" cy="823912"/>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4800" b="1" dirty="0">
                <a:solidFill>
                  <a:srgbClr val="D42800"/>
                </a:solidFill>
                <a:effectLst>
                  <a:outerShdw blurRad="38100" dist="38100" dir="2700000" algn="tl">
                    <a:srgbClr val="000000"/>
                  </a:outerShdw>
                </a:effectLst>
              </a:rPr>
              <a:t>Casualties on Both Sides</a:t>
            </a:r>
          </a:p>
        </p:txBody>
      </p:sp>
      <p:pic>
        <p:nvPicPr>
          <p:cNvPr id="56323" name="Picture 4" descr="MART"/>
          <p:cNvPicPr>
            <a:picLocks noChangeAspect="1" noChangeArrowheads="1"/>
          </p:cNvPicPr>
          <p:nvPr/>
        </p:nvPicPr>
        <p:blipFill>
          <a:blip r:embed="rId2" cstate="print">
            <a:lum bright="-12000" contrast="18000"/>
          </a:blip>
          <a:srcRect b="15945"/>
          <a:stretch>
            <a:fillRect/>
          </a:stretch>
        </p:blipFill>
        <p:spPr bwMode="auto">
          <a:xfrm>
            <a:off x="2378040" y="1524001"/>
            <a:ext cx="6842160" cy="5333999"/>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1731739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2057400" y="319089"/>
            <a:ext cx="8153400" cy="769937"/>
          </a:xfrm>
          <a:prstGeom prst="rect">
            <a:avLst/>
          </a:prstGeom>
          <a:noFill/>
          <a:ln w="9525">
            <a:noFill/>
            <a:miter lim="800000"/>
            <a:headEnd/>
            <a:tailEnd/>
          </a:ln>
          <a:effectLst>
            <a:outerShdw dist="28398" dir="3806097" algn="ctr" rotWithShape="0">
              <a:srgbClr val="000000"/>
            </a:outerShdw>
          </a:effectLst>
        </p:spPr>
        <p:txBody>
          <a:bodyPr>
            <a:spAutoFit/>
          </a:bodyPr>
          <a:lstStyle/>
          <a:p>
            <a:pPr algn="ctr" eaLnBrk="1" hangingPunct="1">
              <a:spcBef>
                <a:spcPct val="50000"/>
              </a:spcBef>
              <a:defRPr/>
            </a:pPr>
            <a:r>
              <a:rPr lang="en-US" sz="4400" b="1" dirty="0">
                <a:solidFill>
                  <a:srgbClr val="D42800"/>
                </a:solidFill>
                <a:effectLst>
                  <a:outerShdw blurRad="38100" dist="38100" dir="2700000" algn="tl">
                    <a:srgbClr val="000000"/>
                  </a:outerShdw>
                </a:effectLst>
              </a:rPr>
              <a:t>Rating the North &amp; the South</a:t>
            </a:r>
          </a:p>
        </p:txBody>
      </p:sp>
      <p:pic>
        <p:nvPicPr>
          <p:cNvPr id="3075" name="Picture 3" descr="chart-RatingNorth&amp;South"/>
          <p:cNvPicPr>
            <a:picLocks noChangeAspect="1" noChangeArrowheads="1"/>
          </p:cNvPicPr>
          <p:nvPr/>
        </p:nvPicPr>
        <p:blipFill>
          <a:blip r:embed="rId2" cstate="print">
            <a:lum contrast="6000"/>
          </a:blip>
          <a:srcRect t="7727"/>
          <a:stretch>
            <a:fillRect/>
          </a:stretch>
        </p:blipFill>
        <p:spPr bwMode="auto">
          <a:xfrm>
            <a:off x="1905000" y="1328738"/>
            <a:ext cx="8382000" cy="4995862"/>
          </a:xfrm>
          <a:prstGeom prst="rect">
            <a:avLst/>
          </a:prstGeom>
          <a:noFill/>
          <a:ln w="9525">
            <a:solidFill>
              <a:schemeClr val="bg2"/>
            </a:solidFill>
            <a:miter lim="800000"/>
            <a:headEnd/>
            <a:tailEnd/>
          </a:ln>
        </p:spPr>
      </p:pic>
    </p:spTree>
    <p:extLst>
      <p:ext uri="{BB962C8B-B14F-4D97-AF65-F5344CB8AC3E}">
        <p14:creationId xmlns:p14="http://schemas.microsoft.com/office/powerpoint/2010/main" val="4150005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2819400" y="381000"/>
            <a:ext cx="6629400" cy="1555750"/>
          </a:xfrm>
          <a:prstGeom prst="rect">
            <a:avLst/>
          </a:prstGeom>
          <a:noFill/>
          <a:ln w="9525">
            <a:noFill/>
            <a:miter lim="800000"/>
            <a:headEnd/>
            <a:tailEnd/>
          </a:ln>
          <a:effectLst>
            <a:outerShdw dist="28398" dir="3806097" algn="ctr" rotWithShape="0">
              <a:srgbClr val="000000"/>
            </a:outerShdw>
          </a:effectLst>
        </p:spPr>
        <p:txBody>
          <a:bodyPr>
            <a:spAutoFit/>
          </a:bodyPr>
          <a:lstStyle/>
          <a:p>
            <a:pPr algn="ctr" eaLnBrk="1" hangingPunct="1">
              <a:spcBef>
                <a:spcPct val="50000"/>
              </a:spcBef>
              <a:defRPr/>
            </a:pPr>
            <a:r>
              <a:rPr lang="en-US" sz="4800" b="1" dirty="0">
                <a:solidFill>
                  <a:srgbClr val="D42800"/>
                </a:solidFill>
                <a:effectLst>
                  <a:outerShdw blurRad="38100" dist="38100" dir="2700000" algn="tl">
                    <a:srgbClr val="000000"/>
                  </a:outerShdw>
                </a:effectLst>
              </a:rPr>
              <a:t>Slave/Free States Population, 1861</a:t>
            </a:r>
          </a:p>
        </p:txBody>
      </p:sp>
      <p:pic>
        <p:nvPicPr>
          <p:cNvPr id="4099" name="Picture 4" descr="chart-1861 slave &amp; free states populations"/>
          <p:cNvPicPr>
            <a:picLocks noChangeAspect="1" noChangeArrowheads="1"/>
          </p:cNvPicPr>
          <p:nvPr/>
        </p:nvPicPr>
        <p:blipFill>
          <a:blip r:embed="rId2" cstate="print"/>
          <a:srcRect/>
          <a:stretch>
            <a:fillRect/>
          </a:stretch>
        </p:blipFill>
        <p:spPr bwMode="auto">
          <a:xfrm>
            <a:off x="2133600" y="2362201"/>
            <a:ext cx="8001000" cy="2741613"/>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1544869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2819400" y="319088"/>
            <a:ext cx="6629400" cy="823912"/>
          </a:xfrm>
          <a:prstGeom prst="rect">
            <a:avLst/>
          </a:prstGeom>
          <a:noFill/>
          <a:ln w="9525">
            <a:noFill/>
            <a:miter lim="800000"/>
            <a:headEnd/>
            <a:tailEnd/>
          </a:ln>
          <a:effectLst>
            <a:outerShdw dist="28398" dir="3806097" algn="ctr" rotWithShape="0">
              <a:srgbClr val="929292"/>
            </a:outerShdw>
          </a:effectLst>
        </p:spPr>
        <p:txBody>
          <a:bodyPr>
            <a:spAutoFit/>
          </a:bodyPr>
          <a:lstStyle/>
          <a:p>
            <a:pPr algn="ctr" eaLnBrk="1" hangingPunct="1">
              <a:spcBef>
                <a:spcPct val="50000"/>
              </a:spcBef>
              <a:defRPr/>
            </a:pPr>
            <a:r>
              <a:rPr lang="en-US" sz="4800" b="1" dirty="0">
                <a:solidFill>
                  <a:srgbClr val="D42800"/>
                </a:solidFill>
                <a:effectLst>
                  <a:outerShdw blurRad="38100" dist="38100" dir="2700000" algn="tl">
                    <a:srgbClr val="000000"/>
                  </a:outerShdw>
                </a:effectLst>
              </a:rPr>
              <a:t>Railroad Lines, 1860</a:t>
            </a:r>
          </a:p>
        </p:txBody>
      </p:sp>
      <p:pic>
        <p:nvPicPr>
          <p:cNvPr id="5123" name="Picture 3"/>
          <p:cNvPicPr>
            <a:picLocks noChangeAspect="1" noChangeArrowheads="1"/>
          </p:cNvPicPr>
          <p:nvPr/>
        </p:nvPicPr>
        <p:blipFill>
          <a:blip r:embed="rId2" cstate="print">
            <a:lum bright="-6000" contrast="6000"/>
          </a:blip>
          <a:srcRect/>
          <a:stretch>
            <a:fillRect/>
          </a:stretch>
        </p:blipFill>
        <p:spPr bwMode="auto">
          <a:xfrm>
            <a:off x="3810000" y="1371600"/>
            <a:ext cx="4692650" cy="4953000"/>
          </a:xfrm>
          <a:prstGeom prst="rect">
            <a:avLst/>
          </a:prstGeom>
          <a:noFill/>
          <a:ln w="9525">
            <a:solidFill>
              <a:schemeClr val="bg2"/>
            </a:solidFill>
            <a:miter lim="800000"/>
            <a:headEnd/>
            <a:tailEnd/>
          </a:ln>
        </p:spPr>
      </p:pic>
    </p:spTree>
    <p:extLst>
      <p:ext uri="{BB962C8B-B14F-4D97-AF65-F5344CB8AC3E}">
        <p14:creationId xmlns:p14="http://schemas.microsoft.com/office/powerpoint/2010/main" val="3596893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1828800" y="319089"/>
            <a:ext cx="8610600" cy="830997"/>
          </a:xfrm>
          <a:prstGeom prst="rect">
            <a:avLst/>
          </a:prstGeom>
          <a:noFill/>
          <a:ln w="9525">
            <a:noFill/>
            <a:miter lim="800000"/>
            <a:headEnd/>
            <a:tailEnd/>
          </a:ln>
          <a:effectLst>
            <a:outerShdw dist="25400" dir="5400000" algn="ctr" rotWithShape="0">
              <a:srgbClr val="929292"/>
            </a:outerShdw>
          </a:effectLst>
        </p:spPr>
        <p:txBody>
          <a:bodyPr>
            <a:spAutoFit/>
          </a:bodyPr>
          <a:lstStyle/>
          <a:p>
            <a:pPr algn="ctr" eaLnBrk="1" hangingPunct="1">
              <a:spcBef>
                <a:spcPct val="50000"/>
              </a:spcBef>
              <a:defRPr/>
            </a:pPr>
            <a:r>
              <a:rPr lang="en-US" sz="4800" b="1" dirty="0">
                <a:solidFill>
                  <a:srgbClr val="D42800"/>
                </a:solidFill>
                <a:effectLst>
                  <a:outerShdw blurRad="38100" dist="38100" dir="2700000" algn="tl">
                    <a:srgbClr val="000000"/>
                  </a:outerShdw>
                </a:effectLst>
              </a:rPr>
              <a:t>Resources: North &amp; the South</a:t>
            </a:r>
          </a:p>
        </p:txBody>
      </p:sp>
      <p:pic>
        <p:nvPicPr>
          <p:cNvPr id="6147" name="Picture 3" descr="chart-North-SouthResources"/>
          <p:cNvPicPr>
            <a:picLocks noChangeAspect="1" noChangeArrowheads="1"/>
          </p:cNvPicPr>
          <p:nvPr/>
        </p:nvPicPr>
        <p:blipFill>
          <a:blip r:embed="rId2" cstate="print">
            <a:lum bright="-18000" contrast="24000"/>
          </a:blip>
          <a:srcRect b="7523"/>
          <a:stretch>
            <a:fillRect/>
          </a:stretch>
        </p:blipFill>
        <p:spPr bwMode="auto">
          <a:xfrm>
            <a:off x="3810000" y="1981200"/>
            <a:ext cx="4762500" cy="4191000"/>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1167829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14034</TotalTime>
  <Words>1560</Words>
  <Application>Microsoft Office PowerPoint</Application>
  <PresentationFormat>Widescreen</PresentationFormat>
  <Paragraphs>169</Paragraphs>
  <Slides>55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55</vt:i4>
      </vt:variant>
    </vt:vector>
  </HeadingPairs>
  <TitlesOfParts>
    <vt:vector size="63" baseType="lpstr">
      <vt:lpstr>Arial</vt:lpstr>
      <vt:lpstr>Arial</vt:lpstr>
      <vt:lpstr>Calibri</vt:lpstr>
      <vt:lpstr>Calibri Light</vt:lpstr>
      <vt:lpstr>Comic Sans MS</vt:lpstr>
      <vt:lpstr>Wingdings</vt:lpstr>
      <vt:lpstr>Office Theme</vt:lpstr>
      <vt:lpstr>1_Office Theme</vt:lpstr>
      <vt:lpstr>The Civil War</vt:lpstr>
      <vt:lpstr>The Civil War</vt:lpstr>
      <vt:lpstr>Early Civil War Battle’s Chart</vt:lpstr>
      <vt:lpstr>What happens after Fort Sumter?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Technologies in War</vt:lpstr>
      <vt:lpstr>Ironclad Ships</vt:lpstr>
      <vt:lpstr>Merrimack v Monitor </vt:lpstr>
      <vt:lpstr>PowerPoint Presentation</vt:lpstr>
      <vt:lpstr>PowerPoint Presentation</vt:lpstr>
      <vt:lpstr>PowerPoint Presentation</vt:lpstr>
      <vt:lpstr>General George McClellan </vt:lpstr>
      <vt:lpstr>Diplomatic Relations with Great Britain</vt:lpstr>
      <vt:lpstr>PowerPoint Presentation</vt:lpstr>
      <vt:lpstr>Emancipation Proclamation </vt:lpstr>
      <vt:lpstr>Reactions to Emancipation Proclamation </vt:lpstr>
      <vt:lpstr>PowerPoint Presentation</vt:lpstr>
      <vt:lpstr>PowerPoint Presentation</vt:lpstr>
      <vt:lpstr>Bellwork Review Questions </vt:lpstr>
      <vt:lpstr>Political Problems in North and South</vt:lpstr>
      <vt:lpstr>Political Problems in the North and South</vt:lpstr>
      <vt:lpstr>New York City Draft Riots 1863 July 13-16</vt:lpstr>
      <vt:lpstr>PowerPoint Presentation</vt:lpstr>
      <vt:lpstr>The war’s impact on the economy</vt:lpstr>
      <vt:lpstr>Northern Economy</vt:lpstr>
      <vt:lpstr>PowerPoint Presentation</vt:lpstr>
      <vt:lpstr>Civil War Medicine</vt:lpstr>
      <vt:lpstr>Civil War medicine </vt:lpstr>
      <vt:lpstr>Prisoner of war camps</vt:lpstr>
      <vt:lpstr>Andersonville</vt:lpstr>
      <vt:lpstr>PowerPoint Presentation</vt:lpstr>
      <vt:lpstr>PowerPoint Presentation</vt:lpstr>
      <vt:lpstr>Siege of Vicksburg</vt:lpstr>
      <vt:lpstr>PowerPoint Presentation</vt:lpstr>
      <vt:lpstr>Battle of Gettysburg</vt:lpstr>
      <vt:lpstr>PowerPoint Presentation</vt:lpstr>
      <vt:lpstr>Gettysburg Address</vt:lpstr>
      <vt:lpstr>PowerPoint Presentation</vt:lpstr>
      <vt:lpstr>William Sherman</vt:lpstr>
      <vt:lpstr>Sherman’s March</vt:lpstr>
      <vt:lpstr>PowerPoint Presentation</vt:lpstr>
      <vt:lpstr>Election of 1864</vt:lpstr>
      <vt:lpstr>PowerPoint Presentation</vt:lpstr>
      <vt:lpstr>PowerPoint Presentation</vt:lpstr>
      <vt:lpstr>PowerPoint Presentation</vt:lpstr>
      <vt:lpstr>PowerPoint Presentation</vt:lpstr>
    </vt:vector>
  </TitlesOfParts>
  <Company>The University of North Carolina at Chapel Hill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War</dc:title>
  <dc:creator>Drew.H</dc:creator>
  <cp:lastModifiedBy>Drew Hermanson</cp:lastModifiedBy>
  <cp:revision>35</cp:revision>
  <dcterms:created xsi:type="dcterms:W3CDTF">2017-03-10T12:24:37Z</dcterms:created>
  <dcterms:modified xsi:type="dcterms:W3CDTF">2019-03-11T11:56:17Z</dcterms:modified>
</cp:coreProperties>
</file>