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handoutMasterIdLst>
    <p:handoutMasterId r:id="rId56"/>
  </p:handoutMasterIdLst>
  <p:sldIdLst>
    <p:sldId id="280" r:id="rId2"/>
    <p:sldId id="284" r:id="rId3"/>
    <p:sldId id="287" r:id="rId4"/>
    <p:sldId id="281" r:id="rId5"/>
    <p:sldId id="282" r:id="rId6"/>
    <p:sldId id="257" r:id="rId7"/>
    <p:sldId id="275" r:id="rId8"/>
    <p:sldId id="291" r:id="rId9"/>
    <p:sldId id="292" r:id="rId10"/>
    <p:sldId id="279" r:id="rId11"/>
    <p:sldId id="298" r:id="rId12"/>
    <p:sldId id="309" r:id="rId13"/>
    <p:sldId id="289" r:id="rId14"/>
    <p:sldId id="265" r:id="rId15"/>
    <p:sldId id="286" r:id="rId16"/>
    <p:sldId id="295" r:id="rId17"/>
    <p:sldId id="313" r:id="rId18"/>
    <p:sldId id="310" r:id="rId19"/>
    <p:sldId id="274" r:id="rId20"/>
    <p:sldId id="277" r:id="rId21"/>
    <p:sldId id="311" r:id="rId22"/>
    <p:sldId id="267" r:id="rId23"/>
    <p:sldId id="297" r:id="rId24"/>
    <p:sldId id="258" r:id="rId25"/>
    <p:sldId id="285" r:id="rId26"/>
    <p:sldId id="300" r:id="rId27"/>
    <p:sldId id="307" r:id="rId28"/>
    <p:sldId id="299" r:id="rId29"/>
    <p:sldId id="301" r:id="rId30"/>
    <p:sldId id="323" r:id="rId31"/>
    <p:sldId id="269" r:id="rId32"/>
    <p:sldId id="261" r:id="rId33"/>
    <p:sldId id="262" r:id="rId34"/>
    <p:sldId id="318" r:id="rId35"/>
    <p:sldId id="303" r:id="rId36"/>
    <p:sldId id="306" r:id="rId37"/>
    <p:sldId id="304" r:id="rId38"/>
    <p:sldId id="305" r:id="rId39"/>
    <p:sldId id="290" r:id="rId40"/>
    <p:sldId id="319" r:id="rId41"/>
    <p:sldId id="276" r:id="rId42"/>
    <p:sldId id="270" r:id="rId43"/>
    <p:sldId id="294" r:id="rId44"/>
    <p:sldId id="264" r:id="rId45"/>
    <p:sldId id="268" r:id="rId46"/>
    <p:sldId id="296" r:id="rId47"/>
    <p:sldId id="273" r:id="rId48"/>
    <p:sldId id="266" r:id="rId49"/>
    <p:sldId id="314" r:id="rId50"/>
    <p:sldId id="321" r:id="rId51"/>
    <p:sldId id="315" r:id="rId52"/>
    <p:sldId id="317" r:id="rId53"/>
    <p:sldId id="322" r:id="rId54"/>
    <p:sldId id="316" r:id="rId55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57"/>
      <p:bold r:id="rId5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1C1C1"/>
    <a:srgbClr val="002060"/>
    <a:srgbClr val="D42800"/>
    <a:srgbClr val="00297C"/>
    <a:srgbClr val="000099"/>
    <a:srgbClr val="080808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4" autoAdjust="0"/>
    <p:restoredTop sz="94660"/>
  </p:normalViewPr>
  <p:slideViewPr>
    <p:cSldViewPr>
      <p:cViewPr varScale="1">
        <p:scale>
          <a:sx n="92" d="100"/>
          <a:sy n="9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8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71459BC-642D-4E57-BE44-3AF4B2629E70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1157F8-1D06-4FD2-A481-9B61663C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5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1C1C1"/>
            </a:gs>
            <a:gs pos="100000">
              <a:srgbClr val="00206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North vs. South in 1861</a:t>
            </a:r>
          </a:p>
        </p:txBody>
      </p:sp>
      <p:graphicFrame>
        <p:nvGraphicFramePr>
          <p:cNvPr id="71723" name="Group 43"/>
          <p:cNvGraphicFramePr>
            <a:graphicFrameLocks noGrp="1"/>
          </p:cNvGraphicFramePr>
          <p:nvPr/>
        </p:nvGraphicFramePr>
        <p:xfrm>
          <a:off x="762000" y="1803400"/>
          <a:ext cx="7620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2286000"/>
                <a:gridCol w="2286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North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C1C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South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omic Sans MS" pitchFamily="66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28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28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omic Sans MS" pitchFamily="66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28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28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953000" y="1219200"/>
            <a:ext cx="38862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Immigrants</a:t>
            </a:r>
            <a:b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 a %</a:t>
            </a:r>
            <a:b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 a State’s</a:t>
            </a:r>
            <a:b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Population</a:t>
            </a:r>
            <a:b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</a:t>
            </a:r>
            <a:b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1860</a:t>
            </a:r>
          </a:p>
        </p:txBody>
      </p:sp>
      <p:pic>
        <p:nvPicPr>
          <p:cNvPr id="11267" name="Picture 3" descr="map-Immigrants as Percentage of State Populations-1860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06425" y="304800"/>
            <a:ext cx="4041775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Leaders of the Confederacy</a:t>
            </a:r>
          </a:p>
        </p:txBody>
      </p:sp>
      <p:pic>
        <p:nvPicPr>
          <p:cNvPr id="12291" name="Picture 7" descr="Confederate VP Steven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5027613" y="1219200"/>
            <a:ext cx="3430587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2" name="Picture 8" descr="Jefferson Davis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3673475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838200" y="60198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Pres. Jefferson Davis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029200" y="6019800"/>
            <a:ext cx="342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VP Alexander Stevens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Confederate Seal</a:t>
            </a:r>
          </a:p>
        </p:txBody>
      </p:sp>
      <p:pic>
        <p:nvPicPr>
          <p:cNvPr id="14339" name="Picture 4" descr="ConfederateStatesofAmerica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22400"/>
            <a:ext cx="3987800" cy="398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143000" y="58674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MOTTO </a:t>
            </a: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“With God As Our Vindicator”</a:t>
            </a:r>
            <a:endParaRPr lang="en-US" sz="2200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4648200" y="5257800"/>
            <a:ext cx="0" cy="609600"/>
          </a:xfrm>
          <a:prstGeom prst="line">
            <a:avLst/>
          </a:prstGeom>
          <a:noFill/>
          <a:ln w="28575">
            <a:solidFill>
              <a:srgbClr val="C1C1C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Northern View of Jeff Davis</a:t>
            </a:r>
          </a:p>
        </p:txBody>
      </p:sp>
      <p:pic>
        <p:nvPicPr>
          <p:cNvPr id="15363" name="Picture 4" descr="NO view of Jeff Davi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r="999" b="2750"/>
          <a:stretch>
            <a:fillRect/>
          </a:stretch>
        </p:blipFill>
        <p:spPr bwMode="auto">
          <a:xfrm>
            <a:off x="914400" y="1752600"/>
            <a:ext cx="7239000" cy="4716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8600" y="514350"/>
            <a:ext cx="327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Overview</a:t>
            </a:r>
            <a:b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</a:t>
            </a:r>
            <a:b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North’s</a:t>
            </a:r>
            <a:b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Civil War</a:t>
            </a:r>
            <a:b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Strategy: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“Anaconda”</a:t>
            </a:r>
            <a:br>
              <a:rPr lang="en-US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Plan</a:t>
            </a:r>
          </a:p>
        </p:txBody>
      </p:sp>
      <p:pic>
        <p:nvPicPr>
          <p:cNvPr id="16387" name="Picture 4" descr="DIVI723330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789363" y="228600"/>
            <a:ext cx="4973637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4290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Blockade the coast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Capture Confederate Capital---Richmond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Capture/Control the Mississippi River-thus splitting the Confederacy into two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“Anaconda” Plan</a:t>
            </a:r>
          </a:p>
        </p:txBody>
      </p:sp>
      <p:pic>
        <p:nvPicPr>
          <p:cNvPr id="17411" name="Picture 5" descr="300px-Anaconda_Pla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676400" y="1676400"/>
            <a:ext cx="5715000" cy="442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Lincoln’s Generals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966788" y="51958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Irwin McDowell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80988" y="48910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Winfield Scott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386388" y="60642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George McClellan,</a:t>
            </a:r>
            <a:b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Again!</a:t>
            </a:r>
          </a:p>
        </p:txBody>
      </p:sp>
      <p:pic>
        <p:nvPicPr>
          <p:cNvPr id="89104" name="Picture 16" descr="Standing_Winfield_Scot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57188" y="1309688"/>
            <a:ext cx="2238375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9105" name="Picture 17" descr="Irwin McDowell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66788" y="1614488"/>
            <a:ext cx="220980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9092" name="Picture 4" descr="GeorgeMcClellan"/>
          <p:cNvPicPr>
            <a:picLocks noChangeAspect="1" noChangeArrowheads="1"/>
          </p:cNvPicPr>
          <p:nvPr/>
        </p:nvPicPr>
        <p:blipFill>
          <a:blip r:embed="rId4" cstate="print"/>
          <a:srcRect l="8751" r="8113" b="1970"/>
          <a:stretch>
            <a:fillRect/>
          </a:stretch>
        </p:blipFill>
        <p:spPr bwMode="auto">
          <a:xfrm>
            <a:off x="1728788" y="1919288"/>
            <a:ext cx="2208212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728788" y="55006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latin typeface="Arial" charset="0"/>
              </a:rPr>
              <a:t>George </a:t>
            </a: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McClellan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2566988" y="60340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latin typeface="Arial" charset="0"/>
              </a:rPr>
              <a:t>Ambrose Burnside</a:t>
            </a:r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9103" name="Picture 15" descr="Ambrose_Everett_Burnside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2719388" y="2452688"/>
            <a:ext cx="2217737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709988" y="51196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Joseph Hooker</a:t>
            </a:r>
          </a:p>
        </p:txBody>
      </p:sp>
      <p:pic>
        <p:nvPicPr>
          <p:cNvPr id="89107" name="Picture 19" descr="Hooker_joseph"/>
          <p:cNvPicPr>
            <a:picLocks noChangeAspect="1" noChangeArrowheads="1"/>
          </p:cNvPicPr>
          <p:nvPr/>
        </p:nvPicPr>
        <p:blipFill>
          <a:blip r:embed="rId6" cstate="print"/>
          <a:srcRect l="2715" r="7692"/>
          <a:stretch>
            <a:fillRect/>
          </a:stretch>
        </p:blipFill>
        <p:spPr bwMode="auto">
          <a:xfrm>
            <a:off x="3633788" y="1462088"/>
            <a:ext cx="2630487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9106" name="Picture 18" descr="George_Gordon_Meade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24388" y="1843088"/>
            <a:ext cx="236220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624388" y="5500688"/>
            <a:ext cx="234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George Meade</a:t>
            </a:r>
          </a:p>
        </p:txBody>
      </p:sp>
      <p:pic>
        <p:nvPicPr>
          <p:cNvPr id="89108" name="Picture 20" descr="GeorgeMcClellan"/>
          <p:cNvPicPr>
            <a:picLocks noChangeAspect="1" noChangeArrowheads="1"/>
          </p:cNvPicPr>
          <p:nvPr/>
        </p:nvPicPr>
        <p:blipFill>
          <a:blip r:embed="rId4" cstate="print"/>
          <a:srcRect l="8751" r="8113" b="1970"/>
          <a:stretch>
            <a:fillRect/>
          </a:stretch>
        </p:blipFill>
        <p:spPr bwMode="auto">
          <a:xfrm>
            <a:off x="5386388" y="2514600"/>
            <a:ext cx="2208212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6529388" y="5195888"/>
            <a:ext cx="228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Ulysses S.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Grant—known as the butcher became commander of all Union forces after Vicksburg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9102" name="Picture 14" descr="US Gra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5588" y="1614488"/>
            <a:ext cx="2233612" cy="3600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  <p:bldP spid="89096" grpId="0"/>
      <p:bldP spid="89097" grpId="0"/>
      <p:bldP spid="89094" grpId="0"/>
      <p:bldP spid="89099" grpId="0"/>
      <p:bldP spid="89100" grpId="0"/>
      <p:bldP spid="89098" grpId="0"/>
      <p:bldP spid="89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McClellan:  </a:t>
            </a:r>
            <a:r>
              <a:rPr lang="en-US" sz="4400" b="1" i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 Can Do It All!</a:t>
            </a:r>
          </a:p>
        </p:txBody>
      </p:sp>
      <p:pic>
        <p:nvPicPr>
          <p:cNvPr id="19459" name="Picture 6" descr="Lincoln_and_McClellan_1862-10-0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295400" y="1143000"/>
            <a:ext cx="6629400" cy="5302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Confederate Generals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181600" y="5486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Jeb Stuart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590800" y="5867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James Longstreet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438400" y="4572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George Pickett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0" y="4572000"/>
            <a:ext cx="2590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“Stonewall”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Jackson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Lee’s best general earned nickname at Bull Run and wounded by friendly fire at Chancellorsville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6514" name="Picture 18" descr="Jackson-Stonewall-LOC"/>
          <p:cNvPicPr>
            <a:picLocks noChangeAspect="1" noChangeArrowheads="1"/>
          </p:cNvPicPr>
          <p:nvPr/>
        </p:nvPicPr>
        <p:blipFill>
          <a:blip r:embed="rId2" cstate="print"/>
          <a:srcRect l="10089" t="6332" r="9196" b="7124"/>
          <a:stretch>
            <a:fillRect/>
          </a:stretch>
        </p:blipFill>
        <p:spPr bwMode="auto">
          <a:xfrm>
            <a:off x="304800" y="1143000"/>
            <a:ext cx="2616200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16" name="Picture 20" descr="General_George_Picke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2265363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13" name="Picture 17" descr="James_Longstr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2174875" cy="3392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11" name="Picture 15" descr="Nathan Bedford For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219200"/>
            <a:ext cx="2293938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191000" y="45720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Nathan Bedford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Forrest—founder  of KKK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6512" name="Picture 16" descr="Jeb_stuart"/>
          <p:cNvPicPr>
            <a:picLocks noChangeAspect="1" noChangeArrowheads="1"/>
          </p:cNvPicPr>
          <p:nvPr/>
        </p:nvPicPr>
        <p:blipFill>
          <a:blip r:embed="rId6" cstate="print"/>
          <a:srcRect l="2014" r="5330" b="2272"/>
          <a:stretch>
            <a:fillRect/>
          </a:stretch>
        </p:blipFill>
        <p:spPr bwMode="auto">
          <a:xfrm>
            <a:off x="5257800" y="2209800"/>
            <a:ext cx="2362200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5334000" y="6211669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Robert E.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Lee—commander of all Confederate forces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6510" name="Picture 14" descr="Robert E L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050" y="2895600"/>
            <a:ext cx="2724150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1065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06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  <p:bldP spid="106504" grpId="0"/>
      <p:bldP spid="106506" grpId="0"/>
      <p:bldP spid="106503" grpId="0"/>
      <p:bldP spid="1065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38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Battle of Bull Run </a:t>
            </a:r>
            <a:b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(1</a:t>
            </a:r>
            <a:r>
              <a:rPr lang="en-US" sz="4400" b="1" baseline="30000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</a:t>
            </a: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Manassas)</a:t>
            </a:r>
            <a:b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July, </a:t>
            </a:r>
            <a:r>
              <a:rPr lang="en-US" sz="4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1861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967163" cy="510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8" name="Picture 4" descr="c15t02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2777" t="10098" r="3703" b="24048"/>
          <a:stretch>
            <a:fillRect/>
          </a:stretch>
        </p:blipFill>
        <p:spPr bwMode="auto">
          <a:xfrm>
            <a:off x="4419600" y="4876800"/>
            <a:ext cx="4572000" cy="1630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2895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Major Battle of the War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Both sides had to prepare for long war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319088"/>
            <a:ext cx="8153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Rating the North &amp; the South</a:t>
            </a:r>
          </a:p>
        </p:txBody>
      </p:sp>
      <p:pic>
        <p:nvPicPr>
          <p:cNvPr id="3075" name="Picture 3" descr="chart-RatingNorth&amp;South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7727"/>
          <a:stretch>
            <a:fillRect/>
          </a:stretch>
        </p:blipFill>
        <p:spPr bwMode="auto">
          <a:xfrm>
            <a:off x="381000" y="1328738"/>
            <a:ext cx="8382000" cy="4995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8534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Battle of the Ironclads,</a:t>
            </a:r>
            <a:b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1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March, 1862</a:t>
            </a:r>
          </a:p>
        </p:txBody>
      </p:sp>
      <p:pic>
        <p:nvPicPr>
          <p:cNvPr id="22531" name="Picture 4" descr="map-Civil War - 1861-6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1332" t="8263" r="1422" b="4892"/>
          <a:stretch>
            <a:fillRect/>
          </a:stretch>
        </p:blipFill>
        <p:spPr bwMode="auto">
          <a:xfrm>
            <a:off x="381000" y="1143000"/>
            <a:ext cx="4953000" cy="3867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486400" y="1600200"/>
            <a:ext cx="3276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900" b="1" dirty="0">
                <a:solidFill>
                  <a:srgbClr val="F8F8F8"/>
                </a:solidFill>
                <a:latin typeface="Comic Sans MS" pitchFamily="66" charset="0"/>
              </a:rPr>
              <a:t>The </a:t>
            </a:r>
            <a:r>
              <a:rPr lang="en-US" sz="2900" b="1" i="1" dirty="0">
                <a:solidFill>
                  <a:srgbClr val="F8F8F8"/>
                </a:solidFill>
                <a:latin typeface="Comic Sans MS" pitchFamily="66" charset="0"/>
              </a:rPr>
              <a:t>Monitor</a:t>
            </a:r>
            <a:r>
              <a:rPr lang="en-US" sz="2900" b="1" dirty="0">
                <a:solidFill>
                  <a:srgbClr val="F8F8F8"/>
                </a:solidFill>
                <a:latin typeface="Comic Sans MS" pitchFamily="66" charset="0"/>
              </a:rPr>
              <a:t>  vs.</a:t>
            </a:r>
            <a:br>
              <a:rPr lang="en-US" sz="2900" b="1" dirty="0">
                <a:solidFill>
                  <a:srgbClr val="F8F8F8"/>
                </a:solidFill>
                <a:latin typeface="Comic Sans MS" pitchFamily="66" charset="0"/>
              </a:rPr>
            </a:br>
            <a:r>
              <a:rPr lang="en-US" sz="2900" b="1" dirty="0">
                <a:solidFill>
                  <a:srgbClr val="F8F8F8"/>
                </a:solidFill>
                <a:latin typeface="Comic Sans MS" pitchFamily="66" charset="0"/>
              </a:rPr>
              <a:t>the </a:t>
            </a:r>
            <a:r>
              <a:rPr lang="en-US" sz="2900" b="1" i="1" dirty="0" smtClean="0">
                <a:solidFill>
                  <a:srgbClr val="F8F8F8"/>
                </a:solidFill>
                <a:latin typeface="Comic Sans MS" pitchFamily="66" charset="0"/>
              </a:rPr>
              <a:t>Merrimac—Beginning of Steel Navies</a:t>
            </a:r>
            <a:endParaRPr lang="en-US" sz="2500" b="1" i="1" dirty="0">
              <a:solidFill>
                <a:srgbClr val="F8F8F8"/>
              </a:solidFill>
              <a:latin typeface="Comic Sans MS" pitchFamily="66" charset="0"/>
            </a:endParaRPr>
          </a:p>
        </p:txBody>
      </p:sp>
      <p:pic>
        <p:nvPicPr>
          <p:cNvPr id="22533" name="Picture 7" descr="Merrimac &amp; Monito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1472"/>
          <a:stretch>
            <a:fillRect/>
          </a:stretch>
        </p:blipFill>
        <p:spPr bwMode="auto">
          <a:xfrm>
            <a:off x="4191000" y="3962400"/>
            <a:ext cx="4724400" cy="2457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57200" y="441325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Damage on the Deck of the Monitor</a:t>
            </a:r>
          </a:p>
        </p:txBody>
      </p:sp>
      <p:pic>
        <p:nvPicPr>
          <p:cNvPr id="23555" name="Picture 3" descr="deck of Monitor showing damage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905000" y="1600200"/>
            <a:ext cx="5410200" cy="4302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War in the East:  1861-1862</a:t>
            </a:r>
          </a:p>
        </p:txBody>
      </p:sp>
      <p:pic>
        <p:nvPicPr>
          <p:cNvPr id="25603" name="Picture 3" descr="304690_m_15_01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752600" y="1371600"/>
            <a:ext cx="5715000" cy="50006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438400" y="1828800"/>
            <a:ext cx="914400" cy="838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Battle of Antietam</a:t>
            </a:r>
            <a:b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“Bloodiest Single Day of the War”</a:t>
            </a:r>
            <a:endParaRPr lang="en-US" sz="24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6627" name="Picture 7" descr="Battle_of_Antietam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04800" y="1752600"/>
            <a:ext cx="46482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1144" name="Picture 8" descr="antie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3810000" cy="238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514600" y="6049963"/>
            <a:ext cx="2590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23,000 casualties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105400" y="1630363"/>
            <a:ext cx="32004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September 17, </a:t>
            </a:r>
            <a:r>
              <a:rPr lang="en-US" sz="2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1862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After this Battle, Lincoln issued the Emancipation Proclamation</a:t>
            </a:r>
            <a:endParaRPr lang="en-US" sz="2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Emancipation Proclamation</a:t>
            </a:r>
            <a:endParaRPr lang="en-US" sz="48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7651" name="Picture 4" descr="Map-Emancipation-186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250" t="8621" b="4680"/>
          <a:stretch>
            <a:fillRect/>
          </a:stretch>
        </p:blipFill>
        <p:spPr bwMode="auto">
          <a:xfrm>
            <a:off x="990600" y="3030776"/>
            <a:ext cx="7239000" cy="38272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1430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Lincoln used his powers as commander-in-chief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 the slaves in the states that were still in rebellion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France and Britain out of the War.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African-American Recruiting Poster</a:t>
            </a:r>
          </a:p>
        </p:txBody>
      </p:sp>
      <p:pic>
        <p:nvPicPr>
          <p:cNvPr id="30723" name="Picture 4" descr="African-American recruiting poste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490663" y="1676400"/>
            <a:ext cx="6162675" cy="4905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Famous 54</a:t>
            </a:r>
            <a:r>
              <a:rPr lang="en-US" sz="4000" b="1" baseline="30000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</a:t>
            </a: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Massachusetts</a:t>
            </a:r>
          </a:p>
        </p:txBody>
      </p:sp>
      <p:pic>
        <p:nvPicPr>
          <p:cNvPr id="31747" name="Picture 10" descr="54th recruitment poster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914400" y="990600"/>
            <a:ext cx="2360612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12" descr="54th MA-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043363" y="1143000"/>
            <a:ext cx="3652837" cy="533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Most famous black regiment of the Civil War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August Saint-Gaudens Memorial to Col. Robert Gould Shaw</a:t>
            </a:r>
          </a:p>
        </p:txBody>
      </p:sp>
      <p:pic>
        <p:nvPicPr>
          <p:cNvPr id="32771" name="Picture 4" descr="Robert_Gould_Shaw_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1524000"/>
            <a:ext cx="5918200" cy="5018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African-Americans</a:t>
            </a:r>
            <a:b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Civil War Battles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11681" t="9930" b="11925"/>
          <a:stretch>
            <a:fillRect/>
          </a:stretch>
        </p:blipFill>
        <p:spPr bwMode="auto">
          <a:xfrm>
            <a:off x="1295400" y="1509713"/>
            <a:ext cx="6629400" cy="501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4413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Black Troops Freeing Slaves</a:t>
            </a:r>
          </a:p>
        </p:txBody>
      </p:sp>
      <p:pic>
        <p:nvPicPr>
          <p:cNvPr id="34819" name="Picture 5" descr="Black troops freeing slaves - Harper's Weekly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1031" r="1031"/>
          <a:stretch>
            <a:fillRect/>
          </a:stretch>
        </p:blipFill>
        <p:spPr bwMode="auto">
          <a:xfrm>
            <a:off x="1600200" y="1676400"/>
            <a:ext cx="6248400" cy="423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662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Slave/Free States Population, 1861</a:t>
            </a:r>
          </a:p>
        </p:txBody>
      </p:sp>
      <p:pic>
        <p:nvPicPr>
          <p:cNvPr id="4099" name="Picture 4" descr="chart-1861 slave &amp; free states popu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001000" cy="274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Actions of Congress and Lincoln during the Civil War</a:t>
            </a:r>
            <a:endParaRPr lang="en-US" sz="42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371600" y="1600200"/>
            <a:ext cx="6781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marL="511175" indent="-341313">
              <a:spcBef>
                <a:spcPct val="50000"/>
              </a:spcBef>
              <a:buClr>
                <a:srgbClr val="080808"/>
              </a:buClr>
              <a:buSzPct val="110000"/>
              <a:buFont typeface="Americana" pitchFamily="2" charset="0"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F8F8F8"/>
                </a:solidFill>
                <a:latin typeface="Comic Sans MS" pitchFamily="66" charset="0"/>
              </a:rPr>
              <a:t>1861 – </a:t>
            </a:r>
            <a:r>
              <a:rPr lang="en-US" sz="2800" b="1" dirty="0" smtClean="0">
                <a:solidFill>
                  <a:srgbClr val="F8F8F8"/>
                </a:solidFill>
                <a:latin typeface="Comic Sans MS" pitchFamily="66" charset="0"/>
              </a:rPr>
              <a:t>Suspended Habeas corpus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—right to go before a judge and have the charges read</a:t>
            </a:r>
            <a:r>
              <a:rPr lang="en-US" sz="2800" b="1" dirty="0" smtClean="0">
                <a:solidFill>
                  <a:srgbClr val="F8F8F8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rgbClr val="F8F8F8"/>
              </a:solidFill>
              <a:latin typeface="Comic Sans MS" pitchFamily="66" charset="0"/>
            </a:endParaRPr>
          </a:p>
          <a:p>
            <a:pPr marL="511175" indent="-341313">
              <a:spcBef>
                <a:spcPct val="50000"/>
              </a:spcBef>
              <a:buClr>
                <a:srgbClr val="080808"/>
              </a:buClr>
              <a:buSzPct val="110000"/>
              <a:buFont typeface="Americana" pitchFamily="2" charset="0"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F8F8F8"/>
                </a:solidFill>
                <a:latin typeface="Comic Sans MS" pitchFamily="66" charset="0"/>
              </a:rPr>
              <a:t>1862 – Homestead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Act—gave 160 acres of western land away to anyone who could make it profitable in 5 years.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511175" indent="-341313">
              <a:spcBef>
                <a:spcPct val="50000"/>
              </a:spcBef>
              <a:buClr>
                <a:srgbClr val="080808"/>
              </a:buClr>
              <a:buSzPct val="110000"/>
              <a:buFont typeface="Americana" pitchFamily="2" charset="0"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8F8F8"/>
                </a:solidFill>
                <a:latin typeface="Comic Sans MS" pitchFamily="66" charset="0"/>
              </a:rPr>
              <a:t>1862 </a:t>
            </a:r>
            <a:r>
              <a:rPr lang="en-US" sz="2800" b="1" dirty="0">
                <a:solidFill>
                  <a:srgbClr val="F8F8F8"/>
                </a:solidFill>
                <a:latin typeface="Comic Sans MS" pitchFamily="66" charset="0"/>
              </a:rPr>
              <a:t>– Morrill Land Grant </a:t>
            </a:r>
            <a:r>
              <a:rPr lang="en-US" sz="2800" b="1" dirty="0" smtClean="0">
                <a:solidFill>
                  <a:srgbClr val="F8F8F8"/>
                </a:solidFill>
                <a:latin typeface="Comic Sans MS" pitchFamily="66" charset="0"/>
              </a:rPr>
              <a:t>Act–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gave states land to set up colleges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511175" indent="-341313">
              <a:spcBef>
                <a:spcPct val="50000"/>
              </a:spcBef>
              <a:buClr>
                <a:srgbClr val="080808"/>
              </a:buClr>
              <a:buSzPct val="110000"/>
              <a:buFont typeface="Americana" pitchFamily="2" charset="0"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F8F8F8"/>
                </a:solidFill>
                <a:latin typeface="Comic Sans MS" pitchFamily="66" charset="0"/>
              </a:rPr>
              <a:t>1862 – Emancipation Proclamation</a:t>
            </a:r>
            <a:br>
              <a:rPr lang="en-US" sz="2800" b="1" dirty="0">
                <a:solidFill>
                  <a:srgbClr val="F8F8F8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F8F8F8"/>
                </a:solidFill>
                <a:latin typeface="Comic Sans MS" pitchFamily="66" charset="0"/>
              </a:rPr>
              <a:t>         </a:t>
            </a:r>
            <a:r>
              <a:rPr lang="en-US" sz="2000" b="1" dirty="0" smtClean="0">
                <a:solidFill>
                  <a:srgbClr val="F8F8F8"/>
                </a:solidFill>
                <a:latin typeface="Comic Sans MS" pitchFamily="66" charset="0"/>
              </a:rPr>
              <a:t>Effective (1/1/1863)</a:t>
            </a:r>
            <a:endParaRPr lang="en-US" sz="2000" b="1" dirty="0">
              <a:solidFill>
                <a:srgbClr val="F8F8F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0" y="0"/>
            <a:ext cx="3581400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War in </a:t>
            </a:r>
            <a:b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West,  1863: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Vicksburg</a:t>
            </a:r>
          </a:p>
          <a:p>
            <a:pPr marL="457200" indent="-457200" algn="ctr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D42800"/>
                </a:solidFill>
                <a:latin typeface="+mn-lt"/>
              </a:rPr>
              <a:t>Turning point of the Western Theater.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D42800"/>
                </a:solidFill>
                <a:latin typeface="+mn-lt"/>
              </a:rPr>
              <a:t>Gave North Control of Miss. River</a:t>
            </a:r>
            <a:endParaRPr lang="en-US" sz="3200" dirty="0">
              <a:solidFill>
                <a:srgbClr val="D42800"/>
              </a:solidFill>
              <a:latin typeface="+mn-lt"/>
            </a:endParaRPr>
          </a:p>
        </p:txBody>
      </p:sp>
      <p:pic>
        <p:nvPicPr>
          <p:cNvPr id="36867" name="Picture 4" descr="304690_m_15_06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50850" y="838200"/>
            <a:ext cx="4806950" cy="533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Road to Gettysburg:  1863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81000" y="1981200"/>
            <a:ext cx="4648200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30825" y="1295400"/>
            <a:ext cx="3508375" cy="510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Turning point in the Eastern Theater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South never attacked the north again.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c15t05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1852" t="4550" r="1852" b="5835"/>
          <a:stretch>
            <a:fillRect/>
          </a:stretch>
        </p:blipFill>
        <p:spPr bwMode="auto">
          <a:xfrm>
            <a:off x="762000" y="2743200"/>
            <a:ext cx="7543800" cy="3481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8382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Gettysburg </a:t>
            </a:r>
            <a:r>
              <a:rPr lang="en-US" sz="5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Casualties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&amp; Gettysburg Address</a:t>
            </a:r>
            <a:endParaRPr lang="en-US" sz="54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raft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762000" y="685800"/>
            <a:ext cx="3694113" cy="571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724400" y="2286000"/>
            <a:ext cx="41148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North Initiates the Draft, </a:t>
            </a: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1863</a:t>
            </a:r>
            <a:endParaRPr lang="en-US" sz="32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57200" y="441325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Recruiting Irish Immigrants in NYC</a:t>
            </a:r>
          </a:p>
        </p:txBody>
      </p:sp>
      <p:pic>
        <p:nvPicPr>
          <p:cNvPr id="40963" name="Picture 3" descr="enlisting Union soldiers among Irish &amp; German immigrant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5333" b="5779"/>
          <a:stretch>
            <a:fillRect/>
          </a:stretch>
        </p:blipFill>
        <p:spPr bwMode="auto">
          <a:xfrm>
            <a:off x="304800" y="1752600"/>
            <a:ext cx="4876800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08" name="Picture 4" descr="draft_riots_large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505200" y="2971800"/>
            <a:ext cx="5181600" cy="3370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57200" y="4413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Recruiting Blacks in NYC</a:t>
            </a:r>
          </a:p>
        </p:txBody>
      </p:sp>
      <p:pic>
        <p:nvPicPr>
          <p:cNvPr id="41987" name="Picture 4" descr="Vlack recruits-Beekman St - NYC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8415" b="8415"/>
          <a:stretch>
            <a:fillRect/>
          </a:stretch>
        </p:blipFill>
        <p:spPr bwMode="auto">
          <a:xfrm>
            <a:off x="1905000" y="1828800"/>
            <a:ext cx="5238750" cy="3465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NYC Draft Riots, </a:t>
            </a:r>
            <a:r>
              <a:rPr lang="en-US" sz="32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(July 13-16, 1863)</a:t>
            </a:r>
          </a:p>
        </p:txBody>
      </p:sp>
      <p:pic>
        <p:nvPicPr>
          <p:cNvPr id="43011" name="Picture 4" descr="map-draft rio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066800" y="1143000"/>
            <a:ext cx="7143750" cy="534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NYC Draft Riots, </a:t>
            </a:r>
            <a:r>
              <a:rPr lang="en-US" sz="32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(July 13-16, 1863)</a:t>
            </a:r>
          </a:p>
        </p:txBody>
      </p:sp>
      <p:pic>
        <p:nvPicPr>
          <p:cNvPr id="44035" name="Picture 4" descr="NYC draft riots-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499" t="3397" r="1250" b="1486"/>
          <a:stretch>
            <a:fillRect/>
          </a:stretch>
        </p:blipFill>
        <p:spPr bwMode="auto">
          <a:xfrm>
            <a:off x="3429000" y="2133600"/>
            <a:ext cx="5410200" cy="3935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6" name="Picture 5" descr="NYC darft riots-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1600200"/>
            <a:ext cx="2819400" cy="2370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1000" y="242888"/>
            <a:ext cx="8458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“Pogrom” Against Blacks</a:t>
            </a:r>
          </a:p>
        </p:txBody>
      </p:sp>
      <p:pic>
        <p:nvPicPr>
          <p:cNvPr id="45059" name="Picture 5" descr="ri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1143000"/>
            <a:ext cx="6613525" cy="539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295400" y="319088"/>
            <a:ext cx="6629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92929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Railroad Lines, 1860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286000" y="1371600"/>
            <a:ext cx="4692650" cy="4953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81000" y="547688"/>
            <a:ext cx="8458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Inflation in the South</a:t>
            </a:r>
          </a:p>
        </p:txBody>
      </p:sp>
      <p:pic>
        <p:nvPicPr>
          <p:cNvPr id="46083" name="Picture 3" descr="chart-Inflation in the South - 1860-1863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t="8154"/>
          <a:stretch>
            <a:fillRect/>
          </a:stretch>
        </p:blipFill>
        <p:spPr bwMode="auto">
          <a:xfrm>
            <a:off x="2362200" y="1844675"/>
            <a:ext cx="4572000" cy="3717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Progress of War:  1861-1865</a:t>
            </a:r>
          </a:p>
        </p:txBody>
      </p:sp>
      <p:pic>
        <p:nvPicPr>
          <p:cNvPr id="47107" name="Picture 5" descr="ch15_08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23224"/>
          <a:stretch>
            <a:fillRect/>
          </a:stretch>
        </p:blipFill>
        <p:spPr bwMode="auto">
          <a:xfrm>
            <a:off x="609600" y="1219200"/>
            <a:ext cx="8001000" cy="5032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228600"/>
            <a:ext cx="3276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Sherman’s“ March</a:t>
            </a: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 </a:t>
            </a:r>
            <a:r>
              <a:rPr lang="en-US" sz="2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Sea” through</a:t>
            </a:r>
            <a: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2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Georgia,1864</a:t>
            </a:r>
          </a:p>
          <a:p>
            <a:pPr marL="457200" indent="-457200">
              <a:spcBef>
                <a:spcPct val="50000"/>
              </a:spcBef>
              <a:buAutoNum type="arabicPeriod"/>
              <a:defRPr/>
            </a:pPr>
            <a:r>
              <a:rPr lang="en-US" sz="2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Implemented total warfare—making civilians feel the pain of war.</a:t>
            </a:r>
          </a:p>
          <a:p>
            <a:pPr marL="457200" indent="-457200">
              <a:spcBef>
                <a:spcPct val="50000"/>
              </a:spcBef>
              <a:buAutoNum type="arabicPeriod"/>
              <a:defRPr/>
            </a:pPr>
            <a:r>
              <a:rPr lang="en-US" sz="2400" b="1" dirty="0" smtClean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His burning of Atlanta helped Lincoln win reelection. </a:t>
            </a:r>
            <a:endParaRPr lang="en-US" sz="24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8131" name="Picture 4" descr="304690_m_15_07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276600" y="731838"/>
            <a:ext cx="5584825" cy="51355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2" name="Picture 5" descr="General_sherma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762000" y="4829175"/>
            <a:ext cx="1558925" cy="2028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1864 Election</a:t>
            </a:r>
          </a:p>
        </p:txBody>
      </p:sp>
      <p:pic>
        <p:nvPicPr>
          <p:cNvPr id="49155" name="Picture 4" descr="Abe Lincoln-4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l="18001" t="9883" r="15091" b="5162"/>
          <a:stretch>
            <a:fillRect/>
          </a:stretch>
        </p:blipFill>
        <p:spPr bwMode="auto">
          <a:xfrm>
            <a:off x="1193800" y="1295400"/>
            <a:ext cx="2921000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156" name="Picture 5" descr="GeorgeMcClellan"/>
          <p:cNvPicPr>
            <a:picLocks noChangeAspect="1" noChangeArrowheads="1"/>
          </p:cNvPicPr>
          <p:nvPr/>
        </p:nvPicPr>
        <p:blipFill>
          <a:blip r:embed="rId3" cstate="print"/>
          <a:srcRect l="8751" r="8113" b="1970"/>
          <a:stretch>
            <a:fillRect/>
          </a:stretch>
        </p:blipFill>
        <p:spPr bwMode="auto">
          <a:xfrm>
            <a:off x="5257800" y="1295400"/>
            <a:ext cx="2819400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143000" y="6019800"/>
            <a:ext cx="297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Pres. Lincoln (R)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029200" y="6019800"/>
            <a:ext cx="320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George McClellan 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943600" y="1892300"/>
            <a:ext cx="2895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Presidential Election </a:t>
            </a:r>
            <a:b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Results:</a:t>
            </a:r>
            <a:b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b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1864</a:t>
            </a:r>
          </a:p>
        </p:txBody>
      </p:sp>
      <p:pic>
        <p:nvPicPr>
          <p:cNvPr id="53251" name="Picture 5" descr="map-1864 Election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28600" y="685800"/>
            <a:ext cx="5486400" cy="563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242888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Final Virginia Campaign:</a:t>
            </a:r>
            <a:br>
              <a:rPr lang="en-US" sz="3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1864-1865</a:t>
            </a:r>
          </a:p>
        </p:txBody>
      </p:sp>
      <p:pic>
        <p:nvPicPr>
          <p:cNvPr id="54275" name="Picture 4" descr="304690_m_15_08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600200" y="1828800"/>
            <a:ext cx="6019800" cy="4600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153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Surrender at Appomattox</a:t>
            </a:r>
            <a:b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April 9, 1865</a:t>
            </a:r>
          </a:p>
        </p:txBody>
      </p:sp>
      <p:pic>
        <p:nvPicPr>
          <p:cNvPr id="55299" name="Picture 5" descr="AppomattoxCourtHous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1371600"/>
            <a:ext cx="4114800" cy="315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00" name="Picture 7" descr="1865_Appomattox_Lees_Surrender_1867_Painting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257" t="3230" r="1259" b="4462"/>
          <a:stretch>
            <a:fillRect/>
          </a:stretch>
        </p:blipFill>
        <p:spPr bwMode="auto">
          <a:xfrm>
            <a:off x="4267200" y="2743200"/>
            <a:ext cx="4572000" cy="3727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395288"/>
            <a:ext cx="838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Casualties on Both Sides</a:t>
            </a:r>
          </a:p>
        </p:txBody>
      </p:sp>
      <p:pic>
        <p:nvPicPr>
          <p:cNvPr id="56323" name="Picture 4" descr="MART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b="15945"/>
          <a:stretch>
            <a:fillRect/>
          </a:stretch>
        </p:blipFill>
        <p:spPr bwMode="auto">
          <a:xfrm>
            <a:off x="1524000" y="1524000"/>
            <a:ext cx="6172200" cy="4811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Civil War Casualties</a:t>
            </a:r>
            <a:b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Comparison to Other Wars</a:t>
            </a:r>
          </a:p>
        </p:txBody>
      </p:sp>
      <p:pic>
        <p:nvPicPr>
          <p:cNvPr id="57347" name="Picture 5" descr="304690_la_15_03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990600" y="2438400"/>
            <a:ext cx="7239000" cy="3406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Ford’s Theater </a:t>
            </a:r>
            <a:r>
              <a:rPr lang="en-US" sz="36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(April 14, 1865)</a:t>
            </a:r>
          </a:p>
        </p:txBody>
      </p:sp>
      <p:pic>
        <p:nvPicPr>
          <p:cNvPr id="58371" name="Picture 4" descr="kean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4767" t="1408" r="4668" b="1408"/>
          <a:stretch>
            <a:fillRect/>
          </a:stretch>
        </p:blipFill>
        <p:spPr bwMode="auto">
          <a:xfrm>
            <a:off x="381000" y="1219200"/>
            <a:ext cx="1447800" cy="525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8372" name="Picture 5" descr="Fords the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0"/>
            <a:ext cx="6553200" cy="5245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610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92929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Resources: North &amp; the South</a:t>
            </a:r>
          </a:p>
        </p:txBody>
      </p:sp>
      <p:pic>
        <p:nvPicPr>
          <p:cNvPr id="6147" name="Picture 3" descr="chart-North-SouthResources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b="7523"/>
          <a:stretch>
            <a:fillRect/>
          </a:stretch>
        </p:blipFill>
        <p:spPr bwMode="auto">
          <a:xfrm>
            <a:off x="2286000" y="1981200"/>
            <a:ext cx="4762500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Assassin</a:t>
            </a:r>
            <a:endParaRPr lang="en-US" sz="36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9395" name="Picture 4" descr="John WIlkes BOoth"/>
          <p:cNvPicPr>
            <a:picLocks noChangeAspect="1" noChangeArrowheads="1"/>
          </p:cNvPicPr>
          <p:nvPr/>
        </p:nvPicPr>
        <p:blipFill>
          <a:blip r:embed="rId2" cstate="print"/>
          <a:srcRect r="1573" b="983"/>
          <a:stretch>
            <a:fillRect/>
          </a:stretch>
        </p:blipFill>
        <p:spPr bwMode="auto">
          <a:xfrm>
            <a:off x="2971800" y="1143000"/>
            <a:ext cx="32766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048000" y="6096000"/>
            <a:ext cx="320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206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John Wilkes Booth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Assassination</a:t>
            </a:r>
            <a:endParaRPr lang="en-US" sz="36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0419" name="Picture 6" descr="Lincoln assassination-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185863" y="1219200"/>
            <a:ext cx="6815137" cy="507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04800" y="2909888"/>
            <a:ext cx="4114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WANTED~~!!</a:t>
            </a:r>
            <a:endParaRPr lang="en-US" sz="36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1443" name="Picture 7" descr="reward poster forLincoln conspirator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4198" t="1163" r="3455" b="3488"/>
          <a:stretch>
            <a:fillRect/>
          </a:stretch>
        </p:blipFill>
        <p:spPr bwMode="auto">
          <a:xfrm>
            <a:off x="4800600" y="228600"/>
            <a:ext cx="3435350" cy="640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381000" y="4714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Now He Belongs to the Ages!</a:t>
            </a:r>
          </a:p>
        </p:txBody>
      </p:sp>
      <p:pic>
        <p:nvPicPr>
          <p:cNvPr id="62467" name="Picture 4" descr="Lincoln assassination-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828800" y="1685925"/>
            <a:ext cx="5573713" cy="410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Execution</a:t>
            </a:r>
            <a:endParaRPr lang="en-US" sz="3600" b="1" dirty="0">
              <a:solidFill>
                <a:srgbClr val="D42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3491" name="Picture 3" descr="ha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248400" cy="5076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6200" y="381000"/>
            <a:ext cx="8991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Union &amp; Confederacy in 1861</a:t>
            </a:r>
          </a:p>
        </p:txBody>
      </p:sp>
      <p:pic>
        <p:nvPicPr>
          <p:cNvPr id="7171" name="Picture 3" descr="Map-Union&amp;Confederacy-186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2831" t="7806" r="2831" b="7436"/>
          <a:stretch>
            <a:fillRect/>
          </a:stretch>
        </p:blipFill>
        <p:spPr bwMode="auto">
          <a:xfrm>
            <a:off x="533400" y="1981200"/>
            <a:ext cx="8077200" cy="4603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 Present for Duty </a:t>
            </a:r>
            <a:b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5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the Civil War</a:t>
            </a:r>
          </a:p>
        </p:txBody>
      </p:sp>
      <p:pic>
        <p:nvPicPr>
          <p:cNvPr id="8195" name="Picture 3" descr="ch15_06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1918" t="25974" r="2158" b="1299"/>
          <a:stretch>
            <a:fillRect/>
          </a:stretch>
        </p:blipFill>
        <p:spPr bwMode="auto">
          <a:xfrm>
            <a:off x="2590800" y="1905000"/>
            <a:ext cx="3944938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81000" y="547688"/>
            <a:ext cx="8458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Ohio Military Service</a:t>
            </a:r>
          </a:p>
        </p:txBody>
      </p:sp>
      <p:pic>
        <p:nvPicPr>
          <p:cNvPr id="9219" name="Picture 4" descr="chart-OH men drafted for mil service who reported for duty or hired su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934325" cy="295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6629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D42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Soldiers’ Occupations: North/South Combined</a:t>
            </a:r>
          </a:p>
        </p:txBody>
      </p:sp>
      <p:pic>
        <p:nvPicPr>
          <p:cNvPr id="10243" name="Picture 4" descr="chart-SoldierOccupations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751" t="7881" r="5000" b="3448"/>
          <a:stretch>
            <a:fillRect/>
          </a:stretch>
        </p:blipFill>
        <p:spPr bwMode="auto">
          <a:xfrm>
            <a:off x="1905000" y="2362200"/>
            <a:ext cx="55626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8">
      <a:dk1>
        <a:srgbClr val="881700"/>
      </a:dk1>
      <a:lt1>
        <a:srgbClr val="FAF9E6"/>
      </a:lt1>
      <a:dk2>
        <a:srgbClr val="990000"/>
      </a:dk2>
      <a:lt2>
        <a:srgbClr val="EADC78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Topograph</Template>
  <TotalTime>1681</TotalTime>
  <Words>509</Words>
  <Application>Microsoft Office PowerPoint</Application>
  <PresentationFormat>On-screen Show (4:3)</PresentationFormat>
  <Paragraphs>109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Americana</vt:lpstr>
      <vt:lpstr>Comic Sans MS</vt:lpstr>
      <vt:lpstr>Wingdings</vt:lpstr>
      <vt:lpstr>Arial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Susan M. Pojer</dc:creator>
  <cp:lastModifiedBy>mjones3</cp:lastModifiedBy>
  <cp:revision>102</cp:revision>
  <cp:lastPrinted>1601-01-01T00:00:00Z</cp:lastPrinted>
  <dcterms:created xsi:type="dcterms:W3CDTF">2004-12-06T00:11:00Z</dcterms:created>
  <dcterms:modified xsi:type="dcterms:W3CDTF">2014-11-25T19:10:04Z</dcterms:modified>
</cp:coreProperties>
</file>