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3" r:id="rId10"/>
    <p:sldId id="264" r:id="rId11"/>
    <p:sldId id="265" r:id="rId12"/>
    <p:sldId id="267" r:id="rId13"/>
    <p:sldId id="268" r:id="rId14"/>
    <p:sldId id="269" r:id="rId15"/>
    <p:sldId id="270" r:id="rId16"/>
    <p:sldId id="271" r:id="rId17"/>
    <p:sldId id="272" r:id="rId18"/>
    <p:sldId id="274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66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B1DF8-D7BF-48C1-9599-0032337EAA31}" type="datetimeFigureOut">
              <a:rPr lang="en-US" smtClean="0"/>
              <a:pPr/>
              <a:t>10/1/2018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DC80A-C7F8-42BE-9526-FB9956746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B1DF8-D7BF-48C1-9599-0032337EAA31}" type="datetimeFigureOut">
              <a:rPr lang="en-US" smtClean="0"/>
              <a:pPr/>
              <a:t>10/1/2018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DC80A-C7F8-42BE-9526-FB9956746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B1DF8-D7BF-48C1-9599-0032337EAA31}" type="datetimeFigureOut">
              <a:rPr lang="en-US" smtClean="0"/>
              <a:pPr/>
              <a:t>10/1/2018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DC80A-C7F8-42BE-9526-FB9956746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B1DF8-D7BF-48C1-9599-0032337EAA31}" type="datetimeFigureOut">
              <a:rPr lang="en-US" smtClean="0"/>
              <a:pPr/>
              <a:t>10/1/2018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DC80A-C7F8-42BE-9526-FB9956746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B1DF8-D7BF-48C1-9599-0032337EAA31}" type="datetimeFigureOut">
              <a:rPr lang="en-US" smtClean="0"/>
              <a:pPr/>
              <a:t>10/1/2018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DC80A-C7F8-42BE-9526-FB9956746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B1DF8-D7BF-48C1-9599-0032337EAA31}" type="datetimeFigureOut">
              <a:rPr lang="en-US" smtClean="0"/>
              <a:pPr/>
              <a:t>10/1/2018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DC80A-C7F8-42BE-9526-FB9956746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B1DF8-D7BF-48C1-9599-0032337EAA31}" type="datetimeFigureOut">
              <a:rPr lang="en-US" smtClean="0"/>
              <a:pPr/>
              <a:t>10/1/2018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DC80A-C7F8-42BE-9526-FB9956746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B1DF8-D7BF-48C1-9599-0032337EAA31}" type="datetimeFigureOut">
              <a:rPr lang="en-US" smtClean="0"/>
              <a:pPr/>
              <a:t>10/1/2018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DC80A-C7F8-42BE-9526-FB9956746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B1DF8-D7BF-48C1-9599-0032337EAA31}" type="datetimeFigureOut">
              <a:rPr lang="en-US" smtClean="0"/>
              <a:pPr/>
              <a:t>10/1/2018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DC80A-C7F8-42BE-9526-FB9956746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B1DF8-D7BF-48C1-9599-0032337EAA31}" type="datetimeFigureOut">
              <a:rPr lang="en-US" smtClean="0"/>
              <a:pPr/>
              <a:t>10/1/2018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DC80A-C7F8-42BE-9526-FB9956746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B1DF8-D7BF-48C1-9599-0032337EAA31}" type="datetimeFigureOut">
              <a:rPr lang="en-US" smtClean="0"/>
              <a:pPr/>
              <a:t>10/1/2018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DC80A-C7F8-42BE-9526-FB9956746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0B1DF8-D7BF-48C1-9599-0032337EAA31}" type="datetimeFigureOut">
              <a:rPr lang="en-US" smtClean="0"/>
              <a:pPr/>
              <a:t>10/1/2018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4DC80A-C7F8-42BE-9526-FB9956746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principledpolicy.com/blog/wp-content/uploads/2009/03/constitu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0"/>
            <a:ext cx="5943600" cy="6858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1806467" y="1676400"/>
            <a:ext cx="5531066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 smtClean="0">
                <a:ln w="2857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The United States </a:t>
            </a:r>
          </a:p>
          <a:p>
            <a:pPr algn="ctr"/>
            <a:r>
              <a:rPr lang="en-US" sz="5400" b="1" cap="none" spc="50" dirty="0" smtClean="0">
                <a:ln w="2857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Constitution</a:t>
            </a:r>
          </a:p>
          <a:p>
            <a:pPr algn="ctr"/>
            <a:endParaRPr lang="en-US" sz="5400" b="1" spc="50" dirty="0">
              <a:ln w="28575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glow rad="38100">
                  <a:schemeClr val="accent1">
                    <a:alpha val="40000"/>
                  </a:schemeClr>
                </a:glow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r>
              <a:rPr lang="en-US" sz="5400" b="1" cap="none" spc="50" dirty="0" smtClean="0">
                <a:ln w="2857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Basics &amp; Structure</a:t>
            </a:r>
            <a:endParaRPr lang="en-US" sz="5400" b="1" cap="none" spc="50" dirty="0">
              <a:ln w="28575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glow rad="38100">
                  <a:schemeClr val="accent1">
                    <a:alpha val="40000"/>
                  </a:schemeClr>
                </a:glow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0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u="sng" dirty="0" smtClean="0">
                <a:solidFill>
                  <a:schemeClr val="bg1"/>
                </a:solidFill>
                <a:latin typeface="Lucida Calligraphy" pitchFamily="66" charset="0"/>
              </a:rPr>
              <a:t>Article VI</a:t>
            </a:r>
            <a:endParaRPr lang="en-US" sz="6000" b="1" u="sng" dirty="0">
              <a:solidFill>
                <a:schemeClr val="bg1"/>
              </a:solidFill>
              <a:latin typeface="Lucida Calligraphy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1066800"/>
            <a:ext cx="91440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Defines the power of the Federal Government</a:t>
            </a:r>
          </a:p>
          <a:p>
            <a:pPr algn="ctr"/>
            <a:endParaRPr lang="en-US" sz="2000" dirty="0" smtClean="0">
              <a:solidFill>
                <a:schemeClr val="bg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36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“Supremacy Clause”: </a:t>
            </a:r>
            <a:r>
              <a:rPr lang="en-US" sz="3600" dirty="0" smtClean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_________________ ______________________________________________________________________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419600" y="2438400"/>
            <a:ext cx="449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The Constitution is the</a:t>
            </a:r>
            <a:endParaRPr lang="en-US" sz="36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297180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“Supreme Law of the Land.”  If a state law and a Federal law conflict, the Federal law is supreme.</a:t>
            </a:r>
            <a:endParaRPr lang="en-US" sz="36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1506" name="Picture 2" descr="http://www.reasontofreedom.com/system/files/constitution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4419600"/>
            <a:ext cx="2971800" cy="2228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0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u="sng" dirty="0" smtClean="0">
                <a:solidFill>
                  <a:schemeClr val="bg1"/>
                </a:solidFill>
                <a:latin typeface="Lucida Calligraphy" pitchFamily="66" charset="0"/>
              </a:rPr>
              <a:t>Article VII</a:t>
            </a:r>
            <a:endParaRPr lang="en-US" sz="6000" b="1" u="sng" dirty="0">
              <a:solidFill>
                <a:schemeClr val="bg1"/>
              </a:solidFill>
              <a:latin typeface="Lucida Calligraphy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1447800"/>
            <a:ext cx="9144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Ratification Process for the Constitution</a:t>
            </a:r>
          </a:p>
          <a:p>
            <a:pPr algn="ctr"/>
            <a:endParaRPr lang="en-US" sz="3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9 States Needed to take effect</a:t>
            </a:r>
          </a:p>
          <a:p>
            <a:pPr algn="ctr"/>
            <a:endParaRPr lang="en-US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2530" name="Picture 2" descr="http://etc.usf.edu/clipart/1500/1526/ratification_1_lg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3886200"/>
            <a:ext cx="7182862" cy="21240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u="sng" dirty="0" smtClean="0">
                <a:solidFill>
                  <a:schemeClr val="bg1"/>
                </a:solidFill>
                <a:latin typeface="Lucida Calligraphy" pitchFamily="66" charset="0"/>
              </a:rPr>
              <a:t>Popular Sovereignty</a:t>
            </a:r>
            <a:endParaRPr lang="en-US" sz="6000" b="1" u="sng" dirty="0">
              <a:solidFill>
                <a:schemeClr val="bg1"/>
              </a:solidFill>
              <a:latin typeface="Lucida Calligraphy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44780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Rule by the people</a:t>
            </a:r>
          </a:p>
          <a:p>
            <a:pPr algn="ctr"/>
            <a:r>
              <a:rPr lang="en-US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“We the People”</a:t>
            </a:r>
            <a:endParaRPr lang="en-US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4580" name="Picture 4" descr="http://filipspagnoli.files.wordpress.com/2008/04/b0d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3276600"/>
            <a:ext cx="2600325" cy="3171825"/>
          </a:xfrm>
          <a:prstGeom prst="rect">
            <a:avLst/>
          </a:prstGeom>
          <a:noFill/>
        </p:spPr>
      </p:pic>
      <p:pic>
        <p:nvPicPr>
          <p:cNvPr id="24582" name="Picture 6" descr="http://www.funlessonplans.com/democratic-values/artvalues/sovern115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3657600"/>
            <a:ext cx="2085976" cy="20859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u="sng" dirty="0" smtClean="0">
                <a:solidFill>
                  <a:schemeClr val="bg1"/>
                </a:solidFill>
                <a:latin typeface="Lucida Calligraphy" pitchFamily="66" charset="0"/>
              </a:rPr>
              <a:t>Limited Government</a:t>
            </a:r>
            <a:endParaRPr lang="en-US" sz="6000" b="1" u="sng" dirty="0">
              <a:solidFill>
                <a:schemeClr val="bg1"/>
              </a:solidFill>
              <a:latin typeface="Lucida Calligraphy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295400"/>
            <a:ext cx="91440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**Government is not all-powerful**</a:t>
            </a:r>
          </a:p>
          <a:p>
            <a:pPr algn="ctr"/>
            <a:endParaRPr lang="en-US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FontTx/>
              <a:buChar char="-"/>
            </a:pPr>
            <a:r>
              <a:rPr lang="en-US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Freedoms are protected</a:t>
            </a:r>
          </a:p>
          <a:p>
            <a:pPr algn="ctr"/>
            <a:endParaRPr lang="en-US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FontTx/>
              <a:buChar char="-"/>
            </a:pPr>
            <a:r>
              <a:rPr lang="en-US" sz="3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Power is divided between levels </a:t>
            </a:r>
          </a:p>
          <a:p>
            <a:pPr algn="ctr"/>
            <a:r>
              <a:rPr lang="en-US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and branches of government</a:t>
            </a:r>
          </a:p>
        </p:txBody>
      </p:sp>
      <p:pic>
        <p:nvPicPr>
          <p:cNvPr id="25602" name="Picture 2" descr="http://4.bp.blogspot.com/_SZc9hEspn3c/Shm-9TAnR2I/AAAAAAAAA9U/zkxMjtLd4F0/s400/LimitedGovernmentQuoteThoreau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4343400"/>
            <a:ext cx="3352800" cy="2235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u="sng" dirty="0" smtClean="0">
                <a:solidFill>
                  <a:schemeClr val="bg1"/>
                </a:solidFill>
                <a:latin typeface="Lucida Calligraphy" pitchFamily="66" charset="0"/>
              </a:rPr>
              <a:t>Judicial Review</a:t>
            </a:r>
            <a:endParaRPr lang="en-US" sz="6000" b="1" u="sng" dirty="0">
              <a:solidFill>
                <a:schemeClr val="bg1"/>
              </a:solidFill>
              <a:latin typeface="Lucida Calligraphy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447800"/>
            <a:ext cx="914400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Tx/>
              <a:buChar char="-"/>
            </a:pPr>
            <a:r>
              <a:rPr lang="en-US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 Supreme Court can declare laws unconstitutional</a:t>
            </a:r>
          </a:p>
          <a:p>
            <a:pPr algn="ctr"/>
            <a:endParaRPr lang="en-US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 Established by court case </a:t>
            </a:r>
            <a:r>
              <a:rPr lang="en-US" sz="3200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Marbury</a:t>
            </a:r>
            <a:r>
              <a:rPr lang="en-US" sz="32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v. Madison</a:t>
            </a:r>
          </a:p>
        </p:txBody>
      </p:sp>
      <p:pic>
        <p:nvPicPr>
          <p:cNvPr id="26626" name="Picture 2" descr="http://www.regentsprep.org/regents/ushisgov/themes/government/j_check_l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25860" y="4267200"/>
            <a:ext cx="2078183" cy="2057400"/>
          </a:xfrm>
          <a:prstGeom prst="rect">
            <a:avLst/>
          </a:prstGeom>
          <a:noFill/>
        </p:spPr>
      </p:pic>
      <p:pic>
        <p:nvPicPr>
          <p:cNvPr id="26628" name="Picture 4" descr="http://www.politicsunlocked.com/var/ezflow_site/storage/images/communities/pu/drafts/a-judicial-review-justice-kim-mclane-wardlaw/178131-3-eng-US/A-Judicial-Review-Justice-Kim-McLane-Wardlaw_lar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4267200"/>
            <a:ext cx="3048000" cy="2019299"/>
          </a:xfrm>
          <a:prstGeom prst="rect">
            <a:avLst/>
          </a:prstGeom>
          <a:noFill/>
        </p:spPr>
      </p:pic>
      <p:pic>
        <p:nvPicPr>
          <p:cNvPr id="26630" name="Picture 6" descr="http://upload.wikimedia.org/wikipedia/commons/b/b9/Marbury_v_Madison_John_Marshall_by_Swatjester.jpg"/>
          <p:cNvPicPr>
            <a:picLocks noChangeAspect="1" noChangeArrowheads="1"/>
          </p:cNvPicPr>
          <p:nvPr/>
        </p:nvPicPr>
        <p:blipFill>
          <a:blip r:embed="rId4" cstate="print"/>
          <a:srcRect l="-921" t="28412" r="40148" b="18106"/>
          <a:stretch>
            <a:fillRect/>
          </a:stretch>
        </p:blipFill>
        <p:spPr bwMode="auto">
          <a:xfrm>
            <a:off x="5410200" y="4267200"/>
            <a:ext cx="3536156" cy="2057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u="sng" dirty="0" smtClean="0">
                <a:solidFill>
                  <a:schemeClr val="bg1"/>
                </a:solidFill>
                <a:latin typeface="Lucida Calligraphy" pitchFamily="66" charset="0"/>
              </a:rPr>
              <a:t>Checks and Balances</a:t>
            </a:r>
            <a:endParaRPr lang="en-US" sz="6000" b="1" u="sng" dirty="0">
              <a:solidFill>
                <a:schemeClr val="bg1"/>
              </a:solidFill>
              <a:latin typeface="Lucida Calligraphy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44780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Each Branch of Government prevents the others from abusing their powers</a:t>
            </a:r>
            <a:endParaRPr lang="en-US" sz="3200" i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7650" name="Picture 2" descr="http://www.regentsprep.org/regents/ushisgov/themes/government/check_header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2743200"/>
            <a:ext cx="4613329" cy="3581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u="sng" dirty="0" smtClean="0">
                <a:solidFill>
                  <a:schemeClr val="bg1"/>
                </a:solidFill>
                <a:latin typeface="Lucida Calligraphy" pitchFamily="66" charset="0"/>
              </a:rPr>
              <a:t>Separation of Powers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8600" y="1447800"/>
            <a:ext cx="8686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Federal power is divided between three branches of government</a:t>
            </a:r>
            <a:endParaRPr lang="en-US" sz="3200" i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8674" name="Picture 2" descr="http://education.occourts.org/Media/3branch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2743200"/>
            <a:ext cx="6766560" cy="28194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676400" y="5562600"/>
            <a:ext cx="1828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2">
                    <a:lumMod val="75000"/>
                  </a:schemeClr>
                </a:solidFill>
              </a:rPr>
              <a:t>Makes the Laws</a:t>
            </a:r>
            <a:endParaRPr lang="en-US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81400" y="5562600"/>
            <a:ext cx="1981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2">
                    <a:lumMod val="75000"/>
                  </a:schemeClr>
                </a:solidFill>
              </a:rPr>
              <a:t>Enforces the Laws</a:t>
            </a:r>
            <a:endParaRPr lang="en-US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62601" y="5562600"/>
            <a:ext cx="2209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2">
                    <a:lumMod val="75000"/>
                  </a:schemeClr>
                </a:solidFill>
              </a:rPr>
              <a:t>Interprets the Laws</a:t>
            </a:r>
            <a:endParaRPr lang="en-US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676400" y="5638800"/>
            <a:ext cx="1808922" cy="235822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657600" y="5638800"/>
            <a:ext cx="1810512" cy="235822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638801" y="5638800"/>
            <a:ext cx="2057400" cy="228600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 animBg="1"/>
      <p:bldP spid="10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u="sng" dirty="0" smtClean="0">
                <a:solidFill>
                  <a:schemeClr val="bg1"/>
                </a:solidFill>
                <a:latin typeface="Lucida Calligraphy" pitchFamily="66" charset="0"/>
              </a:rPr>
              <a:t>Federalism</a:t>
            </a:r>
            <a:endParaRPr lang="en-US" sz="6000" b="1" u="sng" dirty="0">
              <a:solidFill>
                <a:schemeClr val="bg1"/>
              </a:solidFill>
              <a:latin typeface="Lucida Calligraphy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1447800"/>
            <a:ext cx="8686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Power is divided between state and federal levels of government</a:t>
            </a:r>
            <a:endParaRPr lang="en-US" sz="3200" i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14" descr="http://upload.wikimedia.org/wikipedia/commons/thumb/3/38/Flag-map_of_North_Carolina.svg/616px-Flag-map_of_North_Carolina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4267200"/>
            <a:ext cx="3195860" cy="1219200"/>
          </a:xfrm>
          <a:prstGeom prst="rect">
            <a:avLst/>
          </a:prstGeom>
          <a:noFill/>
        </p:spPr>
      </p:pic>
      <p:pic>
        <p:nvPicPr>
          <p:cNvPr id="7" name="Picture 12" descr="http://aplusdentalstudio.com/yahoo_site_admin/assets/images/800px-USA_Flag_Map.301115023_st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3962400"/>
            <a:ext cx="2943744" cy="1828800"/>
          </a:xfrm>
          <a:prstGeom prst="rect">
            <a:avLst/>
          </a:prstGeom>
          <a:noFill/>
        </p:spPr>
      </p:pic>
      <p:sp>
        <p:nvSpPr>
          <p:cNvPr id="8" name="Oval 7"/>
          <p:cNvSpPr/>
          <p:nvPr/>
        </p:nvSpPr>
        <p:spPr>
          <a:xfrm>
            <a:off x="304800" y="3200400"/>
            <a:ext cx="5029200" cy="2971800"/>
          </a:xfrm>
          <a:prstGeom prst="ellipse">
            <a:avLst/>
          </a:prstGeom>
          <a:noFill/>
          <a:ln w="635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581400" y="3200400"/>
            <a:ext cx="5029200" cy="2971800"/>
          </a:xfrm>
          <a:prstGeom prst="ellipse">
            <a:avLst/>
          </a:prstGeom>
          <a:noFill/>
          <a:ln w="635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371600" y="3429000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2">
                    <a:lumMod val="75000"/>
                  </a:schemeClr>
                </a:solidFill>
              </a:rPr>
              <a:t>Enumerated</a:t>
            </a:r>
            <a:endParaRPr lang="en-US" sz="2400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05400" y="3429000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2">
                    <a:lumMod val="75000"/>
                  </a:schemeClr>
                </a:solidFill>
              </a:rPr>
              <a:t>Reserved</a:t>
            </a:r>
            <a:endParaRPr lang="en-US" sz="2400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352800" y="4495800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2">
                    <a:lumMod val="75000"/>
                  </a:schemeClr>
                </a:solidFill>
              </a:rPr>
              <a:t>Concurrent</a:t>
            </a:r>
            <a:endParaRPr lang="en-US" sz="2400" b="1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  <p:bldP spid="9" grpId="0" animBg="1"/>
      <p:bldP spid="10" grpId="0"/>
      <p:bldP spid="12" grpId="0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17837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u="sng" dirty="0" smtClean="0">
                <a:solidFill>
                  <a:schemeClr val="bg1"/>
                </a:solidFill>
                <a:latin typeface="Lucida Calligraphy" pitchFamily="66" charset="0"/>
              </a:rPr>
              <a:t>Bill of Rights</a:t>
            </a:r>
            <a:endParaRPr lang="en-US" sz="6000" b="1" u="sng" dirty="0">
              <a:solidFill>
                <a:schemeClr val="bg1"/>
              </a:solidFill>
              <a:latin typeface="Lucida Calligraphy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1447800"/>
            <a:ext cx="868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First ten amendments to the Constitution</a:t>
            </a:r>
            <a:endParaRPr lang="en-US" sz="3200" i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Image result for bill of righ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5040" y="2438400"/>
            <a:ext cx="629392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8763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279737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u="sng" dirty="0" smtClean="0">
                <a:solidFill>
                  <a:schemeClr val="bg1"/>
                </a:solidFill>
                <a:latin typeface="Lucida Calligraphy" pitchFamily="66" charset="0"/>
              </a:rPr>
              <a:t>“The Preamble”</a:t>
            </a:r>
            <a:endParaRPr lang="en-US" sz="6000" b="1" u="sng" dirty="0">
              <a:solidFill>
                <a:schemeClr val="bg1"/>
              </a:solidFill>
              <a:latin typeface="Lucida Calligraphy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217474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 The Introduction to the Constitution</a:t>
            </a:r>
          </a:p>
          <a:p>
            <a:pPr algn="ctr">
              <a:buFontTx/>
              <a:buChar char="-"/>
            </a:pPr>
            <a:r>
              <a:rPr lang="en-US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“We the People” (Popular Sovereignty!)</a:t>
            </a:r>
          </a:p>
          <a:p>
            <a:pPr algn="ctr"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Lists 6 Goals of the Constitution</a:t>
            </a:r>
          </a:p>
        </p:txBody>
      </p:sp>
      <p:pic>
        <p:nvPicPr>
          <p:cNvPr id="4100" name="Picture 4" descr="http://saynutstocongress.com/wp-content/uploads/2010/03/Preamb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3581400"/>
            <a:ext cx="3160889" cy="2438400"/>
          </a:xfrm>
          <a:prstGeom prst="rect">
            <a:avLst/>
          </a:prstGeom>
          <a:noFill/>
        </p:spPr>
      </p:pic>
      <p:pic>
        <p:nvPicPr>
          <p:cNvPr id="4102" name="Picture 6" descr="http://media.pegasusnews.com/pegasus/img/photos/2009/01/06/preamble-main_Full_t2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3124200"/>
            <a:ext cx="2842381" cy="3581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u="sng" dirty="0" smtClean="0">
                <a:solidFill>
                  <a:schemeClr val="bg1"/>
                </a:solidFill>
                <a:latin typeface="Lucida Calligraphy" pitchFamily="66" charset="0"/>
              </a:rPr>
              <a:t>6 Goals Listed in the Preamble</a:t>
            </a:r>
            <a:endParaRPr lang="en-US" sz="4000" b="1" u="sng" dirty="0">
              <a:solidFill>
                <a:schemeClr val="bg1"/>
              </a:solidFill>
              <a:latin typeface="Lucida Calligraphy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66800"/>
            <a:ext cx="9144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1) Form a more perfect union (better, more unified nation)</a:t>
            </a:r>
          </a:p>
          <a:p>
            <a:pPr algn="ctr"/>
            <a:endParaRPr lang="en-US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2) Establish Justice (fairness)</a:t>
            </a:r>
          </a:p>
          <a:p>
            <a:pPr algn="ctr"/>
            <a:endParaRPr lang="en-US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3) Ensure domestic tranquility (peace within the country)</a:t>
            </a:r>
          </a:p>
          <a:p>
            <a:pPr algn="ctr"/>
            <a:endParaRPr lang="en-US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4) Provide for the common defense (protect the nation)</a:t>
            </a:r>
          </a:p>
          <a:p>
            <a:pPr algn="ctr"/>
            <a:endParaRPr lang="en-US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5) Promote the General Welfare (the people live well)</a:t>
            </a:r>
          </a:p>
          <a:p>
            <a:pPr algn="ctr"/>
            <a:endParaRPr lang="en-US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6) Secure the Blessings of Liberty to Ourselves and our Posterity (freedom to us and future generations)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0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u="sng" dirty="0" smtClean="0">
                <a:solidFill>
                  <a:schemeClr val="bg1"/>
                </a:solidFill>
                <a:latin typeface="Lucida Calligraphy" pitchFamily="66" charset="0"/>
              </a:rPr>
              <a:t>Article I</a:t>
            </a:r>
            <a:endParaRPr lang="en-US" sz="6000" b="1" u="sng" dirty="0">
              <a:solidFill>
                <a:schemeClr val="bg1"/>
              </a:solidFill>
              <a:latin typeface="Lucida Calligraphy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9906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Information about the ___________ Branch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0" y="914400"/>
            <a:ext cx="274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Legislative</a:t>
            </a:r>
            <a:endParaRPr lang="en-US" sz="40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5366" name="Picture 6" descr="http://www.c-span.org/questions/images/ac2.jpg"/>
          <p:cNvPicPr>
            <a:picLocks noChangeAspect="1" noChangeArrowheads="1"/>
          </p:cNvPicPr>
          <p:nvPr/>
        </p:nvPicPr>
        <p:blipFill>
          <a:blip r:embed="rId2" cstate="print"/>
          <a:srcRect r="1091" b="4972"/>
          <a:stretch>
            <a:fillRect/>
          </a:stretch>
        </p:blipFill>
        <p:spPr bwMode="auto">
          <a:xfrm>
            <a:off x="3276600" y="4572000"/>
            <a:ext cx="3374065" cy="2133600"/>
          </a:xfrm>
          <a:prstGeom prst="rect">
            <a:avLst/>
          </a:prstGeom>
          <a:noFill/>
        </p:spPr>
      </p:pic>
      <p:pic>
        <p:nvPicPr>
          <p:cNvPr id="15368" name="Picture 8" descr="http://www.transatlanticgroup.org/US_Congressional_Seal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4572000"/>
            <a:ext cx="2073275" cy="2073275"/>
          </a:xfrm>
          <a:prstGeom prst="rect">
            <a:avLst/>
          </a:prstGeom>
          <a:noFill/>
        </p:spPr>
      </p:pic>
      <p:pic>
        <p:nvPicPr>
          <p:cNvPr id="15370" name="Picture 10" descr="http://brainwaves.corante.com/US_Capito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4572000"/>
            <a:ext cx="2852407" cy="213360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2057400" y="1600200"/>
            <a:ext cx="40386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sz="2000" dirty="0" smtClean="0">
                <a:solidFill>
                  <a:schemeClr val="bg1"/>
                </a:solidFill>
              </a:rPr>
              <a:t> Qualifications to run for each house</a:t>
            </a:r>
          </a:p>
          <a:p>
            <a:pPr>
              <a:buFontTx/>
              <a:buChar char="-"/>
            </a:pPr>
            <a:r>
              <a:rPr lang="en-US" sz="2000" dirty="0" smtClean="0">
                <a:solidFill>
                  <a:schemeClr val="bg1"/>
                </a:solidFill>
              </a:rPr>
              <a:t> Term Lengths</a:t>
            </a:r>
          </a:p>
          <a:p>
            <a:pPr>
              <a:buFontTx/>
              <a:buChar char="-"/>
            </a:pPr>
            <a:r>
              <a:rPr lang="en-US" sz="2000" dirty="0" smtClean="0">
                <a:solidFill>
                  <a:schemeClr val="bg1"/>
                </a:solidFill>
              </a:rPr>
              <a:t> Powers of Congress as a whole</a:t>
            </a:r>
          </a:p>
          <a:p>
            <a:pPr>
              <a:buFontTx/>
              <a:buChar char="-"/>
            </a:pP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smtClean="0">
                <a:solidFill>
                  <a:schemeClr val="bg1"/>
                </a:solidFill>
              </a:rPr>
              <a:t>Powers denied to Congress</a:t>
            </a:r>
          </a:p>
          <a:p>
            <a:pPr>
              <a:buFontTx/>
              <a:buChar char="-"/>
            </a:pPr>
            <a:r>
              <a:rPr lang="en-US" sz="2000" dirty="0" smtClean="0">
                <a:solidFill>
                  <a:schemeClr val="bg1"/>
                </a:solidFill>
              </a:rPr>
              <a:t> Powers of each House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0" y="3276600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Necessary and Proper Clause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800" dirty="0" smtClean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____________________ _____________________________________________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953000" y="3200400"/>
            <a:ext cx="419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Powers of Congress besides</a:t>
            </a:r>
            <a:endParaRPr lang="en-US" sz="28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3657600"/>
            <a:ext cx="929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just the ones listed (if needed); Also called the “Elastic Clause”</a:t>
            </a:r>
            <a:endParaRPr lang="en-US" sz="28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  <p:bldP spid="14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0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u="sng" dirty="0" smtClean="0">
                <a:solidFill>
                  <a:schemeClr val="bg1"/>
                </a:solidFill>
                <a:latin typeface="Lucida Calligraphy" pitchFamily="66" charset="0"/>
              </a:rPr>
              <a:t>Article II</a:t>
            </a:r>
            <a:endParaRPr lang="en-US" sz="6000" b="1" u="sng" dirty="0">
              <a:solidFill>
                <a:schemeClr val="bg1"/>
              </a:solidFill>
              <a:latin typeface="Lucida Calligraphy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9906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Information about the ___________ Branch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0" y="914400"/>
            <a:ext cx="274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Executive</a:t>
            </a:r>
            <a:endParaRPr lang="en-US" sz="40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57400" y="1600200"/>
            <a:ext cx="52578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600" dirty="0" smtClean="0">
                <a:solidFill>
                  <a:schemeClr val="bg1"/>
                </a:solidFill>
              </a:rPr>
              <a:t>Qualifications to run</a:t>
            </a:r>
          </a:p>
          <a:p>
            <a:pPr>
              <a:buFontTx/>
              <a:buChar char="-"/>
            </a:pPr>
            <a:r>
              <a:rPr lang="en-US" sz="2600" dirty="0" smtClean="0">
                <a:solidFill>
                  <a:schemeClr val="bg1"/>
                </a:solidFill>
              </a:rPr>
              <a:t> Powers of the President</a:t>
            </a:r>
          </a:p>
          <a:p>
            <a:pPr>
              <a:buFontTx/>
              <a:buChar char="-"/>
            </a:pPr>
            <a:r>
              <a:rPr lang="en-US" sz="2600" dirty="0">
                <a:solidFill>
                  <a:schemeClr val="bg1"/>
                </a:solidFill>
              </a:rPr>
              <a:t> </a:t>
            </a:r>
            <a:r>
              <a:rPr lang="en-US" sz="2600" dirty="0" smtClean="0">
                <a:solidFill>
                  <a:schemeClr val="bg1"/>
                </a:solidFill>
              </a:rPr>
              <a:t>Responsibilities of the President</a:t>
            </a:r>
          </a:p>
          <a:p>
            <a:pPr>
              <a:buFontTx/>
              <a:buChar char="-"/>
            </a:pPr>
            <a:r>
              <a:rPr lang="en-US" sz="2600" dirty="0">
                <a:solidFill>
                  <a:schemeClr val="bg1"/>
                </a:solidFill>
              </a:rPr>
              <a:t> </a:t>
            </a:r>
            <a:r>
              <a:rPr lang="en-US" sz="2600" dirty="0" smtClean="0">
                <a:solidFill>
                  <a:schemeClr val="bg1"/>
                </a:solidFill>
              </a:rPr>
              <a:t>Presidential Oath of Office</a:t>
            </a:r>
          </a:p>
        </p:txBody>
      </p:sp>
      <p:pic>
        <p:nvPicPr>
          <p:cNvPr id="17410" name="Picture 2" descr="http://www.destination360.com/north-america/us/washington-dc/images/s/washington-dc-white-house-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886200"/>
            <a:ext cx="2952750" cy="2362200"/>
          </a:xfrm>
          <a:prstGeom prst="rect">
            <a:avLst/>
          </a:prstGeom>
          <a:noFill/>
        </p:spPr>
      </p:pic>
      <p:pic>
        <p:nvPicPr>
          <p:cNvPr id="17412" name="Picture 4" descr="http://1.bp.blogspot.com/_UhD3oZeHhVU/TB_ABLx3PnI/AAAAAAAABkA/zZfBn5S1O_Q/s1600/Oval+Offic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3429000"/>
            <a:ext cx="2514600" cy="3239146"/>
          </a:xfrm>
          <a:prstGeom prst="rect">
            <a:avLst/>
          </a:prstGeom>
          <a:noFill/>
        </p:spPr>
      </p:pic>
      <p:pic>
        <p:nvPicPr>
          <p:cNvPr id="17414" name="Picture 6" descr="http://pajamasmedia.com/ejectejecteject/files/2009/08/presidential-sea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2200" y="3733800"/>
            <a:ext cx="2682875" cy="2682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0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u="sng" dirty="0" smtClean="0">
                <a:solidFill>
                  <a:schemeClr val="bg1"/>
                </a:solidFill>
                <a:latin typeface="Lucida Calligraphy" pitchFamily="66" charset="0"/>
              </a:rPr>
              <a:t>Article III</a:t>
            </a:r>
            <a:endParaRPr lang="en-US" sz="6000" b="1" u="sng" dirty="0">
              <a:solidFill>
                <a:schemeClr val="bg1"/>
              </a:solidFill>
              <a:latin typeface="Lucida Calligraphy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9906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Information about the ___________ Branch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0" y="914400"/>
            <a:ext cx="274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Judicial</a:t>
            </a:r>
            <a:endParaRPr lang="en-US" sz="40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09800" y="1600200"/>
            <a:ext cx="4724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Establishes Supreme Court and any    </a:t>
            </a:r>
          </a:p>
          <a:p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 lower courts made by Congress</a:t>
            </a:r>
          </a:p>
          <a:p>
            <a:pPr>
              <a:buFontTx/>
              <a:buChar char="-"/>
            </a:pPr>
            <a:r>
              <a:rPr lang="en-US" sz="2400" dirty="0" smtClean="0">
                <a:solidFill>
                  <a:schemeClr val="bg1"/>
                </a:solidFill>
              </a:rPr>
              <a:t> Term Length (life tenure)</a:t>
            </a:r>
          </a:p>
          <a:p>
            <a:pPr>
              <a:buFontTx/>
              <a:buChar char="-"/>
            </a:pP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Federal Jurisdiction</a:t>
            </a:r>
          </a:p>
        </p:txBody>
      </p:sp>
      <p:pic>
        <p:nvPicPr>
          <p:cNvPr id="18434" name="Picture 2" descr="http://law.marquette.edu/facultyblog/wp-content/uploads/2009/06/supreme_court_build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733800"/>
            <a:ext cx="3048000" cy="2260060"/>
          </a:xfrm>
          <a:prstGeom prst="rect">
            <a:avLst/>
          </a:prstGeom>
          <a:noFill/>
        </p:spPr>
      </p:pic>
      <p:pic>
        <p:nvPicPr>
          <p:cNvPr id="18436" name="Picture 4" descr="http://images.huffingtonpost.com/2010-08-04-supremecour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3733800"/>
            <a:ext cx="3022600" cy="2266950"/>
          </a:xfrm>
          <a:prstGeom prst="rect">
            <a:avLst/>
          </a:prstGeom>
          <a:noFill/>
        </p:spPr>
      </p:pic>
      <p:pic>
        <p:nvPicPr>
          <p:cNvPr id="18440" name="Picture 8" descr="http://umfhistory.wikispaces.com/file/view/600px-Seal_of_the_United_States_Supreme_Court_svg.png/33945875/600px-Seal_of_the_United_States_Supreme_Court_sv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5200" y="3733800"/>
            <a:ext cx="2209800" cy="2209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0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u="sng" dirty="0" smtClean="0">
                <a:solidFill>
                  <a:schemeClr val="bg1"/>
                </a:solidFill>
                <a:latin typeface="Lucida Calligraphy" pitchFamily="66" charset="0"/>
              </a:rPr>
              <a:t>Article IV</a:t>
            </a:r>
            <a:endParaRPr lang="en-US" sz="6000" b="1" u="sng" dirty="0">
              <a:solidFill>
                <a:schemeClr val="bg1"/>
              </a:solidFill>
              <a:latin typeface="Lucida Calligraphy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990600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Defines the relationship between states</a:t>
            </a:r>
          </a:p>
          <a:p>
            <a:pPr algn="ctr"/>
            <a:endParaRPr lang="en-US" sz="3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36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“Full Faith and Credit Clause”: </a:t>
            </a:r>
            <a:r>
              <a:rPr lang="en-US" sz="3600" dirty="0" smtClean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__________ ___________________________________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248400" y="2057400"/>
            <a:ext cx="274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States will</a:t>
            </a:r>
            <a:endParaRPr lang="en-US" sz="40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" y="2590800"/>
            <a:ext cx="868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honor each others’ laws and contracts </a:t>
            </a:r>
            <a:endParaRPr lang="en-US" sz="40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9458" name="Picture 2" descr="http://www.acf.hhs.gov/programs/cse/resources/tribal/training/text/images/pic19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810000"/>
            <a:ext cx="2800350" cy="2171700"/>
          </a:xfrm>
          <a:prstGeom prst="rect">
            <a:avLst/>
          </a:prstGeom>
          <a:noFill/>
        </p:spPr>
      </p:pic>
      <p:pic>
        <p:nvPicPr>
          <p:cNvPr id="19460" name="Picture 4" descr="http://ouradopt.com/files/u309/adoptionbirthcert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3429000"/>
            <a:ext cx="2753455" cy="3025775"/>
          </a:xfrm>
          <a:prstGeom prst="rect">
            <a:avLst/>
          </a:prstGeom>
          <a:noFill/>
        </p:spPr>
      </p:pic>
      <p:pic>
        <p:nvPicPr>
          <p:cNvPr id="19462" name="Picture 6" descr="http://www.macquirelatory.com/Marriage%20License/marriage%20license%2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8400" y="3810000"/>
            <a:ext cx="2667000" cy="2133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0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u="sng" dirty="0" smtClean="0">
                <a:solidFill>
                  <a:schemeClr val="bg1"/>
                </a:solidFill>
                <a:latin typeface="Lucida Calligraphy" pitchFamily="66" charset="0"/>
              </a:rPr>
              <a:t>Article V</a:t>
            </a:r>
            <a:endParaRPr lang="en-US" sz="6000" b="1" u="sng" dirty="0">
              <a:solidFill>
                <a:schemeClr val="bg1"/>
              </a:solidFill>
              <a:latin typeface="Lucida Calligraphy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21920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Defines how to make an </a:t>
            </a:r>
            <a:r>
              <a:rPr lang="en-US" sz="3600" dirty="0" smtClean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___________ </a:t>
            </a:r>
            <a:r>
              <a:rPr lang="en-US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to</a:t>
            </a:r>
            <a:r>
              <a:rPr lang="en-US" sz="3600" dirty="0" smtClean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 Constitution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10200" y="1143000"/>
            <a:ext cx="274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amendment</a:t>
            </a:r>
            <a:endParaRPr lang="en-US" sz="40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3276600"/>
            <a:ext cx="472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2">
                    <a:lumMod val="75000"/>
                  </a:schemeClr>
                </a:solidFill>
              </a:rPr>
              <a:t>STEP 1:</a:t>
            </a:r>
            <a:r>
              <a:rPr lang="en-US" sz="24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bg2">
                    <a:lumMod val="75000"/>
                  </a:schemeClr>
                </a:solidFill>
              </a:rPr>
              <a:t>_____________________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4495800"/>
            <a:ext cx="472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2">
                    <a:lumMod val="75000"/>
                  </a:schemeClr>
                </a:solidFill>
              </a:rPr>
              <a:t>STEP 2: ___________________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90600" y="3200400"/>
            <a:ext cx="335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Propose</a:t>
            </a:r>
            <a:r>
              <a:rPr lang="en-US" sz="24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the amendment</a:t>
            </a:r>
            <a:endParaRPr lang="en-US" sz="24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90600" y="4419600"/>
            <a:ext cx="335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Ratify</a:t>
            </a:r>
            <a:r>
              <a:rPr lang="en-US" sz="24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the amendment</a:t>
            </a:r>
            <a:endParaRPr lang="en-US" sz="24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0482" name="Picture 2" descr="http://www.thisnation.com/media/figures/amendment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2438400"/>
            <a:ext cx="4463415" cy="4191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312003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chemeClr val="bg1"/>
                </a:solidFill>
                <a:latin typeface="Lucida Calligraphy" pitchFamily="66" charset="0"/>
              </a:rPr>
              <a:t>“Informal” Amendments</a:t>
            </a:r>
            <a:endParaRPr lang="en-US" sz="4800" b="1" u="sng" dirty="0">
              <a:solidFill>
                <a:schemeClr val="bg1"/>
              </a:solidFill>
              <a:latin typeface="Lucida Calligraphy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21920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Custom:  Tradition 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(Ex. The Cabinet – not in Constitution but made by George Washington, and every president since has had one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259080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Court Rulings: Set Precedent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(Ex: Early court cases, such as </a:t>
            </a:r>
            <a:r>
              <a:rPr lang="en-US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Plessy</a:t>
            </a:r>
            <a:r>
              <a:rPr lang="en-US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v. Ferguson</a:t>
            </a: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legalizing segregation were frequently upheld in future cases that are similar)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0" y="4114800"/>
            <a:ext cx="9144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Presidential Actions: Defines his own powers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(Ex: Gulf of Tonkin Resolution during Vietnam - LBJ used his power as Commander-in-Chief to send as many troops as he thought necessary – eventually Congress passed the War Powers Act to prevent this in the future)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</TotalTime>
  <Words>555</Words>
  <Application>Microsoft Office PowerPoint</Application>
  <PresentationFormat>On-screen Show (4:3)</PresentationFormat>
  <Paragraphs>103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Lucida Calligraphy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Wake County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Constitution</dc:title>
  <dc:creator>Laura Lineberger</dc:creator>
  <cp:lastModifiedBy>Kelly Williamson</cp:lastModifiedBy>
  <cp:revision>19</cp:revision>
  <dcterms:created xsi:type="dcterms:W3CDTF">2010-10-01T15:36:30Z</dcterms:created>
  <dcterms:modified xsi:type="dcterms:W3CDTF">2018-10-01T14:13:00Z</dcterms:modified>
</cp:coreProperties>
</file>