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5" r:id="rId3"/>
    <p:sldId id="272" r:id="rId4"/>
    <p:sldId id="291" r:id="rId5"/>
    <p:sldId id="286" r:id="rId6"/>
    <p:sldId id="273" r:id="rId7"/>
    <p:sldId id="274" r:id="rId8"/>
    <p:sldId id="275" r:id="rId9"/>
    <p:sldId id="276" r:id="rId10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A82B23-E6BD-4D8B-B4A1-14804CD3E3C5}" type="datetimeFigureOut">
              <a:rPr lang="en-US"/>
              <a:pPr>
                <a:defRPr/>
              </a:pPr>
              <a:t>8/30/2018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1F2C95-00FD-407E-A673-8C72DE83967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3026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E34149-4E80-4367-BB7D-AC4F3A245A4A}" type="datetimeFigureOut">
              <a:rPr lang="en-US"/>
              <a:pPr>
                <a:defRPr/>
              </a:pPr>
              <a:t>8/30/2018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24DAAB-49A7-442D-8004-FC28CAF0C65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1512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4D8502-E3D4-44F2-BE43-9590BD225A64}" type="datetimeFigureOut">
              <a:rPr lang="en-US"/>
              <a:pPr>
                <a:defRPr/>
              </a:pPr>
              <a:t>8/30/2018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329C21-0021-4C78-8A21-25C9321F2E9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0682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E94533-0560-4037-A0A5-1AE8F64E574C}" type="datetimeFigureOut">
              <a:rPr lang="en-US"/>
              <a:pPr>
                <a:defRPr/>
              </a:pPr>
              <a:t>8/30/2018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B8C372-8ECE-4CCC-ADD3-B833B095082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9228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C58B4D-19A1-4348-8D94-58A6AFFBF2AD}" type="datetimeFigureOut">
              <a:rPr lang="en-US"/>
              <a:pPr>
                <a:defRPr/>
              </a:pPr>
              <a:t>8/30/2018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AF49FC-A6EF-49DF-921E-66EFE209DEB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8473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5F60BE-A7CC-4FAD-8E80-45228459D24E}" type="datetimeFigureOut">
              <a:rPr lang="en-US"/>
              <a:pPr>
                <a:defRPr/>
              </a:pPr>
              <a:t>8/30/2018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CEF39A-AAB3-4D06-BEFA-DB891DAB46A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270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7B6C1E-ED97-4E78-BC84-0288BEB99BE6}" type="datetimeFigureOut">
              <a:rPr lang="en-US"/>
              <a:pPr>
                <a:defRPr/>
              </a:pPr>
              <a:t>8/30/2018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BEFABC-027B-4461-8134-D482CBE0F22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712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7BAA80-66D9-404F-A499-6EFC165AC5FA}" type="datetimeFigureOut">
              <a:rPr lang="en-US"/>
              <a:pPr>
                <a:defRPr/>
              </a:pPr>
              <a:t>8/30/2018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1E81FC-FB87-434C-B104-F048B15CE87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3155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784B7E-928A-47EE-9664-0074F95883AD}" type="datetimeFigureOut">
              <a:rPr lang="en-US"/>
              <a:pPr>
                <a:defRPr/>
              </a:pPr>
              <a:t>8/30/2018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F1FE62-B1B5-46EA-92C5-5B97C9488AE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3596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A14404-A300-4DC0-8D88-018A20569B77}" type="datetimeFigureOut">
              <a:rPr lang="en-US"/>
              <a:pPr>
                <a:defRPr/>
              </a:pPr>
              <a:t>8/30/2018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F7219C-E7B5-463E-831D-BB60A63E8B4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0021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E6A1C3-1BE9-40B2-A9C2-0A851AE7F9A6}" type="datetimeFigureOut">
              <a:rPr lang="en-US"/>
              <a:pPr>
                <a:defRPr/>
              </a:pPr>
              <a:t>8/30/2018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6AB47-25AE-4DF0-8A99-6633010A57F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8100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2325C65-EDC2-4DD8-BC1A-D462FD42DA3F}" type="datetimeFigureOut">
              <a:rPr lang="en-US"/>
              <a:pPr>
                <a:defRPr/>
              </a:pPr>
              <a:t>8/30/2018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DCA70FDB-7A61-4389-BC9B-FCCE08EB3FA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Contact and Exploration</a:t>
            </a:r>
          </a:p>
        </p:txBody>
      </p:sp>
      <p:sp>
        <p:nvSpPr>
          <p:cNvPr id="2051" name="Subtitle 2"/>
          <p:cNvSpPr>
            <a:spLocks noGrp="1"/>
          </p:cNvSpPr>
          <p:nvPr>
            <p:ph type="subTitle" idx="1"/>
          </p:nvPr>
        </p:nvSpPr>
        <p:spPr>
          <a:xfrm>
            <a:off x="1646238" y="3509963"/>
            <a:ext cx="9144000" cy="1655762"/>
          </a:xfrm>
        </p:spPr>
        <p:txBody>
          <a:bodyPr/>
          <a:lstStyle/>
          <a:p>
            <a:pPr eaLnBrk="1" hangingPunct="1"/>
            <a:r>
              <a:rPr lang="en-US" altLang="en-US" smtClean="0"/>
              <a:t>Day 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smtClean="0">
                <a:solidFill>
                  <a:srgbClr val="FF0000"/>
                </a:solidFill>
              </a:rPr>
              <a:t>Review—Answer as soon as you enter the room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Calibri Light" panose="020F0302020204030204" pitchFamily="34" charset="0"/>
              <a:buAutoNum type="arabicPeriod"/>
            </a:pPr>
            <a:r>
              <a:rPr lang="en-US" altLang="en-US" sz="3200" smtClean="0"/>
              <a:t>Why did individual countries start exploring in the late 1400s?</a:t>
            </a:r>
          </a:p>
          <a:p>
            <a:pPr marL="514350" indent="-514350">
              <a:buFont typeface="Calibri Light" panose="020F0302020204030204" pitchFamily="34" charset="0"/>
              <a:buAutoNum type="arabicPeriod"/>
            </a:pPr>
            <a:r>
              <a:rPr lang="en-US" altLang="en-US" sz="3200" smtClean="0"/>
              <a:t>Name specific reasons why explorers went to the new world!</a:t>
            </a:r>
          </a:p>
          <a:p>
            <a:pPr marL="514350" indent="-514350">
              <a:buFont typeface="Calibri Light" panose="020F0302020204030204" pitchFamily="34" charset="0"/>
              <a:buAutoNum type="arabicPeriod"/>
            </a:pPr>
            <a:r>
              <a:rPr lang="en-US" altLang="en-US" sz="3200" smtClean="0"/>
              <a:t>How did the Pope prevent conflict between Spain and Portugal?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Columbus (2)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1493 Columbus returned to found a colony, that would serve as base of further exploration, and gain wealth (gold, furs, sugar, slaves)</a:t>
            </a:r>
          </a:p>
          <a:p>
            <a:pPr eaLnBrk="1" hangingPunct="1"/>
            <a:r>
              <a:rPr lang="en-US" altLang="en-US" smtClean="0"/>
              <a:t>War of Conquest – using horses, canon, steel and trained dogs </a:t>
            </a:r>
          </a:p>
          <a:p>
            <a:pPr eaLnBrk="1" hangingPunct="1"/>
            <a:r>
              <a:rPr lang="en-US" altLang="en-US" smtClean="0"/>
              <a:t>Inspiration for other Spanish and European conquerors.</a:t>
            </a:r>
          </a:p>
        </p:txBody>
      </p:sp>
      <p:sp>
        <p:nvSpPr>
          <p:cNvPr id="5124" name="Content Placeholder 3"/>
          <p:cNvSpPr>
            <a:spLocks noGrp="1"/>
          </p:cNvSpPr>
          <p:nvPr>
            <p:ph sz="half" idx="2"/>
          </p:nvPr>
        </p:nvSpPr>
        <p:spPr>
          <a:xfrm>
            <a:off x="6096000" y="939800"/>
            <a:ext cx="5181600" cy="4351338"/>
          </a:xfrm>
        </p:spPr>
        <p:txBody>
          <a:bodyPr/>
          <a:lstStyle/>
          <a:p>
            <a:pPr eaLnBrk="1" hangingPunct="1"/>
            <a:r>
              <a:rPr lang="en-US" altLang="en-US" smtClean="0"/>
              <a:t>Coumbus and Indians as envisioned in “the Black Legend” told by rival English</a:t>
            </a:r>
          </a:p>
        </p:txBody>
      </p:sp>
      <p:pic>
        <p:nvPicPr>
          <p:cNvPr id="512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5025" y="2062163"/>
            <a:ext cx="6172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Spanish empire</a:t>
            </a:r>
          </a:p>
        </p:txBody>
      </p:sp>
      <p:pic>
        <p:nvPicPr>
          <p:cNvPr id="6147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73238" y="1825625"/>
            <a:ext cx="3311525" cy="4351338"/>
          </a:xfrm>
        </p:spPr>
      </p:pic>
      <p:sp>
        <p:nvSpPr>
          <p:cNvPr id="6148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Conquests: </a:t>
            </a:r>
          </a:p>
          <a:p>
            <a:pPr lvl="1" eaLnBrk="1" hangingPunct="1"/>
            <a:r>
              <a:rPr lang="en-US" altLang="en-US" smtClean="0"/>
              <a:t>The Caribbean, Mexico, western South America, Florida, California and the Southwest!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2663" y="365125"/>
            <a:ext cx="6026150" cy="1325563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The Spanish in North America – mostly looking for gold or riches</a:t>
            </a:r>
            <a:endParaRPr lang="en-US" dirty="0"/>
          </a:p>
        </p:txBody>
      </p:sp>
      <p:sp>
        <p:nvSpPr>
          <p:cNvPr id="7171" name="Content Placeholder 2"/>
          <p:cNvSpPr>
            <a:spLocks noGrp="1"/>
          </p:cNvSpPr>
          <p:nvPr>
            <p:ph sz="half" idx="1"/>
          </p:nvPr>
        </p:nvSpPr>
        <p:spPr>
          <a:xfrm>
            <a:off x="109538" y="265113"/>
            <a:ext cx="4594225" cy="6592887"/>
          </a:xfrm>
        </p:spPr>
        <p:txBody>
          <a:bodyPr/>
          <a:lstStyle/>
          <a:p>
            <a:pPr eaLnBrk="1" hangingPunct="1"/>
            <a:r>
              <a:rPr lang="en-US" altLang="en-US" smtClean="0"/>
              <a:t>Ponce de Leon: Florida (1513 – 1521)</a:t>
            </a:r>
          </a:p>
          <a:p>
            <a:pPr eaLnBrk="1" hangingPunct="1"/>
            <a:r>
              <a:rPr lang="en-US" altLang="en-US" smtClean="0"/>
              <a:t>First Permanent Settlement in America – St. Augustine – 1565</a:t>
            </a:r>
          </a:p>
          <a:p>
            <a:pPr lvl="2" eaLnBrk="1" hangingPunct="1"/>
            <a:endParaRPr lang="en-US" altLang="en-US" smtClean="0"/>
          </a:p>
          <a:p>
            <a:pPr lvl="2" eaLnBrk="1" hangingPunct="1"/>
            <a:endParaRPr lang="en-US" altLang="en-US" smtClean="0"/>
          </a:p>
          <a:p>
            <a:pPr lvl="1" eaLnBrk="1" hangingPunct="1"/>
            <a:endParaRPr lang="en-US" altLang="en-US" smtClean="0"/>
          </a:p>
        </p:txBody>
      </p:sp>
      <p:pic>
        <p:nvPicPr>
          <p:cNvPr id="7172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9938" y="2192338"/>
            <a:ext cx="7648575" cy="466566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Spanish Conquest and Columbian Exchange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Columbian Exchange = the interchange of diseases, plants and human cultures between the New and Old Worlds after 1492	</a:t>
            </a:r>
          </a:p>
          <a:p>
            <a:pPr eaLnBrk="1" hangingPunct="1"/>
            <a:r>
              <a:rPr lang="en-US" altLang="en-US" smtClean="0"/>
              <a:t>Completely remade North American environment!</a:t>
            </a:r>
          </a:p>
          <a:p>
            <a:pPr lvl="1" eaLnBrk="1" hangingPunct="1"/>
            <a:r>
              <a:rPr lang="en-US" altLang="en-US" smtClean="0"/>
              <a:t>Introduction of new crops (sugar), new animals (horses, sheep, cattle and pigs), and new pathogens.  </a:t>
            </a:r>
          </a:p>
        </p:txBody>
      </p:sp>
      <p:sp>
        <p:nvSpPr>
          <p:cNvPr id="8196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Columbian Exchange</a:t>
            </a:r>
          </a:p>
        </p:txBody>
      </p:sp>
      <p:pic>
        <p:nvPicPr>
          <p:cNvPr id="9219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462213" y="1600200"/>
            <a:ext cx="7419975" cy="4911725"/>
          </a:xfrm>
        </p:spPr>
      </p:pic>
      <p:sp>
        <p:nvSpPr>
          <p:cNvPr id="9220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pic>
        <p:nvPicPr>
          <p:cNvPr id="10243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333625" y="573088"/>
            <a:ext cx="7924800" cy="5943600"/>
          </a:xfrm>
        </p:spPr>
      </p:pic>
      <p:sp>
        <p:nvSpPr>
          <p:cNvPr id="1024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Columbian Exchange in the New World: Epidemics </a:t>
            </a:r>
            <a:r>
              <a:rPr lang="en-US" altLang="en-US" smtClean="0">
                <a:sym typeface="Wingdings" panose="05000000000000000000" pitchFamily="2" charset="2"/>
              </a:rPr>
              <a:t> A Holocaust</a:t>
            </a:r>
            <a:endParaRPr lang="en-US" alt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dirty="0" smtClean="0">
              <a:sym typeface="Wingdings" panose="05000000000000000000" pitchFamily="2" charset="2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ym typeface="Wingdings" panose="05000000000000000000" pitchFamily="2" charset="2"/>
              </a:rPr>
              <a:t>Diseases spread rapidly in the population that had no immunities and was overworked by conquerors</a:t>
            </a:r>
            <a:endParaRPr lang="en-US" dirty="0">
              <a:sym typeface="Wingdings" panose="05000000000000000000" pitchFamily="2" charset="2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ym typeface="Wingdings" panose="05000000000000000000" pitchFamily="2" charset="2"/>
              </a:rPr>
              <a:t> GENERALLY POST CONTACT POPULATION THROUGHOUT THE AMERICAS WITHIN 50 YEARS WAS 10% OF PRE CONTACT POPULATION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ym typeface="Wingdings" panose="05000000000000000000" pitchFamily="2" charset="2"/>
              </a:rPr>
              <a:t>Large tracts of land now open to European settlement. In many cases like New England already cleared!</a:t>
            </a:r>
            <a:endParaRPr lang="en-US" dirty="0"/>
          </a:p>
        </p:txBody>
      </p:sp>
      <p:pic>
        <p:nvPicPr>
          <p:cNvPr id="11268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362700" y="1878013"/>
            <a:ext cx="4800600" cy="42481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11051</TotalTime>
  <Words>260</Words>
  <Application>Microsoft Office PowerPoint</Application>
  <PresentationFormat>Widescreen</PresentationFormat>
  <Paragraphs>28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 Light</vt:lpstr>
      <vt:lpstr>Calibri</vt:lpstr>
      <vt:lpstr>Wingdings</vt:lpstr>
      <vt:lpstr>Office Theme</vt:lpstr>
      <vt:lpstr>Contact and Exploration</vt:lpstr>
      <vt:lpstr>Review—Answer as soon as you enter the room</vt:lpstr>
      <vt:lpstr>Columbus (2)</vt:lpstr>
      <vt:lpstr>The Spanish empire</vt:lpstr>
      <vt:lpstr>The Spanish in North America – mostly looking for gold or riches</vt:lpstr>
      <vt:lpstr>The Spanish Conquest and Columbian Exchange</vt:lpstr>
      <vt:lpstr>Columbian Exchange</vt:lpstr>
      <vt:lpstr>PowerPoint Presentation</vt:lpstr>
      <vt:lpstr>Columbian Exchange in the New World: Epidemics  A Holocaust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Contact and Exploration</dc:title>
  <dc:creator>Barry</dc:creator>
  <cp:lastModifiedBy>Drew Hermanson</cp:lastModifiedBy>
  <cp:revision>74</cp:revision>
  <dcterms:created xsi:type="dcterms:W3CDTF">2014-06-23T20:44:07Z</dcterms:created>
  <dcterms:modified xsi:type="dcterms:W3CDTF">2018-09-04T18:10:28Z</dcterms:modified>
</cp:coreProperties>
</file>