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88" r:id="rId3"/>
    <p:sldId id="289" r:id="rId4"/>
    <p:sldId id="277" r:id="rId5"/>
    <p:sldId id="290" r:id="rId6"/>
    <p:sldId id="291" r:id="rId7"/>
    <p:sldId id="292" r:id="rId8"/>
    <p:sldId id="267" r:id="rId9"/>
    <p:sldId id="294" r:id="rId10"/>
    <p:sldId id="296" r:id="rId11"/>
    <p:sldId id="293" r:id="rId12"/>
    <p:sldId id="295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4660"/>
  </p:normalViewPr>
  <p:slideViewPr>
    <p:cSldViewPr>
      <p:cViewPr varScale="1">
        <p:scale>
          <a:sx n="70" d="100"/>
          <a:sy n="7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1381-8958-41D4-9E09-BE13C940706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6050-FFA9-445F-A7E7-C7BDE0FAC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4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4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6050-FFA9-445F-A7E7-C7BDE0FAC5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8F92-FC85-4CF4-878C-74617A62486F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651C-2A14-4E43-94BD-D249A2327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vegranlund.com/cartoons/2008/11/03/electoral-colleg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629400" cy="22098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Broadway" pitchFamily="82" charset="0"/>
              </a:rPr>
              <a:t>The Electoral Process</a:t>
            </a:r>
            <a:endParaRPr lang="en-US" sz="6600" b="1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Popular v. Electoral Votes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71855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Candidates who won the popular vote but did not win the electoral vote:</a:t>
            </a:r>
          </a:p>
          <a:p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- Andrew Jackson (1824)</a:t>
            </a:r>
          </a:p>
          <a:p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- Samuel Tilden (1876)</a:t>
            </a:r>
          </a:p>
          <a:p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- Grover Cleveland (1888)</a:t>
            </a:r>
          </a:p>
          <a:p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- Al Gore (2000)</a:t>
            </a:r>
          </a:p>
          <a:p>
            <a:r>
              <a:rPr lang="en-US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Hillary Clinton (2016)</a:t>
            </a:r>
          </a:p>
          <a:p>
            <a:r>
              <a:rPr lang="en-US" sz="4000" dirty="0" smtClean="0"/>
              <a:t>How does this happen??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Who Won??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Winner-Take-All System: </a:t>
            </a:r>
            <a:r>
              <a:rPr lang="en-US" sz="3200" dirty="0" smtClean="0"/>
              <a:t>Whoever wins the majority of the popular votes in a state gets ALL that state’s electoral votes (doesn’t matter how close the two candidates were)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152400" y="3962400"/>
            <a:ext cx="1981200" cy="2133600"/>
          </a:xfrm>
          <a:prstGeom prst="pie">
            <a:avLst>
              <a:gd name="adj1" fmla="val 1744981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20316551">
            <a:off x="168454" y="3945412"/>
            <a:ext cx="1981200" cy="2133600"/>
          </a:xfrm>
          <a:prstGeom prst="pie">
            <a:avLst>
              <a:gd name="adj1" fmla="val 17449818"/>
              <a:gd name="adj2" fmla="val 1863607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7010400" y="3962400"/>
            <a:ext cx="1981200" cy="2133600"/>
          </a:xfrm>
          <a:prstGeom prst="pie">
            <a:avLst>
              <a:gd name="adj1" fmla="val 5092632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20316551">
            <a:off x="7026453" y="3945412"/>
            <a:ext cx="1981200" cy="2133600"/>
          </a:xfrm>
          <a:prstGeom prst="pie">
            <a:avLst>
              <a:gd name="adj1" fmla="val 17449818"/>
              <a:gd name="adj2" fmla="val 64405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38862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Green: 90%</a:t>
            </a:r>
          </a:p>
          <a:p>
            <a:r>
              <a:rPr lang="en-US" dirty="0" smtClean="0"/>
              <a:t>Orange: 10%</a:t>
            </a:r>
          </a:p>
          <a:p>
            <a:endParaRPr lang="en-US" dirty="0" smtClean="0"/>
          </a:p>
          <a:p>
            <a:r>
              <a:rPr lang="en-US" dirty="0" smtClean="0"/>
              <a:t>Popular Vote: </a:t>
            </a:r>
          </a:p>
          <a:p>
            <a:r>
              <a:rPr lang="en-US" dirty="0" smtClean="0"/>
              <a:t>Green: 90,000</a:t>
            </a:r>
          </a:p>
          <a:p>
            <a:r>
              <a:rPr lang="en-US" dirty="0" smtClean="0"/>
              <a:t>Orange: 10,000</a:t>
            </a:r>
          </a:p>
          <a:p>
            <a:endParaRPr lang="en-US" dirty="0" smtClean="0"/>
          </a:p>
          <a:p>
            <a:r>
              <a:rPr lang="en-US" dirty="0" smtClean="0"/>
              <a:t>EC Votes: </a:t>
            </a:r>
          </a:p>
          <a:p>
            <a:r>
              <a:rPr lang="en-US" b="1" dirty="0" smtClean="0"/>
              <a:t>Green gets 10 EC votes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38862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Green: 52%</a:t>
            </a:r>
          </a:p>
          <a:p>
            <a:r>
              <a:rPr lang="en-US" dirty="0" smtClean="0"/>
              <a:t>Orange: 48%</a:t>
            </a:r>
          </a:p>
          <a:p>
            <a:endParaRPr lang="en-US" dirty="0" smtClean="0"/>
          </a:p>
          <a:p>
            <a:r>
              <a:rPr lang="en-US" dirty="0" smtClean="0"/>
              <a:t>Popular Vote: </a:t>
            </a:r>
          </a:p>
          <a:p>
            <a:r>
              <a:rPr lang="en-US" dirty="0" smtClean="0"/>
              <a:t>Green: 52,000</a:t>
            </a:r>
          </a:p>
          <a:p>
            <a:r>
              <a:rPr lang="en-US" dirty="0" smtClean="0"/>
              <a:t>Orange: 48,000</a:t>
            </a:r>
          </a:p>
          <a:p>
            <a:endParaRPr lang="en-US" dirty="0" smtClean="0"/>
          </a:p>
          <a:p>
            <a:r>
              <a:rPr lang="en-US" dirty="0" smtClean="0"/>
              <a:t>EC Votes: </a:t>
            </a:r>
          </a:p>
          <a:p>
            <a:r>
              <a:rPr lang="en-US" b="1" dirty="0" smtClean="0"/>
              <a:t>Green gets EC 10 votes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0000116"/>
          <p:cNvPicPr>
            <a:picLocks noChangeAspect="1" noChangeArrowheads="1"/>
          </p:cNvPicPr>
          <p:nvPr/>
        </p:nvPicPr>
        <p:blipFill>
          <a:blip r:embed="rId3" cstate="print"/>
          <a:srcRect l="4425"/>
          <a:stretch>
            <a:fillRect/>
          </a:stretch>
        </p:blipFill>
        <p:spPr bwMode="auto">
          <a:xfrm>
            <a:off x="0" y="1295400"/>
            <a:ext cx="9144000" cy="5161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Winner Takes All - 1912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99107"/>
              </p:ext>
            </p:extLst>
          </p:nvPr>
        </p:nvGraphicFramePr>
        <p:xfrm>
          <a:off x="1447801" y="3048000"/>
          <a:ext cx="7315199" cy="3429001"/>
        </p:xfrm>
        <a:graphic>
          <a:graphicData uri="http://schemas.openxmlformats.org/drawingml/2006/table">
            <a:tbl>
              <a:tblPr/>
              <a:tblGrid>
                <a:gridCol w="1969477"/>
                <a:gridCol w="2813539"/>
                <a:gridCol w="2532183"/>
              </a:tblGrid>
              <a:tr h="6537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Nominee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Donald Trump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Hillary Clinton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2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Party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  <a:hlinkClick r:id=""/>
                        </a:rPr>
                        <a:t>Republican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chemeClr val="bg1"/>
                          </a:solidFill>
                          <a:hlinkClick r:id=""/>
                        </a:rPr>
                        <a:t>Democratic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537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Running 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Mike Pence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bg1"/>
                          </a:solidFill>
                        </a:rPr>
                        <a:t>Tim </a:t>
                      </a:r>
                      <a:r>
                        <a:rPr lang="en-US" sz="2000" u="none" dirty="0" err="1" smtClean="0">
                          <a:solidFill>
                            <a:schemeClr val="bg1"/>
                          </a:solidFill>
                        </a:rPr>
                        <a:t>Kaine</a:t>
                      </a:r>
                      <a:endParaRPr lang="en-US" sz="200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2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Electoral vote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306</a:t>
                      </a:r>
                      <a:endParaRPr lang="en-US" sz="200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mtClean="0"/>
                        <a:t>232</a:t>
                      </a:r>
                      <a:endParaRPr lang="en-US" sz="200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2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States carried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30</a:t>
                      </a:r>
                      <a:endParaRPr lang="en-US" sz="200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20 + </a:t>
                      </a:r>
                      <a:r>
                        <a:rPr lang="en-US" sz="2000" u="none" dirty="0">
                          <a:hlinkClick r:id=""/>
                        </a:rPr>
                        <a:t>DC</a:t>
                      </a:r>
                      <a:endParaRPr lang="en-US" sz="200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2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Popular vote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62,984,825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65,853,516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2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Percentage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46.1%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48.2%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18983529">
            <a:off x="-256199" y="814604"/>
            <a:ext cx="3300202" cy="124021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508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 Election</a:t>
            </a:r>
            <a:endParaRPr lang="en-US" sz="7200" b="1" dirty="0">
              <a:ln w="508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donald tru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2057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24" y="304800"/>
            <a:ext cx="2058976" cy="25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" y="152400"/>
            <a:ext cx="88392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roadway" pitchFamily="82" charset="0"/>
              </a:rPr>
              <a:t>2016 Election – Electoral Map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</a:endParaRPr>
          </a:p>
        </p:txBody>
      </p:sp>
      <p:pic>
        <p:nvPicPr>
          <p:cNvPr id="2050" name="Picture 2" descr="Image result for 2016 elector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4337"/>
            <a:ext cx="8488485" cy="54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2016 elector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ectoral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8842969" cy="5648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Broadway" pitchFamily="82" charset="0"/>
              </a:rPr>
              <a:t>Choosing the Candidates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222" t="45333" r="50000" b="12889"/>
          <a:stretch>
            <a:fillRect/>
          </a:stretch>
        </p:blipFill>
        <p:spPr bwMode="auto">
          <a:xfrm>
            <a:off x="609600" y="1600200"/>
            <a:ext cx="8153400" cy="43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28194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List of possible candidates </a:t>
            </a:r>
            <a:r>
              <a:rPr lang="en-US" sz="2400" dirty="0" smtClean="0">
                <a:solidFill>
                  <a:srgbClr val="FF0000"/>
                </a:solidFill>
              </a:rPr>
              <a:t>(collect petition signatures to get on the slate)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cache1.asset-cache.net/xc/78789579.jpg?v=1&amp;c=IWSAsset&amp;k=2&amp;d=77BFBA49EF87892155F29F61288AC1CA553EEF866263C855FC86C9B6879FEA7B3EF8AED2F06CDB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0"/>
            <a:ext cx="1909823" cy="12700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19600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Primary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343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Candidate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4724400"/>
            <a:ext cx="5334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www.islandbreath.org/2011Year/08/110831gopda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029200"/>
            <a:ext cx="2154359" cy="1247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37222" t="40000" r="6112" b="13778"/>
          <a:stretch>
            <a:fillRect/>
          </a:stretch>
        </p:blipFill>
        <p:spPr bwMode="auto">
          <a:xfrm>
            <a:off x="457200" y="1676400"/>
            <a:ext cx="82208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3048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Choosing the Candidates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National Convention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114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Ticket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514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Donald Trump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Mike Pence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4876800"/>
            <a:ext cx="762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257800"/>
            <a:ext cx="1295400" cy="198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0120329">
            <a:off x="7579150" y="46697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943600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Republican Ticket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943600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Democratic Ticket</a:t>
            </a:r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2016 Tickets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503" r="17056"/>
          <a:stretch/>
        </p:blipFill>
        <p:spPr>
          <a:xfrm>
            <a:off x="4800544" y="1371600"/>
            <a:ext cx="4343456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30" r="17027"/>
          <a:stretch/>
        </p:blipFill>
        <p:spPr>
          <a:xfrm>
            <a:off x="0" y="1385068"/>
            <a:ext cx="4724400" cy="429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6667" t="39111" r="47778" b="16445"/>
          <a:stretch>
            <a:fillRect/>
          </a:stretch>
        </p:blipFill>
        <p:spPr bwMode="auto">
          <a:xfrm>
            <a:off x="228600" y="1447800"/>
            <a:ext cx="50292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The Election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General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581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</a:rPr>
              <a:t> Tues after 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</a:rPr>
              <a:t> Mon of Nov.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 l="34445" t="40000" r="28333" b="16444"/>
          <a:stretch>
            <a:fillRect/>
          </a:stretch>
        </p:blipFill>
        <p:spPr bwMode="auto">
          <a:xfrm>
            <a:off x="5257800" y="3954439"/>
            <a:ext cx="3657600" cy="26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578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Polling Place (in precinct)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86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Exit Polls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72778" t="40000" r="8889" b="15778"/>
          <a:stretch>
            <a:fillRect/>
          </a:stretch>
        </p:blipFill>
        <p:spPr bwMode="auto">
          <a:xfrm>
            <a:off x="762000" y="1905000"/>
            <a:ext cx="2514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The Election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“Returns”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9050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the polling places close, each precinct will tabulate results (called “returns”) and report to the state election board</a:t>
            </a:r>
            <a:endParaRPr lang="en-US" sz="3200" dirty="0"/>
          </a:p>
        </p:txBody>
      </p:sp>
      <p:pic>
        <p:nvPicPr>
          <p:cNvPr id="92164" name="Picture 4" descr="http://media.syracuse.com/news/photo/2010-11-03-dn-elections2jpg-01d68082cb931f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71593"/>
            <a:ext cx="3276600" cy="24625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Broadway" pitchFamily="82" charset="0"/>
              </a:rPr>
              <a:t>Who Won??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Popular Vote: </a:t>
            </a:r>
            <a:r>
              <a:rPr lang="en-US" sz="3200" dirty="0" smtClean="0"/>
              <a:t>Actual # of votes cast by voters – in </a:t>
            </a:r>
            <a:r>
              <a:rPr lang="en-US" sz="3200" i="1" dirty="0" smtClean="0"/>
              <a:t>all elections except the presidency</a:t>
            </a:r>
            <a:r>
              <a:rPr lang="en-US" sz="3200" dirty="0" smtClean="0"/>
              <a:t>, the winner of the majority of popular votes wins the election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Electoral Vote: </a:t>
            </a:r>
            <a:r>
              <a:rPr lang="en-US" sz="3200" dirty="0" smtClean="0"/>
              <a:t>Votes cast by each state’s electors – used for presidential election only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	How many electors does a state have?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	How many total EC votes are there?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	How many are needed to win?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419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 of House Reps + 2 Senators </a:t>
            </a:r>
            <a:r>
              <a:rPr lang="en-US" sz="2400" dirty="0" smtClean="0"/>
              <a:t>(minimum of 3)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33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538 (includes 3 for Washington, DC)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58674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270 </a:t>
            </a:r>
            <a:r>
              <a:rPr lang="en-US" sz="2000" b="1" i="1" dirty="0" smtClean="0">
                <a:solidFill>
                  <a:srgbClr val="FF0000"/>
                </a:solidFill>
              </a:rPr>
              <a:t>(if no majority, House of Reps chooses)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/>
              <a:t>The Electoral College</a:t>
            </a:r>
            <a:endParaRPr lang="en-US" sz="6600" dirty="0"/>
          </a:p>
        </p:txBody>
      </p:sp>
      <p:pic>
        <p:nvPicPr>
          <p:cNvPr id="5" name="Picture 2" descr="http://electoral-vote.com/evp2004/info/blank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0117"/>
            <a:ext cx="8686800" cy="4843083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72400" y="5105400"/>
            <a:ext cx="1143000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President must win at least 270 votes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4267200"/>
            <a:ext cx="627917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NC 15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The Electoral College – WHY??</a:t>
            </a:r>
            <a:endParaRPr lang="en-US" sz="5400" dirty="0"/>
          </a:p>
        </p:txBody>
      </p:sp>
      <p:pic>
        <p:nvPicPr>
          <p:cNvPr id="6" name="Picture 8" descr="http://www.myonlinemaps.com/images/wyoming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040923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19050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Wyoming Population: 544,270</a:t>
            </a:r>
          </a:p>
          <a:p>
            <a:r>
              <a:rPr lang="en-US" dirty="0" smtClean="0"/>
              <a:t>US Population: 307,006,550</a:t>
            </a:r>
          </a:p>
          <a:p>
            <a:r>
              <a:rPr lang="en-US" dirty="0" smtClean="0"/>
              <a:t>WY % of Overall Pop:  0.017%</a:t>
            </a:r>
          </a:p>
          <a:p>
            <a:endParaRPr lang="en-US" dirty="0" smtClean="0"/>
          </a:p>
          <a:p>
            <a:r>
              <a:rPr lang="en-US" dirty="0" smtClean="0"/>
              <a:t>Wyoming Electoral Votes: 3</a:t>
            </a:r>
          </a:p>
          <a:p>
            <a:r>
              <a:rPr lang="en-US" dirty="0" smtClean="0"/>
              <a:t>US Total Electoral Votes: 535</a:t>
            </a:r>
          </a:p>
          <a:p>
            <a:r>
              <a:rPr lang="en-US" dirty="0" smtClean="0"/>
              <a:t>WY % of Overall EC Votes: 0.56%</a:t>
            </a:r>
          </a:p>
          <a:p>
            <a:endParaRPr lang="en-US" dirty="0" smtClean="0"/>
          </a:p>
          <a:p>
            <a:r>
              <a:rPr lang="en-US" dirty="0" smtClean="0"/>
              <a:t>WY: 1 EC Vote per 181,000 people</a:t>
            </a:r>
          </a:p>
          <a:p>
            <a:r>
              <a:rPr lang="en-US" dirty="0" smtClean="0"/>
              <a:t>US: 1 EC Vote per 573,844 people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486400"/>
            <a:ext cx="86868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Small states like it because it gives them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more power – otherwise, elections would be dominated by urban centers (most populated) and rural areas would be disregarded.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424</Words>
  <Application>Microsoft Office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Broadway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Electoral College</vt:lpstr>
      <vt:lpstr>The Electoral College – WHY??</vt:lpstr>
      <vt:lpstr>PowerPoint Presentation</vt:lpstr>
      <vt:lpstr>PowerPoint Presentation</vt:lpstr>
      <vt:lpstr>PowerPoint Presentation</vt:lpstr>
      <vt:lpstr>2016 Election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</dc:title>
  <dc:creator>wcpss</dc:creator>
  <cp:lastModifiedBy>Kelly Williamson</cp:lastModifiedBy>
  <cp:revision>57</cp:revision>
  <dcterms:created xsi:type="dcterms:W3CDTF">2010-02-19T17:55:46Z</dcterms:created>
  <dcterms:modified xsi:type="dcterms:W3CDTF">2017-12-18T14:20:50Z</dcterms:modified>
</cp:coreProperties>
</file>