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D87891-D3E4-4E91-B406-C422175E5AE5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53290E-DB54-43B7-8CE4-5B1A0EC5E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imgurl=http://www.climaticoanalysis.org/wp-content/uploads/2009/03/epa_logo.png&amp;imgrefurl=http://www.climaticoanalysis.org/post/tag/epa/&amp;usg=__sSplZWmFWwwG0SjMwnCo7C32WnA=&amp;h=600&amp;w=551&amp;sz=101&amp;hl=en&amp;start=1&amp;zoom=1&amp;itbs=1&amp;tbnid=IW73V7GYH3B50M:&amp;tbnh=135&amp;tbnw=124&amp;prev=/images?q%3Depa%26hl%3Den%26gbv%3D2%26tbs%3Disch: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seabass.gsfc.nasa.gov/seabass/images/NASA_Logo.gif&amp;imgrefurl=http://seabass.gsfc.nasa.gov/&amp;usg=__TCSHEF33kCbxlS5nH7-dMB_4bsA=&amp;h=857&amp;w=1005&amp;sz=44&amp;hl=en&amp;start=1&amp;zoom=1&amp;itbs=1&amp;tbnid=m0YhM3vHjtBOYM:&amp;tbnh=127&amp;tbnw=149&amp;prev=/images?q%3Dnasa%26hl%3Den%26gbv%3D2%26tbs%3Disch: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crapo.senate.gov/services/images/ssa-1.jpg&amp;imgrefurl=http://crapo.senate.gov/services/SocialSecurity.cfm&amp;usg=__YK8qN2zA1QWA3AALlawQeVjelXk=&amp;h=333&amp;w=337&amp;sz=34&amp;hl=en&amp;start=2&amp;zoom=1&amp;itbs=1&amp;tbnid=sOKvxikQmgutPM:&amp;tbnh=118&amp;tbnw=119&amp;prev=/images?q%3Dsocial%2Bsecurity%26hl%3Den%26sa%3DG%26gbv%3D2%26tbs%3Disch:1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67pics.com/view2.php?q=Pictures%20Fema&amp;url=http://xenophilius.files.wordpress.com/2008/06/fema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personalinjurylawyeramerica.com/images/cpsc-crib-248.jpg&amp;imgrefurl=http://www.personalinjurylawyeramerica.com/child/cribs.htm&amp;usg=__9BMhCTRWFqgZGml_dqheUGQKS5s=&amp;h=248&amp;w=308&amp;sz=72&amp;hl=en&amp;start=15&amp;zoom=1&amp;itbs=1&amp;tbnid=niObVQDf00zX5M:&amp;tbnh=94&amp;tbnw=117&amp;prev=/images?q%3Dcpsc%2Brecall%26hl%3Den%26sa%3DN%26gbv%3D2%26ndsp%3D20%26tbs%3Disch: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4953000" cy="2514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Independent Agencies </a:t>
            </a:r>
            <a:r>
              <a:rPr lang="en-US" sz="3600" dirty="0" smtClean="0"/>
              <a:t>&amp; Cabinet Departments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Executive Branch</a:t>
            </a:r>
            <a:endParaRPr lang="en-US" sz="6600" dirty="0"/>
          </a:p>
        </p:txBody>
      </p:sp>
      <p:pic>
        <p:nvPicPr>
          <p:cNvPr id="11266" name="Picture 2" descr="http://www.pinewswire.net/wp-content/uploads/2010/03/intelligence-325x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38576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ewsrealblog.com/wp-content/uploads/2010/08/red_tape_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894665" cy="5257800"/>
          </a:xfrm>
          <a:prstGeom prst="rect">
            <a:avLst/>
          </a:prstGeom>
          <a:noFill/>
        </p:spPr>
      </p:pic>
      <p:pic>
        <p:nvPicPr>
          <p:cNvPr id="29700" name="Picture 4" descr="http://www.firebox.org/cve/redtap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7200"/>
            <a:ext cx="4724400" cy="522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1219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Civil Service Reform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Civil Servant: ___________________________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did they get their job? ________________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If President chooses his friends/supporters, this is called ___________ or the 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667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Someone who works in a government agency or department (except military)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3657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ppointed by President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(some)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029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patronage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029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“spoils system”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6400800" cy="1981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Civil Service </a:t>
            </a:r>
            <a:br>
              <a:rPr lang="en-US" sz="6000" dirty="0" smtClean="0"/>
            </a:br>
            <a:r>
              <a:rPr lang="en-US" sz="6000" dirty="0" smtClean="0"/>
              <a:t>Reform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8991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Pendleton Civil Service Act: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_______________: Must pass a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test and be qualified for the job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Hatch Act – Promotions also be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based on merit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Civil servants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cannot work on ____________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 in political parties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Merit system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334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campaigns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historians.org/projects/GIRoundtable/CivilService/Images/CivilService_Pix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90800"/>
            <a:ext cx="2857500" cy="3724275"/>
          </a:xfrm>
          <a:prstGeom prst="rect">
            <a:avLst/>
          </a:prstGeom>
          <a:noFill/>
        </p:spPr>
      </p:pic>
      <p:pic>
        <p:nvPicPr>
          <p:cNvPr id="1030" name="Picture 6" descr="http://www.regentsprep.org/Regents/ushisgov/themes/reform/images/civilservi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326" y="228601"/>
            <a:ext cx="1607249" cy="213360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State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Handles the foreign policy of the nation</a:t>
            </a:r>
          </a:p>
          <a:p>
            <a:pPr eaLnBrk="1" hangingPunct="1"/>
            <a:r>
              <a:rPr lang="en-US" altLang="en-US" smtClean="0"/>
              <a:t>Staffs embassies</a:t>
            </a:r>
          </a:p>
          <a:p>
            <a:pPr eaLnBrk="1" hangingPunct="1"/>
            <a:r>
              <a:rPr lang="en-US" altLang="en-US" smtClean="0"/>
              <a:t>Analyzes data about American interests in other nations</a:t>
            </a:r>
          </a:p>
          <a:p>
            <a:pPr eaLnBrk="1" hangingPunct="1"/>
            <a:r>
              <a:rPr lang="en-US" altLang="en-US" smtClean="0"/>
              <a:t>Speaks for the U.S. at the United Nations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7173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76200" y="6459538"/>
            <a:ext cx="198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75478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the Treasury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Serves as the financial division of the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Manages public debt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Collects taxes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Manufactures coins and currency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Administers explosive and firearm laws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Regulates the production and distribution of alcohol and tobacco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8197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750" y="6492875"/>
            <a:ext cx="198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96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Justice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Oversees the nation’s legal affairs</a:t>
            </a:r>
          </a:p>
          <a:p>
            <a:pPr eaLnBrk="1" hangingPunct="1"/>
            <a:r>
              <a:rPr lang="en-US" altLang="en-US" smtClean="0"/>
              <a:t>Supervises the agencies that serve as the nation’s police and prison system </a:t>
            </a:r>
          </a:p>
          <a:p>
            <a:pPr eaLnBrk="1" hangingPunct="1"/>
            <a:r>
              <a:rPr lang="en-US" altLang="en-US" smtClean="0"/>
              <a:t>Enforces antitrust laws</a:t>
            </a:r>
          </a:p>
        </p:txBody>
      </p:sp>
      <p:pic>
        <p:nvPicPr>
          <p:cNvPr id="922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9221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7463" y="6469063"/>
            <a:ext cx="1676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9168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Defense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Protects the security of the United States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Oversees the armed forces through the Joint Chiefs of Staff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Until 1949 was called the Department of War</a:t>
            </a:r>
          </a:p>
        </p:txBody>
      </p:sp>
      <p:pic>
        <p:nvPicPr>
          <p:cNvPr id="1024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6263"/>
            <a:ext cx="4038600" cy="4033837"/>
          </a:xfrm>
        </p:spPr>
      </p:pic>
      <p:sp>
        <p:nvSpPr>
          <p:cNvPr id="10245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69063"/>
            <a:ext cx="1676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156148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Interior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Protects the public lands and natural resources throughout the U.S.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Oversees relationships with Native Americans</a:t>
            </a: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11269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24586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Agriculture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Helps farmers improve incomes and production for home and abroad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Develops conservation programs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Safeguards the nation’s food supply</a:t>
            </a:r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12293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27355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Commerce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Promotes and protects the industrial and commercial parts of the economy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Carries out the census</a:t>
            </a:r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13317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104522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5943600" cy="1219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Agencies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Help the Executive Branch _________ the laws</a:t>
            </a: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Leaders appointed by the __________ and approved by the ___________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3048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enforce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648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Senate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6" name="Picture 6" descr="http://www.fhwa.dot.gov/resourcecenter/teams/environment/vol3iss2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"/>
            <a:ext cx="227125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Labor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Ensures safe working conditions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Oversees minimum wages and protects pensions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Collects and analyzes data on employment</a:t>
            </a:r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14341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25546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536448"/>
            <a:ext cx="8534400" cy="7589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Department of Health and </a:t>
            </a:r>
            <a:br>
              <a:rPr lang="en-US" sz="4000" dirty="0" smtClean="0"/>
            </a:br>
            <a:r>
              <a:rPr lang="en-US" sz="4000" dirty="0" smtClean="0"/>
              <a:t>Human Services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Oversees programs concerned with health and social services of the American people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Manages federal medicare and medicaid </a:t>
            </a:r>
          </a:p>
        </p:txBody>
      </p:sp>
      <p:pic>
        <p:nvPicPr>
          <p:cNvPr id="1536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15365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18665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536448"/>
            <a:ext cx="8534400" cy="7589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Department of Housing and </a:t>
            </a:r>
            <a:br>
              <a:rPr lang="en-US" sz="4000" dirty="0" smtClean="0"/>
            </a:br>
            <a:r>
              <a:rPr lang="en-US" sz="4000" dirty="0" smtClean="0"/>
              <a:t>Urban Development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Works to assist communities in the nation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Ensures equal housing opportunities</a:t>
            </a:r>
          </a:p>
        </p:txBody>
      </p:sp>
      <p:pic>
        <p:nvPicPr>
          <p:cNvPr id="1638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16389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2990951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Transportation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Regulates America’s transportation needs, policies and planning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Works to ensure safe, efficient, and convenient land and air transportation</a:t>
            </a:r>
          </a:p>
        </p:txBody>
      </p:sp>
      <p:pic>
        <p:nvPicPr>
          <p:cNvPr id="1741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3197225"/>
            <a:ext cx="1333500" cy="1331913"/>
          </a:xfrm>
        </p:spPr>
      </p:pic>
      <p:sp>
        <p:nvSpPr>
          <p:cNvPr id="17413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3950412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Energy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Plans energy policy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Researches and develops energy technology</a:t>
            </a: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2854325"/>
            <a:ext cx="2019300" cy="2017713"/>
          </a:xfrm>
        </p:spPr>
      </p:pic>
      <p:sp>
        <p:nvSpPr>
          <p:cNvPr id="18437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159067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Education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Coordinates federal assistance programs for public and private schools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Develops programs to help students with limited English proficiency and physically challenged students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19461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201719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Department of Veterans Affairs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Oversees medical care for veterans and families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Manages educational programs for veterans</a:t>
            </a:r>
          </a:p>
        </p:txBody>
      </p:sp>
      <p:pic>
        <p:nvPicPr>
          <p:cNvPr id="2048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</p:spPr>
      </p:pic>
      <p:sp>
        <p:nvSpPr>
          <p:cNvPr id="20485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629396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Department of Homeland Security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Charged with protecting the security of America’s borders, shores, land and the safety of its people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Newest department created in 2002 after September 11, 2001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29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9525" y="6469063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© 2012, TESCCC</a:t>
            </a:r>
          </a:p>
        </p:txBody>
      </p:sp>
    </p:spTree>
    <p:extLst>
      <p:ext uri="{BB962C8B-B14F-4D97-AF65-F5344CB8AC3E}">
        <p14:creationId xmlns:p14="http://schemas.microsoft.com/office/powerpoint/2010/main" val="164782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Executive Agencies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NASA: National Aeronautics and Space Administrations; research/exploration of _____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EPA: _____________________________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CIA: ______________________________: collects __________ on 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2971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space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038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Environmental Protection Agency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953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Central Intelligence Agency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486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486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Foreign governments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t3.gstatic.com/images?q=tbn:IW73V7GYH3B50M: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886200"/>
            <a:ext cx="1049866" cy="1143000"/>
          </a:xfrm>
          <a:prstGeom prst="rect">
            <a:avLst/>
          </a:prstGeom>
          <a:noFill/>
        </p:spPr>
      </p:pic>
      <p:pic>
        <p:nvPicPr>
          <p:cNvPr id="9220" name="Picture 4" descr="http://t1.gstatic.com/images?q=tbn:m0YhM3vHjtBOY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981200"/>
            <a:ext cx="1153200" cy="1017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228600"/>
            <a:ext cx="5410200" cy="21336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Executive Agencies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SSA: Social Security Administration: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helps ___________ and _____________</a:t>
            </a:r>
          </a:p>
          <a:p>
            <a:endParaRPr lang="en-US" sz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FEMA: Federal Emergency Management Agency: helps with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______________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048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elderly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048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Handicapped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24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isaster relief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bctheatre.com/archives/social_security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3429000" cy="2610764"/>
          </a:xfrm>
          <a:prstGeom prst="rect">
            <a:avLst/>
          </a:prstGeom>
          <a:noFill/>
        </p:spPr>
      </p:pic>
      <p:pic>
        <p:nvPicPr>
          <p:cNvPr id="8196" name="Picture 4" descr="http://t3.gstatic.com/images?q=tbn:sOKvxikQmgutP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590800"/>
            <a:ext cx="1133475" cy="1123950"/>
          </a:xfrm>
          <a:prstGeom prst="rect">
            <a:avLst/>
          </a:prstGeom>
          <a:noFill/>
        </p:spPr>
      </p:pic>
      <p:pic>
        <p:nvPicPr>
          <p:cNvPr id="8198" name="Picture 6" descr="http://1.bp.blogspot.com/_IQJNLgHT0GM/SCRh6X1lVUI/AAAAAAAACXk/p2Jpt7mD13w/s320/FEM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572000"/>
            <a:ext cx="1752600" cy="1752600"/>
          </a:xfrm>
          <a:prstGeom prst="rect">
            <a:avLst/>
          </a:prstGeom>
          <a:noFill/>
        </p:spPr>
      </p:pic>
      <p:pic>
        <p:nvPicPr>
          <p:cNvPr id="8202" name="Picture 10" descr="http://xenophilius.files.wordpress.com/2008/06/fem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3100" y="4326127"/>
            <a:ext cx="3390900" cy="253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Regulatory Commissions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 regulations on __________ to protect ___________________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FCC: _________________________________: regulates the __________</a:t>
            </a:r>
          </a:p>
          <a:p>
            <a:endParaRPr lang="en-US" sz="1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Federal Reserve: regulates supply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________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590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industry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Consumers/workers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733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Federal Communications Commission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267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410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money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batr.org/sitebuildercontent/sitebuilderpictures/.pond/federal_reserve_comic.jpg.w300h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335780"/>
            <a:ext cx="2286000" cy="2522220"/>
          </a:xfrm>
          <a:prstGeom prst="rect">
            <a:avLst/>
          </a:prstGeom>
          <a:noFill/>
        </p:spPr>
      </p:pic>
      <p:pic>
        <p:nvPicPr>
          <p:cNvPr id="7176" name="Picture 8" descr="http://banksta.com/img/default/20_dollar_b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486015"/>
            <a:ext cx="3213100" cy="137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Regulatory Commissions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EEOC: Equal Employment Opportunities Commission: no _____________ in hiring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SEC: _________________________________: regulates the _______________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CPSC: Consumer Product Safety Commission: makes sure products are ______; issues recalls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048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discrimination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962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Securities and Exchange Commission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495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Stock market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6019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safe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toddlerplanet.files.wordpress.com/2007/06/thomas_rec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648200"/>
            <a:ext cx="1475054" cy="990600"/>
          </a:xfrm>
          <a:prstGeom prst="rect">
            <a:avLst/>
          </a:prstGeom>
          <a:noFill/>
        </p:spPr>
      </p:pic>
      <p:pic>
        <p:nvPicPr>
          <p:cNvPr id="6148" name="Picture 4" descr="http://t3.gstatic.com/images?q=tbn:niObVQDf00zX5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24400"/>
            <a:ext cx="1114425" cy="895351"/>
          </a:xfrm>
          <a:prstGeom prst="rect">
            <a:avLst/>
          </a:prstGeom>
          <a:noFill/>
        </p:spPr>
      </p:pic>
      <p:pic>
        <p:nvPicPr>
          <p:cNvPr id="6150" name="Picture 6" descr="http://minnlawyer.com/jdr/files/2010/09/eeo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600200"/>
            <a:ext cx="2819400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eshpartnering.com/topics/wp-content/uploads/2010/04/OSHA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30121"/>
            <a:ext cx="3810000" cy="4933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Regulatory Commissions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OSHA: Occupational Safety and Health Administration: Standards in the 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962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workplace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signsbyyou.com/images/Signs/signs_o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633214"/>
            <a:ext cx="2133600" cy="197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1219200"/>
          </a:xfrm>
        </p:spPr>
        <p:txBody>
          <a:bodyPr>
            <a:normAutofit/>
          </a:bodyPr>
          <a:lstStyle/>
          <a:p>
            <a:r>
              <a:rPr lang="en-US" sz="5800" dirty="0" smtClean="0"/>
              <a:t>Government Corporations</a:t>
            </a:r>
            <a:endParaRPr lang="en-US" sz="5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899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Runs like a private company but operated by the government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 Postal Service: 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3810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Delivers mail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avanigroup.com/images/United-States-Postal-Ser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2133600" cy="1752205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1/1f/United_States_Postal_Service_Tr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953000"/>
            <a:ext cx="2819400" cy="1341489"/>
          </a:xfrm>
          <a:prstGeom prst="rect">
            <a:avLst/>
          </a:prstGeom>
          <a:noFill/>
        </p:spPr>
      </p:pic>
      <p:pic>
        <p:nvPicPr>
          <p:cNvPr id="4102" name="Picture 6" descr="http://www.beattynevada.us/images/PostOfficeIn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495800"/>
            <a:ext cx="3124200" cy="210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81000"/>
            <a:ext cx="5867400" cy="1219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Bureaucracy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124200"/>
            <a:ext cx="89916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Complex system of agencies and departments that make up the government; specialized jobs and standards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Problem: “_____________” – too many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rules and paperwork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inefficiency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(hard to get things done)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72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 TAPE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upload.wikimedia.org/wikipedia/en/thumb/2/24/Bureaucracy_box_art.jpg/200px-Bureaucracy_box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819400" cy="2875788"/>
          </a:xfrm>
          <a:prstGeom prst="rect">
            <a:avLst/>
          </a:prstGeom>
          <a:noFill/>
        </p:spPr>
      </p:pic>
      <p:pic>
        <p:nvPicPr>
          <p:cNvPr id="3076" name="Picture 4" descr="http://www.examiner.com/images/blog/EXID3040/images/red_t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724400"/>
            <a:ext cx="1447034" cy="1678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</TotalTime>
  <Words>717</Words>
  <Application>Microsoft Office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Georgia</vt:lpstr>
      <vt:lpstr>Wingdings</vt:lpstr>
      <vt:lpstr>Wingdings 2</vt:lpstr>
      <vt:lpstr>Civic</vt:lpstr>
      <vt:lpstr>Executive Branch</vt:lpstr>
      <vt:lpstr>Agencies</vt:lpstr>
      <vt:lpstr>Executive Agencies</vt:lpstr>
      <vt:lpstr>Executive Agencies</vt:lpstr>
      <vt:lpstr>Regulatory Commissions</vt:lpstr>
      <vt:lpstr>Regulatory Commissions</vt:lpstr>
      <vt:lpstr>Regulatory Commissions</vt:lpstr>
      <vt:lpstr>Government Corporations</vt:lpstr>
      <vt:lpstr>Bureaucracy</vt:lpstr>
      <vt:lpstr>PowerPoint Presentation</vt:lpstr>
      <vt:lpstr>Civil Service Reform</vt:lpstr>
      <vt:lpstr>Civil Service  Reform</vt:lpstr>
      <vt:lpstr>Department of State</vt:lpstr>
      <vt:lpstr>Department of the Treasury</vt:lpstr>
      <vt:lpstr>Department of Justice</vt:lpstr>
      <vt:lpstr>Department of Defense</vt:lpstr>
      <vt:lpstr>Department of Interior</vt:lpstr>
      <vt:lpstr>Department of Agriculture</vt:lpstr>
      <vt:lpstr>Department of Commerce</vt:lpstr>
      <vt:lpstr>Department of Labor</vt:lpstr>
      <vt:lpstr>Department of Health and  Human Services</vt:lpstr>
      <vt:lpstr>Department of Housing and  Urban Development</vt:lpstr>
      <vt:lpstr>Department of Transportation</vt:lpstr>
      <vt:lpstr>Department of Energy</vt:lpstr>
      <vt:lpstr>Department of Education</vt:lpstr>
      <vt:lpstr>Department of Veterans Affairs</vt:lpstr>
      <vt:lpstr>Department of Homeland Security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Branch</dc:title>
  <dc:creator>Llineberger</dc:creator>
  <cp:lastModifiedBy>Kelly Williamson</cp:lastModifiedBy>
  <cp:revision>14</cp:revision>
  <dcterms:created xsi:type="dcterms:W3CDTF">2010-12-14T21:34:24Z</dcterms:created>
  <dcterms:modified xsi:type="dcterms:W3CDTF">2017-11-27T12:17:51Z</dcterms:modified>
</cp:coreProperties>
</file>