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70" d="100"/>
          <a:sy n="70" d="100"/>
        </p:scale>
        <p:origin x="13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77861-7AB2-40D4-8AB4-731B5D4DC0DE}" type="datetimeFigureOut">
              <a:rPr lang="en-US" smtClean="0"/>
              <a:pPr/>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6500B-08A1-4FE6-AFD5-638343261F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77861-7AB2-40D4-8AB4-731B5D4DC0DE}" type="datetimeFigureOut">
              <a:rPr lang="en-US" smtClean="0"/>
              <a:pPr/>
              <a:t>11/20/2017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6500B-08A1-4FE6-AFD5-638343261F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imgres?imgurl=http://upload.wikimedia.org/wikipedia/commons/d/dd/Air_Force_One_on_the_ground.jpg&amp;imgrefurl=http://commons.wikimedia.org/wiki/File:Air_Force_One_on_the_ground.jpg&amp;usg=__Ptw2J6wjNpskVQHi0dpzOyXfmac=&amp;h=1428&amp;w=2697&amp;sz=898&amp;hl=en&amp;start=4&amp;zoom=1&amp;um=1&amp;itbs=1&amp;tbnid=vsDGRSx5e1AurM:&amp;tbnh=79&amp;tbnw=150&amp;prev=/images?q=air+force+one&amp;um=1&amp;hl=en&amp;gbv=2&amp;tbs=isch:1" TargetMode="External"/><Relationship Id="rId13" Type="http://schemas.openxmlformats.org/officeDocument/2006/relationships/image" Target="../media/image9.jpeg"/><Relationship Id="rId18" Type="http://schemas.openxmlformats.org/officeDocument/2006/relationships/hyperlink" Target="http://www.google.com/imgres?imgurl=http://upload.wikimedia.org/wikipedia/commons/6/6b/Barack_Obama_in_oval_office_with_staff.jpg&amp;imgrefurl=http://commons.wikimedia.org/wiki/File:Barack_Obama_in_oval_office_with_staff.jpg&amp;usg=__CSK9JnW-ffGCHx8Ic7ZZbPLlIYQ=&amp;h=338&amp;w=600&amp;sz=69&amp;hl=en&amp;start=3&amp;zoom=1&amp;um=1&amp;itbs=1&amp;tbnid=Sc_w02UIuLhlrM:&amp;tbnh=76&amp;tbnw=135&amp;prev=/images?q=oval+office+staff&amp;um=1&amp;hl=en&amp;gbv=2&amp;tbs=isch:1" TargetMode="External"/><Relationship Id="rId3" Type="http://schemas.openxmlformats.org/officeDocument/2006/relationships/image" Target="../media/image4.jpeg"/><Relationship Id="rId21" Type="http://schemas.openxmlformats.org/officeDocument/2006/relationships/image" Target="../media/image13.jpeg"/><Relationship Id="rId7" Type="http://schemas.openxmlformats.org/officeDocument/2006/relationships/image" Target="../media/image6.jpeg"/><Relationship Id="rId12" Type="http://schemas.openxmlformats.org/officeDocument/2006/relationships/hyperlink" Target="http://www.google.com/imgres?imgurl=http://whitehouse.gov1.info/camp-david/camp-david-lodge.jpg&amp;imgrefurl=http://whitehouse.gov1.info/camp-david/&amp;usg=__pJMQTfQP1WP3REUfRV7lvq8LLY0=&amp;h=320&amp;w=454&amp;sz=59&amp;hl=en&amp;start=20&amp;zoom=1&amp;um=1&amp;itbs=1&amp;tbnid=cHZDa-s_2wQCJM:&amp;tbnh=90&amp;tbnw=128&amp;prev=/images?q=camp+david&amp;start=18&amp;um=1&amp;hl=en&amp;sa=N&amp;gbv=2&amp;ndsp=18&amp;tbs=isch:1" TargetMode="External"/><Relationship Id="rId17" Type="http://schemas.openxmlformats.org/officeDocument/2006/relationships/image" Target="../media/image11.jpeg"/><Relationship Id="rId2" Type="http://schemas.openxmlformats.org/officeDocument/2006/relationships/hyperlink" Target="http://www.google.com/imgres?imgurl=http://news-libraries.mit.edu/blog/wp-content/uploads/2008/01/money.jpg&amp;imgrefurl=http://news-libraries.mit.edu/blog/date/2008/01/&amp;usg=__O12YNeCZApubRg6B3E37iGOd6N8=&amp;h=600&amp;w=600&amp;sz=46&amp;hl=en&amp;start=1&amp;zoom=1&amp;um=1&amp;itbs=1&amp;tbnid=HzBtCipplDvNaM:&amp;tbnh=135&amp;tbnw=135&amp;prev=/images?q=money&amp;um=1&amp;hl=en&amp;gbv=2&amp;tbs=isch:1" TargetMode="External"/><Relationship Id="rId16" Type="http://schemas.openxmlformats.org/officeDocument/2006/relationships/hyperlink" Target="http://www.google.com/imgres?imgurl=http://pics4.city-data.com/cpicv/vfiles10914.jpg&amp;imgrefurl=http://www.city-data.com/picfilesv/picv10914.php&amp;usg=__wvPcC7l0hv45bwLAYULEh1CdSKw=&amp;h=600&amp;w=800&amp;sz=128&amp;hl=en&amp;start=3&amp;zoom=1&amp;um=1&amp;itbs=1&amp;tbnid=xVaPqwO17OKkqM:&amp;tbnh=107&amp;tbnw=143&amp;prev=/images?q=presidential+library&amp;um=1&amp;hl=en&amp;gbv=2&amp;tbs=isch:1" TargetMode="External"/><Relationship Id="rId20" Type="http://schemas.openxmlformats.org/officeDocument/2006/relationships/hyperlink" Target="http://www.google.com/imgres?imgurl=http://clinton.lbjlib.utexas.edu/jjohnson/Oval%20Office020.jpg&amp;imgrefurl=http://clinton.lbjlib.utexas.edu/info.html&amp;usg=__aYpSS4XlRA2F_YJfKNnWD6GzbcU=&amp;h=270&amp;w=360&amp;sz=88&amp;hl=en&amp;start=4&amp;zoom=1&amp;um=1&amp;itbs=1&amp;tbnid=X-S2PJdm162oEM:&amp;tbnh=91&amp;tbnw=121&amp;prev=/images?q=oval+office&amp;um=1&amp;hl=en&amp;gbv=2&amp;tbs=isch:1" TargetMode="External"/><Relationship Id="rId1" Type="http://schemas.openxmlformats.org/officeDocument/2006/relationships/slideLayout" Target="../slideLayouts/slideLayout1.xml"/><Relationship Id="rId6" Type="http://schemas.openxmlformats.org/officeDocument/2006/relationships/hyperlink" Target="http://www.google.com/imgres?imgurl=http://www.eslpod.com/eslpod_blog/wp-content/uploads/2008/11/9_secret_service.jpg&amp;imgrefurl=http://www.eslpod.com/eslpod_blog/2008/11/20/secret-service-handles/&amp;usg=__7Am0i0BQkgBKN0XqutfXtfSS34A=&amp;h=677&amp;w=594&amp;sz=88&amp;hl=en&amp;start=2&amp;zoom=1&amp;um=1&amp;itbs=1&amp;tbnid=wZ2t0Zy3QPqxAM:&amp;tbnh=139&amp;tbnw=122&amp;prev=/images?q=secret+service&amp;um=1&amp;hl=en&amp;gbv=2&amp;tbs=isch:1" TargetMode="Externa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jpeg"/><Relationship Id="rId10" Type="http://schemas.openxmlformats.org/officeDocument/2006/relationships/hyperlink" Target="http://www.google.com/imgres?imgurl=http://media.defenseindustrydaily.com/images/AIR_VH-71_EH101_Concept_lg.jpg&amp;imgrefurl=http://www.defenseindustrydaily.com/us101-gets-house-approval-for-marine-one-seeks-sar-contract-0686/&amp;usg=__z5SQ1eKw_7WqGecmuSFijeubyBs=&amp;h=856&amp;w=800&amp;sz=112&amp;hl=en&amp;start=3&amp;zoom=1&amp;um=1&amp;itbs=1&amp;tbnid=-C48LgVv--M7jM:&amp;tbnh=145&amp;tbnw=136&amp;prev=/images?q=marine+one&amp;um=1&amp;hl=en&amp;gbv=2&amp;tbs=isch:1" TargetMode="External"/><Relationship Id="rId19" Type="http://schemas.openxmlformats.org/officeDocument/2006/relationships/image" Target="../media/image12.jpeg"/><Relationship Id="rId4" Type="http://schemas.openxmlformats.org/officeDocument/2006/relationships/hyperlink" Target="http://www.google.com/imgres?imgurl=http://www.digitaltrends.com/wp-content/uploads/2010/04/White_House.jpg&amp;imgrefurl=http://www.digitaltrends.com/green-technology/google-att-push-white-house-for-home-energy-use-summit/&amp;usg=__DSXLxGoOw96nfDvTJxVVmUrhqHY=&amp;h=428&amp;w=391&amp;sz=37&amp;hl=en&amp;start=3&amp;zoom=1&amp;um=1&amp;itbs=1&amp;tbnid=DxNLTEbYF_wUeM:&amp;tbnh=126&amp;tbnw=115&amp;prev=/images?q=white+house&amp;um=1&amp;hl=en&amp;gbv=2&amp;tbs=isch:1" TargetMode="External"/><Relationship Id="rId9" Type="http://schemas.openxmlformats.org/officeDocument/2006/relationships/image" Target="../media/image7.jpeg"/><Relationship Id="rId14" Type="http://schemas.openxmlformats.org/officeDocument/2006/relationships/hyperlink" Target="http://www.google.com/imgres?imgurl=http://www.opensecrets.org/news/health%20care.jpg&amp;imgrefurl=http://www.opensecrets.org/news/2010/03/big-labor-gave-big-support-to-healt.html&amp;usg=__SA8847nqE-x8SLqlEUm5Huq_1lU=&amp;h=400&amp;w=400&amp;sz=43&amp;hl=en&amp;start=1&amp;zoom=1&amp;um=1&amp;itbs=1&amp;tbnid=O5iS2OFTBelM-M:&amp;tbnh=124&amp;tbnw=124&amp;prev=/images?q=health+care&amp;um=1&amp;hl=en&amp;gbv=2&amp;tbs=isch: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457200"/>
            <a:ext cx="4191000" cy="1981199"/>
          </a:xfrm>
        </p:spPr>
        <p:txBody>
          <a:bodyPr>
            <a:noAutofit/>
          </a:bodyPr>
          <a:lstStyle/>
          <a:p>
            <a:r>
              <a:rPr lang="en-US" sz="6600" b="1" dirty="0" smtClean="0">
                <a:solidFill>
                  <a:schemeClr val="bg1"/>
                </a:solidFill>
              </a:rPr>
              <a:t>Executive Branch</a:t>
            </a:r>
            <a:endParaRPr lang="en-US" sz="6600" b="1" dirty="0">
              <a:solidFill>
                <a:schemeClr val="bg1"/>
              </a:solidFill>
            </a:endParaRPr>
          </a:p>
        </p:txBody>
      </p:sp>
      <p:pic>
        <p:nvPicPr>
          <p:cNvPr id="1026" name="Picture 2" descr="http://www.whitehousemuseum.org/west-wing/oval-office-clinton.jpg"/>
          <p:cNvPicPr>
            <a:picLocks noChangeAspect="1" noChangeArrowheads="1"/>
          </p:cNvPicPr>
          <p:nvPr/>
        </p:nvPicPr>
        <p:blipFill>
          <a:blip r:embed="rId2" cstate="print"/>
          <a:srcRect/>
          <a:stretch>
            <a:fillRect/>
          </a:stretch>
        </p:blipFill>
        <p:spPr bwMode="auto">
          <a:xfrm>
            <a:off x="-1" y="1"/>
            <a:ext cx="4973805" cy="6858000"/>
          </a:xfrm>
          <a:prstGeom prst="rect">
            <a:avLst/>
          </a:prstGeom>
          <a:noFill/>
          <a:ln w="25400">
            <a:solidFill>
              <a:schemeClr val="bg1"/>
            </a:solidFill>
          </a:ln>
        </p:spPr>
      </p:pic>
      <p:pic>
        <p:nvPicPr>
          <p:cNvPr id="1028" name="Picture 4" descr="http://pajamasmedia.com/ejectejecteject/files/2009/08/presidential-seal.png"/>
          <p:cNvPicPr>
            <a:picLocks noChangeAspect="1" noChangeArrowheads="1"/>
          </p:cNvPicPr>
          <p:nvPr/>
        </p:nvPicPr>
        <p:blipFill>
          <a:blip r:embed="rId3" cstate="print"/>
          <a:srcRect/>
          <a:stretch>
            <a:fillRect/>
          </a:stretch>
        </p:blipFill>
        <p:spPr bwMode="auto">
          <a:xfrm>
            <a:off x="5029200" y="2743200"/>
            <a:ext cx="4114800" cy="4114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0"/>
            <a:ext cx="5715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Chief</a:t>
            </a:r>
            <a:r>
              <a:rPr kumimoji="0" lang="en-US" sz="4000" b="1" i="0" u="sng" strike="noStrike" kern="1200" cap="none" spc="0" normalizeH="0" noProof="0" dirty="0" smtClean="0">
                <a:ln>
                  <a:noFill/>
                </a:ln>
                <a:solidFill>
                  <a:schemeClr val="bg1"/>
                </a:solidFill>
                <a:effectLst/>
                <a:uLnTx/>
                <a:uFillTx/>
                <a:latin typeface="+mj-lt"/>
                <a:ea typeface="+mj-ea"/>
                <a:cs typeface="+mj-cs"/>
              </a:rPr>
              <a:t> Diplomat</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TextBox 7"/>
          <p:cNvSpPr txBox="1"/>
          <p:nvPr/>
        </p:nvSpPr>
        <p:spPr>
          <a:xfrm>
            <a:off x="304800" y="838200"/>
            <a:ext cx="6019800" cy="4031873"/>
          </a:xfrm>
          <a:prstGeom prst="rect">
            <a:avLst/>
          </a:prstGeom>
          <a:noFill/>
        </p:spPr>
        <p:txBody>
          <a:bodyPr wrap="square" rtlCol="0">
            <a:spAutoFit/>
          </a:bodyPr>
          <a:lstStyle/>
          <a:p>
            <a:pPr>
              <a:buFontTx/>
              <a:buChar char="-"/>
            </a:pPr>
            <a:r>
              <a:rPr lang="en-US" sz="3200" dirty="0" smtClean="0">
                <a:solidFill>
                  <a:schemeClr val="tx2">
                    <a:lumMod val="40000"/>
                    <a:lumOff val="60000"/>
                  </a:schemeClr>
                </a:solidFill>
              </a:rPr>
              <a:t> Travels to other countries to build international relations</a:t>
            </a:r>
          </a:p>
          <a:p>
            <a:pPr>
              <a:buFontTx/>
              <a:buChar char="-"/>
            </a:pPr>
            <a:r>
              <a:rPr lang="en-US" sz="3200" dirty="0" smtClean="0">
                <a:solidFill>
                  <a:schemeClr val="tx2">
                    <a:lumMod val="40000"/>
                    <a:lumOff val="60000"/>
                  </a:schemeClr>
                </a:solidFill>
              </a:rPr>
              <a:t> Meets with leaders of foreign nations</a:t>
            </a:r>
          </a:p>
          <a:p>
            <a:pPr>
              <a:buFontTx/>
              <a:buChar char="-"/>
            </a:pPr>
            <a:r>
              <a:rPr lang="en-US" sz="3200" dirty="0" smtClean="0">
                <a:solidFill>
                  <a:schemeClr val="tx2">
                    <a:lumMod val="40000"/>
                    <a:lumOff val="60000"/>
                  </a:schemeClr>
                </a:solidFill>
              </a:rPr>
              <a:t> Appoints US Ambassadors</a:t>
            </a:r>
          </a:p>
          <a:p>
            <a:pPr>
              <a:buFontTx/>
              <a:buChar char="-"/>
            </a:pPr>
            <a:r>
              <a:rPr lang="en-US" sz="3200" dirty="0" smtClean="0">
                <a:solidFill>
                  <a:schemeClr val="tx2">
                    <a:lumMod val="40000"/>
                    <a:lumOff val="60000"/>
                  </a:schemeClr>
                </a:solidFill>
              </a:rPr>
              <a:t> Makes </a:t>
            </a:r>
            <a:r>
              <a:rPr lang="en-US" sz="3200" b="1" u="sng" dirty="0" smtClean="0">
                <a:solidFill>
                  <a:schemeClr val="tx2">
                    <a:lumMod val="40000"/>
                    <a:lumOff val="60000"/>
                  </a:schemeClr>
                </a:solidFill>
              </a:rPr>
              <a:t>treaties</a:t>
            </a:r>
            <a:r>
              <a:rPr lang="en-US" sz="3200" dirty="0" smtClean="0">
                <a:solidFill>
                  <a:schemeClr val="tx2">
                    <a:lumMod val="40000"/>
                    <a:lumOff val="60000"/>
                  </a:schemeClr>
                </a:solidFill>
              </a:rPr>
              <a:t>: Formal agreements with other countries (ratified by Senate)</a:t>
            </a:r>
            <a:endParaRPr lang="en-US" sz="3200" dirty="0">
              <a:solidFill>
                <a:schemeClr val="tx2">
                  <a:lumMod val="40000"/>
                  <a:lumOff val="60000"/>
                </a:schemeClr>
              </a:solidFill>
            </a:endParaRPr>
          </a:p>
        </p:txBody>
      </p:sp>
      <p:pic>
        <p:nvPicPr>
          <p:cNvPr id="1030" name="Picture 6" descr="http://photos.state.gov/libraries/amgov/3234/week_5/040109_AP09040108464_500.jpg"/>
          <p:cNvPicPr>
            <a:picLocks noChangeAspect="1" noChangeArrowheads="1"/>
          </p:cNvPicPr>
          <p:nvPr/>
        </p:nvPicPr>
        <p:blipFill>
          <a:blip r:embed="rId2" cstate="print"/>
          <a:srcRect/>
          <a:stretch>
            <a:fillRect/>
          </a:stretch>
        </p:blipFill>
        <p:spPr bwMode="auto">
          <a:xfrm>
            <a:off x="6324600" y="4800600"/>
            <a:ext cx="2658140" cy="1828800"/>
          </a:xfrm>
          <a:prstGeom prst="rect">
            <a:avLst/>
          </a:prstGeom>
          <a:noFill/>
        </p:spPr>
      </p:pic>
      <p:pic>
        <p:nvPicPr>
          <p:cNvPr id="1036" name="Picture 12" descr="http://media3.washingtonpost.com/wp-dyn/content/photo/2010/04/08/PH2010040802630.jpg"/>
          <p:cNvPicPr>
            <a:picLocks noChangeAspect="1" noChangeArrowheads="1"/>
          </p:cNvPicPr>
          <p:nvPr/>
        </p:nvPicPr>
        <p:blipFill>
          <a:blip r:embed="rId3" cstate="print"/>
          <a:srcRect/>
          <a:stretch>
            <a:fillRect/>
          </a:stretch>
        </p:blipFill>
        <p:spPr bwMode="auto">
          <a:xfrm>
            <a:off x="4114800" y="5105400"/>
            <a:ext cx="1966058" cy="1533525"/>
          </a:xfrm>
          <a:prstGeom prst="rect">
            <a:avLst/>
          </a:prstGeom>
          <a:noFill/>
        </p:spPr>
      </p:pic>
      <p:pic>
        <p:nvPicPr>
          <p:cNvPr id="5122" name="Picture 2" descr="http://www.redstate.com/files/2013/08/OBAMA_KERRY.jpg"/>
          <p:cNvPicPr>
            <a:picLocks noChangeAspect="1" noChangeArrowheads="1"/>
          </p:cNvPicPr>
          <p:nvPr/>
        </p:nvPicPr>
        <p:blipFill>
          <a:blip r:embed="rId4" cstate="print"/>
          <a:srcRect/>
          <a:stretch>
            <a:fillRect/>
          </a:stretch>
        </p:blipFill>
        <p:spPr bwMode="auto">
          <a:xfrm>
            <a:off x="6248400" y="457200"/>
            <a:ext cx="2704923" cy="1828800"/>
          </a:xfrm>
          <a:prstGeom prst="rect">
            <a:avLst/>
          </a:prstGeom>
          <a:noFill/>
        </p:spPr>
      </p:pic>
      <p:pic>
        <p:nvPicPr>
          <p:cNvPr id="3076" name="Picture 4" descr="Image result for trump diplom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2667000"/>
            <a:ext cx="270933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rump diplom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040" y="5105400"/>
            <a:ext cx="3689549" cy="1556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0"/>
            <a:ext cx="56388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Chief</a:t>
            </a:r>
            <a:r>
              <a:rPr kumimoji="0" lang="en-US" sz="4000" b="1" i="0" u="sng" strike="noStrike" kern="1200" cap="none" spc="0" normalizeH="0" noProof="0" dirty="0" smtClean="0">
                <a:ln>
                  <a:noFill/>
                </a:ln>
                <a:solidFill>
                  <a:schemeClr val="bg1"/>
                </a:solidFill>
                <a:effectLst/>
                <a:uLnTx/>
                <a:uFillTx/>
                <a:latin typeface="+mj-lt"/>
                <a:ea typeface="+mj-ea"/>
                <a:cs typeface="+mj-cs"/>
              </a:rPr>
              <a:t> of State</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TextBox 7"/>
          <p:cNvSpPr txBox="1"/>
          <p:nvPr/>
        </p:nvSpPr>
        <p:spPr>
          <a:xfrm>
            <a:off x="152400" y="838200"/>
            <a:ext cx="5943600" cy="1692771"/>
          </a:xfrm>
          <a:prstGeom prst="rect">
            <a:avLst/>
          </a:prstGeom>
          <a:noFill/>
        </p:spPr>
        <p:txBody>
          <a:bodyPr wrap="square" rtlCol="0">
            <a:spAutoFit/>
          </a:bodyPr>
          <a:lstStyle/>
          <a:p>
            <a:pPr>
              <a:buFontTx/>
              <a:buChar char="-"/>
            </a:pPr>
            <a:r>
              <a:rPr lang="en-US" sz="2600" dirty="0" smtClean="0">
                <a:solidFill>
                  <a:schemeClr val="tx2">
                    <a:lumMod val="40000"/>
                    <a:lumOff val="60000"/>
                  </a:schemeClr>
                </a:solidFill>
              </a:rPr>
              <a:t> Represents the US – Face of government and symbol of US around the world</a:t>
            </a:r>
          </a:p>
          <a:p>
            <a:pPr>
              <a:buFontTx/>
              <a:buChar char="-"/>
            </a:pPr>
            <a:r>
              <a:rPr lang="en-US" sz="2600" dirty="0" smtClean="0">
                <a:solidFill>
                  <a:schemeClr val="tx2">
                    <a:lumMod val="40000"/>
                    <a:lumOff val="60000"/>
                  </a:schemeClr>
                </a:solidFill>
              </a:rPr>
              <a:t> Symbolic/Ceremonial Acts (throws out 1</a:t>
            </a:r>
            <a:r>
              <a:rPr lang="en-US" sz="2600" baseline="30000" dirty="0" smtClean="0">
                <a:solidFill>
                  <a:schemeClr val="tx2">
                    <a:lumMod val="40000"/>
                    <a:lumOff val="60000"/>
                  </a:schemeClr>
                </a:solidFill>
              </a:rPr>
              <a:t>st</a:t>
            </a:r>
            <a:r>
              <a:rPr lang="en-US" sz="2600" dirty="0" smtClean="0">
                <a:solidFill>
                  <a:schemeClr val="tx2">
                    <a:lumMod val="40000"/>
                    <a:lumOff val="60000"/>
                  </a:schemeClr>
                </a:solidFill>
              </a:rPr>
              <a:t> pitch, attends funerals, meets heroes, etc)</a:t>
            </a:r>
            <a:endParaRPr lang="en-US" sz="2600" dirty="0">
              <a:solidFill>
                <a:schemeClr val="tx2">
                  <a:lumMod val="40000"/>
                  <a:lumOff val="60000"/>
                </a:schemeClr>
              </a:solidFill>
            </a:endParaRPr>
          </a:p>
        </p:txBody>
      </p:sp>
      <p:pic>
        <p:nvPicPr>
          <p:cNvPr id="23556" name="Picture 4" descr="http://4.bp.blogspot.com/_hWAVXHNngbk/TJ18VUhz-7I/AAAAAAAAHRI/Smxd_bO7Xf4/s1600/barrack-obama-at-the-un-pic-reuters-454708089.jpg"/>
          <p:cNvPicPr>
            <a:picLocks noChangeAspect="1" noChangeArrowheads="1"/>
          </p:cNvPicPr>
          <p:nvPr/>
        </p:nvPicPr>
        <p:blipFill>
          <a:blip r:embed="rId2" cstate="print"/>
          <a:srcRect/>
          <a:stretch>
            <a:fillRect/>
          </a:stretch>
        </p:blipFill>
        <p:spPr bwMode="auto">
          <a:xfrm>
            <a:off x="6172200" y="152400"/>
            <a:ext cx="2606842" cy="1981200"/>
          </a:xfrm>
          <a:prstGeom prst="rect">
            <a:avLst/>
          </a:prstGeom>
          <a:noFill/>
        </p:spPr>
      </p:pic>
      <p:pic>
        <p:nvPicPr>
          <p:cNvPr id="23560" name="Picture 8" descr="http://www.insidesocal.com/tomhoffarth/Bush%2520throws%2520first%2520pitch%2520Nats%2520openerr1996007899.jpg"/>
          <p:cNvPicPr>
            <a:picLocks noChangeAspect="1" noChangeArrowheads="1"/>
          </p:cNvPicPr>
          <p:nvPr/>
        </p:nvPicPr>
        <p:blipFill>
          <a:blip r:embed="rId3" cstate="print"/>
          <a:srcRect/>
          <a:stretch>
            <a:fillRect/>
          </a:stretch>
        </p:blipFill>
        <p:spPr bwMode="auto">
          <a:xfrm>
            <a:off x="6400800" y="4114800"/>
            <a:ext cx="2133600" cy="2594919"/>
          </a:xfrm>
          <a:prstGeom prst="rect">
            <a:avLst/>
          </a:prstGeom>
          <a:noFill/>
        </p:spPr>
      </p:pic>
      <p:pic>
        <p:nvPicPr>
          <p:cNvPr id="23562" name="Picture 10" descr="http://cache4.asset-cache.net/xc/72913284.jpg?v=1&amp;c=IWSAsset&amp;k=2&amp;d=77BFBA49EF878921F7C3FC3F69D929FD1059FB44F1B80E6F10467BC1C8F6D22FE03D841801AFB580F06BF04B24B4128C"/>
          <p:cNvPicPr>
            <a:picLocks noChangeAspect="1" noChangeArrowheads="1"/>
          </p:cNvPicPr>
          <p:nvPr/>
        </p:nvPicPr>
        <p:blipFill>
          <a:blip r:embed="rId4" cstate="print"/>
          <a:srcRect/>
          <a:stretch>
            <a:fillRect/>
          </a:stretch>
        </p:blipFill>
        <p:spPr bwMode="auto">
          <a:xfrm>
            <a:off x="609600" y="2514600"/>
            <a:ext cx="2861797" cy="1922318"/>
          </a:xfrm>
          <a:prstGeom prst="rect">
            <a:avLst/>
          </a:prstGeom>
          <a:noFill/>
        </p:spPr>
      </p:pic>
      <p:pic>
        <p:nvPicPr>
          <p:cNvPr id="23564" name="Picture 12" descr="George W Bush US President George W. Bush poses with the men's and women's United States Olympic diving team on the opening day of the Beijing 2008 Olympic Games on August 8, 2008 in Beijing, China."/>
          <p:cNvPicPr>
            <a:picLocks noChangeAspect="1" noChangeArrowheads="1"/>
          </p:cNvPicPr>
          <p:nvPr/>
        </p:nvPicPr>
        <p:blipFill>
          <a:blip r:embed="rId5" cstate="print"/>
          <a:srcRect/>
          <a:stretch>
            <a:fillRect/>
          </a:stretch>
        </p:blipFill>
        <p:spPr bwMode="auto">
          <a:xfrm>
            <a:off x="609600" y="4572000"/>
            <a:ext cx="2819400" cy="1912825"/>
          </a:xfrm>
          <a:prstGeom prst="rect">
            <a:avLst/>
          </a:prstGeom>
          <a:noFill/>
        </p:spPr>
      </p:pic>
      <p:pic>
        <p:nvPicPr>
          <p:cNvPr id="23558" name="Picture 6" descr="http://4.bp.blogspot.com/_RVLfSMIB7K0/SgnM7sZSFFI/AAAAAAAAU6k/NKGObP25oyI/s400/obama_hosts_1.jpg"/>
          <p:cNvPicPr>
            <a:picLocks noChangeAspect="1" noChangeArrowheads="1"/>
          </p:cNvPicPr>
          <p:nvPr/>
        </p:nvPicPr>
        <p:blipFill>
          <a:blip r:embed="rId6" cstate="print"/>
          <a:srcRect/>
          <a:stretch>
            <a:fillRect/>
          </a:stretch>
        </p:blipFill>
        <p:spPr bwMode="auto">
          <a:xfrm>
            <a:off x="3962400" y="3352800"/>
            <a:ext cx="1767840" cy="2455333"/>
          </a:xfrm>
          <a:prstGeom prst="rect">
            <a:avLst/>
          </a:prstGeom>
          <a:noFill/>
        </p:spPr>
      </p:pic>
      <p:pic>
        <p:nvPicPr>
          <p:cNvPr id="23554" name="Picture 2" descr="http://1.bp.blogspot.com/_Im3_DDT_eKc/SDQRIJFS4nI/AAAAAAAABwg/oQ8NpdmB9w8/s400/Barack+Obama+in+front+of+the+American+Flag.jpg"/>
          <p:cNvPicPr>
            <a:picLocks noChangeAspect="1" noChangeArrowheads="1"/>
          </p:cNvPicPr>
          <p:nvPr/>
        </p:nvPicPr>
        <p:blipFill>
          <a:blip r:embed="rId7" cstate="print"/>
          <a:srcRect/>
          <a:stretch>
            <a:fillRect/>
          </a:stretch>
        </p:blipFill>
        <p:spPr bwMode="auto">
          <a:xfrm>
            <a:off x="6172200" y="2286000"/>
            <a:ext cx="2581275" cy="1652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560"/>
                                        </p:tgtEl>
                                        <p:attrNameLst>
                                          <p:attrName>style.visibility</p:attrName>
                                        </p:attrNameLst>
                                      </p:cBhvr>
                                      <p:to>
                                        <p:strVal val="visible"/>
                                      </p:to>
                                    </p:set>
                                    <p:anim calcmode="lin" valueType="num">
                                      <p:cBhvr additive="base">
                                        <p:cTn id="15" dur="1000" fill="hold"/>
                                        <p:tgtEl>
                                          <p:spTgt spid="23560"/>
                                        </p:tgtEl>
                                        <p:attrNameLst>
                                          <p:attrName>ppt_x</p:attrName>
                                        </p:attrNameLst>
                                      </p:cBhvr>
                                      <p:tavLst>
                                        <p:tav tm="0">
                                          <p:val>
                                            <p:strVal val="0-#ppt_w/2"/>
                                          </p:val>
                                        </p:tav>
                                        <p:tav tm="100000">
                                          <p:val>
                                            <p:strVal val="#ppt_x"/>
                                          </p:val>
                                        </p:tav>
                                      </p:tavLst>
                                    </p:anim>
                                    <p:anim calcmode="lin" valueType="num">
                                      <p:cBhvr additive="base">
                                        <p:cTn id="16" dur="1000" fill="hold"/>
                                        <p:tgtEl>
                                          <p:spTgt spid="2356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3562"/>
                                        </p:tgtEl>
                                        <p:attrNameLst>
                                          <p:attrName>style.visibility</p:attrName>
                                        </p:attrNameLst>
                                      </p:cBhvr>
                                      <p:to>
                                        <p:strVal val="visible"/>
                                      </p:to>
                                    </p:set>
                                    <p:animEffect transition="in" filter="dissolve">
                                      <p:cBhvr>
                                        <p:cTn id="21" dur="1000"/>
                                        <p:tgtEl>
                                          <p:spTgt spid="2356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23564"/>
                                        </p:tgtEl>
                                        <p:attrNameLst>
                                          <p:attrName>style.visibility</p:attrName>
                                        </p:attrNameLst>
                                      </p:cBhvr>
                                      <p:to>
                                        <p:strVal val="visible"/>
                                      </p:to>
                                    </p:set>
                                    <p:animEffect transition="in" filter="box(out)">
                                      <p:cBhvr>
                                        <p:cTn id="26" dur="500"/>
                                        <p:tgtEl>
                                          <p:spTgt spid="2356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8"/>
                                        </p:tgtEl>
                                        <p:attrNameLst>
                                          <p:attrName>style.visibility</p:attrName>
                                        </p:attrNameLst>
                                      </p:cBhvr>
                                      <p:to>
                                        <p:strVal val="visible"/>
                                      </p:to>
                                    </p:set>
                                    <p:anim calcmode="lin" valueType="num">
                                      <p:cBhvr additive="base">
                                        <p:cTn id="31" dur="2000" fill="hold"/>
                                        <p:tgtEl>
                                          <p:spTgt spid="23558"/>
                                        </p:tgtEl>
                                        <p:attrNameLst>
                                          <p:attrName>ppt_x</p:attrName>
                                        </p:attrNameLst>
                                      </p:cBhvr>
                                      <p:tavLst>
                                        <p:tav tm="0">
                                          <p:val>
                                            <p:strVal val="#ppt_x"/>
                                          </p:val>
                                        </p:tav>
                                        <p:tav tm="100000">
                                          <p:val>
                                            <p:strVal val="#ppt_x"/>
                                          </p:val>
                                        </p:tav>
                                      </p:tavLst>
                                    </p:anim>
                                    <p:anim calcmode="lin" valueType="num">
                                      <p:cBhvr additive="base">
                                        <p:cTn id="32" dur="20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3" name="Rectangle 12"/>
          <p:cNvSpPr/>
          <p:nvPr/>
        </p:nvSpPr>
        <p:spPr>
          <a:xfrm>
            <a:off x="685801" y="3733800"/>
            <a:ext cx="2285999" cy="289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61722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Legislative Leader</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TextBox 7"/>
          <p:cNvSpPr txBox="1"/>
          <p:nvPr/>
        </p:nvSpPr>
        <p:spPr>
          <a:xfrm>
            <a:off x="152400" y="838200"/>
            <a:ext cx="5943600" cy="2893100"/>
          </a:xfrm>
          <a:prstGeom prst="rect">
            <a:avLst/>
          </a:prstGeom>
          <a:noFill/>
        </p:spPr>
        <p:txBody>
          <a:bodyPr wrap="square" rtlCol="0">
            <a:spAutoFit/>
          </a:bodyPr>
          <a:lstStyle/>
          <a:p>
            <a:pPr>
              <a:buFontTx/>
              <a:buChar char="-"/>
            </a:pPr>
            <a:r>
              <a:rPr lang="en-US" sz="2600" dirty="0" smtClean="0">
                <a:solidFill>
                  <a:schemeClr val="tx2">
                    <a:lumMod val="40000"/>
                    <a:lumOff val="60000"/>
                  </a:schemeClr>
                </a:solidFill>
              </a:rPr>
              <a:t> Signs/Vetoes Bills</a:t>
            </a:r>
          </a:p>
          <a:p>
            <a:pPr>
              <a:buFontTx/>
              <a:buChar char="-"/>
            </a:pPr>
            <a:r>
              <a:rPr lang="en-US" sz="2600" dirty="0" smtClean="0">
                <a:solidFill>
                  <a:schemeClr val="tx2">
                    <a:lumMod val="40000"/>
                    <a:lumOff val="60000"/>
                  </a:schemeClr>
                </a:solidFill>
              </a:rPr>
              <a:t> Calls Special Sessions of Congress</a:t>
            </a:r>
          </a:p>
          <a:p>
            <a:pPr>
              <a:buFontTx/>
              <a:buChar char="-"/>
            </a:pPr>
            <a:r>
              <a:rPr lang="en-US" sz="2600" dirty="0" smtClean="0">
                <a:solidFill>
                  <a:schemeClr val="tx2">
                    <a:lumMod val="40000"/>
                    <a:lumOff val="60000"/>
                  </a:schemeClr>
                </a:solidFill>
              </a:rPr>
              <a:t> Recommends Legislation (Gives “State of the Union Address” to joint session of Congress every year stating what he would like to see happen)</a:t>
            </a:r>
          </a:p>
          <a:p>
            <a:pPr>
              <a:buFontTx/>
              <a:buChar char="-"/>
            </a:pPr>
            <a:r>
              <a:rPr lang="en-US" sz="2600" dirty="0" smtClean="0">
                <a:solidFill>
                  <a:schemeClr val="tx2">
                    <a:lumMod val="40000"/>
                    <a:lumOff val="60000"/>
                  </a:schemeClr>
                </a:solidFill>
              </a:rPr>
              <a:t> Makes the budget (Congress approves)</a:t>
            </a:r>
            <a:endParaRPr lang="en-US" sz="2600" dirty="0">
              <a:solidFill>
                <a:schemeClr val="tx2">
                  <a:lumMod val="40000"/>
                  <a:lumOff val="60000"/>
                </a:schemeClr>
              </a:solidFill>
            </a:endParaRPr>
          </a:p>
        </p:txBody>
      </p:sp>
      <p:pic>
        <p:nvPicPr>
          <p:cNvPr id="1026" name="Picture 2" descr="http://www.sanfranciscosentinel.com/wp-content/uploads/2009/02/stimulus-signing-1.jpg"/>
          <p:cNvPicPr>
            <a:picLocks noChangeAspect="1" noChangeArrowheads="1"/>
          </p:cNvPicPr>
          <p:nvPr/>
        </p:nvPicPr>
        <p:blipFill>
          <a:blip r:embed="rId2" cstate="print"/>
          <a:srcRect/>
          <a:stretch>
            <a:fillRect/>
          </a:stretch>
        </p:blipFill>
        <p:spPr bwMode="auto">
          <a:xfrm>
            <a:off x="6172200" y="152400"/>
            <a:ext cx="2821329" cy="1981200"/>
          </a:xfrm>
          <a:prstGeom prst="rect">
            <a:avLst/>
          </a:prstGeom>
          <a:noFill/>
        </p:spPr>
      </p:pic>
      <p:pic>
        <p:nvPicPr>
          <p:cNvPr id="1028" name="Picture 4" descr="http://latimesblogs.latimes.com/.a/6a00d8341c630a53ef0120a81aba91970b-600wi"/>
          <p:cNvPicPr>
            <a:picLocks noChangeAspect="1" noChangeArrowheads="1"/>
          </p:cNvPicPr>
          <p:nvPr/>
        </p:nvPicPr>
        <p:blipFill>
          <a:blip r:embed="rId3" cstate="print"/>
          <a:srcRect/>
          <a:stretch>
            <a:fillRect/>
          </a:stretch>
        </p:blipFill>
        <p:spPr bwMode="auto">
          <a:xfrm>
            <a:off x="4572000" y="3810000"/>
            <a:ext cx="4572000" cy="3048000"/>
          </a:xfrm>
          <a:prstGeom prst="rect">
            <a:avLst/>
          </a:prstGeom>
          <a:noFill/>
        </p:spPr>
      </p:pic>
      <p:pic>
        <p:nvPicPr>
          <p:cNvPr id="1030" name="Picture 6" descr="http://budget.house.gov/media/prezbudgfrontcover.png"/>
          <p:cNvPicPr>
            <a:picLocks noChangeAspect="1" noChangeArrowheads="1"/>
          </p:cNvPicPr>
          <p:nvPr/>
        </p:nvPicPr>
        <p:blipFill>
          <a:blip r:embed="rId4" cstate="print"/>
          <a:srcRect/>
          <a:stretch>
            <a:fillRect/>
          </a:stretch>
        </p:blipFill>
        <p:spPr bwMode="auto">
          <a:xfrm>
            <a:off x="761999" y="3810000"/>
            <a:ext cx="2150813" cy="277845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32"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amond(out)">
                                      <p:cBhvr>
                                        <p:cTn id="11" dur="1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1"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 calcmode="lin" valueType="num">
                                      <p:cBhvr additive="base">
                                        <p:cTn id="32" dur="500" fill="hold"/>
                                        <p:tgtEl>
                                          <p:spTgt spid="1030"/>
                                        </p:tgtEl>
                                        <p:attrNameLst>
                                          <p:attrName>ppt_x</p:attrName>
                                        </p:attrNameLst>
                                      </p:cBhvr>
                                      <p:tavLst>
                                        <p:tav tm="0">
                                          <p:val>
                                            <p:strVal val="#ppt_x"/>
                                          </p:val>
                                        </p:tav>
                                        <p:tav tm="100000">
                                          <p:val>
                                            <p:strVal val="#ppt_x"/>
                                          </p:val>
                                        </p:tav>
                                      </p:tavLst>
                                    </p:anim>
                                    <p:anim calcmode="lin" valueType="num">
                                      <p:cBhvr additive="base">
                                        <p:cTn id="3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61722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dirty="0" smtClean="0">
                <a:solidFill>
                  <a:schemeClr val="bg1"/>
                </a:solidFill>
                <a:latin typeface="+mj-lt"/>
                <a:ea typeface="+mj-ea"/>
                <a:cs typeface="+mj-cs"/>
              </a:rPr>
              <a:t>Judicial</a:t>
            </a:r>
            <a:r>
              <a:rPr kumimoji="0" lang="en-US" sz="4000" b="1" i="0" u="sng" strike="noStrike" kern="1200" cap="none" spc="0" normalizeH="0" baseline="0" noProof="0" dirty="0" smtClean="0">
                <a:ln>
                  <a:noFill/>
                </a:ln>
                <a:solidFill>
                  <a:schemeClr val="bg1"/>
                </a:solidFill>
                <a:effectLst/>
                <a:uLnTx/>
                <a:uFillTx/>
                <a:latin typeface="+mj-lt"/>
                <a:ea typeface="+mj-ea"/>
                <a:cs typeface="+mj-cs"/>
              </a:rPr>
              <a:t> Leader</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TextBox 7"/>
          <p:cNvSpPr txBox="1"/>
          <p:nvPr/>
        </p:nvSpPr>
        <p:spPr>
          <a:xfrm>
            <a:off x="152400" y="838200"/>
            <a:ext cx="5715000" cy="2092881"/>
          </a:xfrm>
          <a:prstGeom prst="rect">
            <a:avLst/>
          </a:prstGeom>
          <a:noFill/>
        </p:spPr>
        <p:txBody>
          <a:bodyPr wrap="square" rtlCol="0">
            <a:spAutoFit/>
          </a:bodyPr>
          <a:lstStyle/>
          <a:p>
            <a:pPr>
              <a:buFontTx/>
              <a:buChar char="-"/>
            </a:pPr>
            <a:r>
              <a:rPr lang="en-US" sz="2600" dirty="0" smtClean="0">
                <a:solidFill>
                  <a:schemeClr val="tx2">
                    <a:lumMod val="40000"/>
                    <a:lumOff val="60000"/>
                  </a:schemeClr>
                </a:solidFill>
              </a:rPr>
              <a:t> Appoints Judges</a:t>
            </a:r>
          </a:p>
          <a:p>
            <a:pPr>
              <a:buFontTx/>
              <a:buChar char="-"/>
            </a:pPr>
            <a:r>
              <a:rPr lang="en-US" sz="2600" dirty="0" smtClean="0">
                <a:solidFill>
                  <a:schemeClr val="tx2">
                    <a:lumMod val="40000"/>
                    <a:lumOff val="60000"/>
                  </a:schemeClr>
                </a:solidFill>
              </a:rPr>
              <a:t> Grants </a:t>
            </a:r>
            <a:r>
              <a:rPr lang="en-US" sz="2600" b="1" u="sng" dirty="0" smtClean="0">
                <a:solidFill>
                  <a:schemeClr val="tx2">
                    <a:lumMod val="40000"/>
                    <a:lumOff val="60000"/>
                  </a:schemeClr>
                </a:solidFill>
              </a:rPr>
              <a:t>Pardons</a:t>
            </a:r>
            <a:r>
              <a:rPr lang="en-US" sz="2600" dirty="0" smtClean="0">
                <a:solidFill>
                  <a:schemeClr val="tx2">
                    <a:lumMod val="40000"/>
                    <a:lumOff val="60000"/>
                  </a:schemeClr>
                </a:solidFill>
              </a:rPr>
              <a:t> – forgiveness for crimes</a:t>
            </a:r>
          </a:p>
          <a:p>
            <a:pPr>
              <a:buFontTx/>
              <a:buChar char="-"/>
            </a:pPr>
            <a:r>
              <a:rPr lang="en-US" sz="2600" dirty="0" smtClean="0">
                <a:solidFill>
                  <a:schemeClr val="tx2">
                    <a:lumMod val="40000"/>
                    <a:lumOff val="60000"/>
                  </a:schemeClr>
                </a:solidFill>
              </a:rPr>
              <a:t> Grants </a:t>
            </a:r>
            <a:r>
              <a:rPr lang="en-US" sz="2600" b="1" u="sng" dirty="0" smtClean="0">
                <a:solidFill>
                  <a:schemeClr val="tx2">
                    <a:lumMod val="40000"/>
                    <a:lumOff val="60000"/>
                  </a:schemeClr>
                </a:solidFill>
              </a:rPr>
              <a:t>Amnesty</a:t>
            </a:r>
            <a:r>
              <a:rPr lang="en-US" sz="2600" dirty="0" smtClean="0">
                <a:solidFill>
                  <a:schemeClr val="tx2">
                    <a:lumMod val="40000"/>
                    <a:lumOff val="60000"/>
                  </a:schemeClr>
                </a:solidFill>
              </a:rPr>
              <a:t> – pardon to a group</a:t>
            </a:r>
          </a:p>
          <a:p>
            <a:pPr>
              <a:buFontTx/>
              <a:buChar char="-"/>
            </a:pPr>
            <a:r>
              <a:rPr lang="en-US" sz="2600" dirty="0" smtClean="0">
                <a:solidFill>
                  <a:schemeClr val="tx2">
                    <a:lumMod val="40000"/>
                    <a:lumOff val="60000"/>
                  </a:schemeClr>
                </a:solidFill>
              </a:rPr>
              <a:t> Grants </a:t>
            </a:r>
            <a:r>
              <a:rPr lang="en-US" sz="2600" b="1" u="sng" dirty="0" smtClean="0">
                <a:solidFill>
                  <a:schemeClr val="tx2">
                    <a:lumMod val="40000"/>
                    <a:lumOff val="60000"/>
                  </a:schemeClr>
                </a:solidFill>
              </a:rPr>
              <a:t>Reprieves</a:t>
            </a:r>
            <a:r>
              <a:rPr lang="en-US" sz="2600" dirty="0" smtClean="0">
                <a:solidFill>
                  <a:schemeClr val="tx2">
                    <a:lumMod val="40000"/>
                    <a:lumOff val="60000"/>
                  </a:schemeClr>
                </a:solidFill>
              </a:rPr>
              <a:t> – delays punishment until another trial</a:t>
            </a:r>
            <a:endParaRPr lang="en-US" sz="2600" dirty="0">
              <a:solidFill>
                <a:schemeClr val="tx2">
                  <a:lumMod val="40000"/>
                  <a:lumOff val="60000"/>
                </a:schemeClr>
              </a:solidFill>
            </a:endParaRPr>
          </a:p>
        </p:txBody>
      </p:sp>
      <p:pic>
        <p:nvPicPr>
          <p:cNvPr id="25602" name="Picture 2" descr="http://media3.washingtonpost.com/wp-dyn/content/photo/2005/12/22/PH2005122201587.jpg"/>
          <p:cNvPicPr>
            <a:picLocks noChangeAspect="1" noChangeArrowheads="1"/>
          </p:cNvPicPr>
          <p:nvPr/>
        </p:nvPicPr>
        <p:blipFill>
          <a:blip r:embed="rId2" cstate="print"/>
          <a:srcRect/>
          <a:stretch>
            <a:fillRect/>
          </a:stretch>
        </p:blipFill>
        <p:spPr bwMode="auto">
          <a:xfrm>
            <a:off x="5013158" y="2895600"/>
            <a:ext cx="3910263" cy="3714750"/>
          </a:xfrm>
          <a:prstGeom prst="rect">
            <a:avLst/>
          </a:prstGeom>
          <a:noFill/>
        </p:spPr>
      </p:pic>
      <p:pic>
        <p:nvPicPr>
          <p:cNvPr id="25604" name="Picture 4" descr="http://media.lehighvalleylive.com/breaking-news_impact/photo/obama-pardons-turkey-e9dc3391c7af83ee.jpg"/>
          <p:cNvPicPr>
            <a:picLocks noChangeAspect="1" noChangeArrowheads="1"/>
          </p:cNvPicPr>
          <p:nvPr/>
        </p:nvPicPr>
        <p:blipFill>
          <a:blip r:embed="rId3" cstate="print"/>
          <a:srcRect/>
          <a:stretch>
            <a:fillRect/>
          </a:stretch>
        </p:blipFill>
        <p:spPr bwMode="auto">
          <a:xfrm>
            <a:off x="1981200" y="4724400"/>
            <a:ext cx="2625618" cy="1825625"/>
          </a:xfrm>
          <a:prstGeom prst="rect">
            <a:avLst/>
          </a:prstGeom>
          <a:noFill/>
          <a:ln w="38100">
            <a:solidFill>
              <a:schemeClr val="tx1"/>
            </a:solidFill>
          </a:ln>
        </p:spPr>
      </p:pic>
      <p:pic>
        <p:nvPicPr>
          <p:cNvPr id="25606" name="Picture 6" descr="http://www.charmaineyoest.com/uploads/ford_pardoning_nixon.jpg"/>
          <p:cNvPicPr>
            <a:picLocks noChangeAspect="1" noChangeArrowheads="1"/>
          </p:cNvPicPr>
          <p:nvPr/>
        </p:nvPicPr>
        <p:blipFill>
          <a:blip r:embed="rId4" cstate="print"/>
          <a:srcRect/>
          <a:stretch>
            <a:fillRect/>
          </a:stretch>
        </p:blipFill>
        <p:spPr bwMode="auto">
          <a:xfrm>
            <a:off x="304800" y="3124200"/>
            <a:ext cx="1921469" cy="1905000"/>
          </a:xfrm>
          <a:prstGeom prst="rect">
            <a:avLst/>
          </a:prstGeom>
          <a:noFill/>
          <a:ln w="38100">
            <a:solidFill>
              <a:schemeClr val="tx1"/>
            </a:solidFill>
          </a:ln>
        </p:spPr>
      </p:pic>
      <p:pic>
        <p:nvPicPr>
          <p:cNvPr id="25608" name="Picture 8" descr="http://img.timeinc.net/time/photoessays/2008/christmas_events/civil_war.jpg"/>
          <p:cNvPicPr>
            <a:picLocks noChangeAspect="1" noChangeArrowheads="1"/>
          </p:cNvPicPr>
          <p:nvPr/>
        </p:nvPicPr>
        <p:blipFill>
          <a:blip r:embed="rId5" cstate="print"/>
          <a:srcRect/>
          <a:stretch>
            <a:fillRect/>
          </a:stretch>
        </p:blipFill>
        <p:spPr bwMode="auto">
          <a:xfrm>
            <a:off x="5791200" y="533400"/>
            <a:ext cx="3115107" cy="2059744"/>
          </a:xfrm>
          <a:prstGeom prst="rect">
            <a:avLst/>
          </a:prstGeom>
          <a:noFill/>
          <a:ln w="38100">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dissolve">
                                      <p:cBhvr>
                                        <p:cTn id="15" dur="500"/>
                                        <p:tgtEl>
                                          <p:spTgt spid="2560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25604"/>
                                        </p:tgtEl>
                                        <p:attrNameLst>
                                          <p:attrName>style.visibility</p:attrName>
                                        </p:attrNameLst>
                                      </p:cBhvr>
                                      <p:to>
                                        <p:strVal val="visible"/>
                                      </p:to>
                                    </p:set>
                                    <p:animEffect transition="in" filter="wedge">
                                      <p:cBhvr>
                                        <p:cTn id="20" dur="1000"/>
                                        <p:tgtEl>
                                          <p:spTgt spid="2560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608"/>
                                        </p:tgtEl>
                                        <p:attrNameLst>
                                          <p:attrName>style.visibility</p:attrName>
                                        </p:attrNameLst>
                                      </p:cBhvr>
                                      <p:to>
                                        <p:strVal val="visible"/>
                                      </p:to>
                                    </p:set>
                                    <p:animEffect transition="in" filter="fade">
                                      <p:cBhvr>
                                        <p:cTn id="29" dur="2000"/>
                                        <p:tgtEl>
                                          <p:spTgt spid="2560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61722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dirty="0" smtClean="0">
                <a:solidFill>
                  <a:schemeClr val="bg1"/>
                </a:solidFill>
                <a:latin typeface="+mj-lt"/>
                <a:ea typeface="+mj-ea"/>
                <a:cs typeface="+mj-cs"/>
              </a:rPr>
              <a:t>Political Party</a:t>
            </a:r>
            <a:r>
              <a:rPr kumimoji="0" lang="en-US" sz="4000" b="1" i="0" u="sng" strike="noStrike" kern="1200" cap="none" spc="0" normalizeH="0" baseline="0" noProof="0" dirty="0" smtClean="0">
                <a:ln>
                  <a:noFill/>
                </a:ln>
                <a:solidFill>
                  <a:schemeClr val="bg1"/>
                </a:solidFill>
                <a:effectLst/>
                <a:uLnTx/>
                <a:uFillTx/>
                <a:latin typeface="+mj-lt"/>
                <a:ea typeface="+mj-ea"/>
                <a:cs typeface="+mj-cs"/>
              </a:rPr>
              <a:t> Leader</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TextBox 7"/>
          <p:cNvSpPr txBox="1"/>
          <p:nvPr/>
        </p:nvSpPr>
        <p:spPr>
          <a:xfrm>
            <a:off x="152400" y="838200"/>
            <a:ext cx="5715000" cy="2492990"/>
          </a:xfrm>
          <a:prstGeom prst="rect">
            <a:avLst/>
          </a:prstGeom>
          <a:noFill/>
        </p:spPr>
        <p:txBody>
          <a:bodyPr wrap="square" rtlCol="0">
            <a:spAutoFit/>
          </a:bodyPr>
          <a:lstStyle/>
          <a:p>
            <a:pPr>
              <a:buFontTx/>
              <a:buChar char="-"/>
            </a:pPr>
            <a:r>
              <a:rPr lang="en-US" sz="2600" dirty="0" smtClean="0">
                <a:solidFill>
                  <a:schemeClr val="tx2">
                    <a:lumMod val="40000"/>
                    <a:lumOff val="60000"/>
                  </a:schemeClr>
                </a:solidFill>
              </a:rPr>
              <a:t> Most recognized member of his party</a:t>
            </a:r>
          </a:p>
          <a:p>
            <a:pPr>
              <a:buFontTx/>
              <a:buChar char="-"/>
            </a:pPr>
            <a:r>
              <a:rPr lang="en-US" sz="2600" dirty="0" smtClean="0">
                <a:solidFill>
                  <a:schemeClr val="tx2">
                    <a:lumMod val="40000"/>
                    <a:lumOff val="60000"/>
                  </a:schemeClr>
                </a:solidFill>
              </a:rPr>
              <a:t> Party’s spokesman on the national level</a:t>
            </a:r>
          </a:p>
          <a:p>
            <a:pPr>
              <a:buFontTx/>
              <a:buChar char="-"/>
            </a:pPr>
            <a:r>
              <a:rPr lang="en-US" sz="2600" dirty="0" smtClean="0">
                <a:solidFill>
                  <a:schemeClr val="tx2">
                    <a:lumMod val="40000"/>
                    <a:lumOff val="60000"/>
                  </a:schemeClr>
                </a:solidFill>
              </a:rPr>
              <a:t> Appoint loyal party members to jobs in government (</a:t>
            </a:r>
            <a:r>
              <a:rPr lang="en-US" sz="2600" b="1" u="sng" dirty="0" smtClean="0">
                <a:solidFill>
                  <a:schemeClr val="tx2">
                    <a:lumMod val="40000"/>
                    <a:lumOff val="60000"/>
                  </a:schemeClr>
                </a:solidFill>
              </a:rPr>
              <a:t>patronage</a:t>
            </a:r>
            <a:r>
              <a:rPr lang="en-US" sz="2600" dirty="0" smtClean="0">
                <a:solidFill>
                  <a:schemeClr val="tx2">
                    <a:lumMod val="40000"/>
                    <a:lumOff val="60000"/>
                  </a:schemeClr>
                </a:solidFill>
              </a:rPr>
              <a:t>)</a:t>
            </a:r>
          </a:p>
          <a:p>
            <a:pPr>
              <a:buFontTx/>
              <a:buChar char="-"/>
            </a:pPr>
            <a:r>
              <a:rPr lang="en-US" sz="2600" dirty="0" smtClean="0">
                <a:solidFill>
                  <a:schemeClr val="tx2">
                    <a:lumMod val="40000"/>
                    <a:lumOff val="60000"/>
                  </a:schemeClr>
                </a:solidFill>
              </a:rPr>
              <a:t> Endorse and campaign for party’s candidates</a:t>
            </a:r>
            <a:endParaRPr lang="en-US" sz="2600" dirty="0">
              <a:solidFill>
                <a:schemeClr val="tx2">
                  <a:lumMod val="40000"/>
                  <a:lumOff val="60000"/>
                </a:schemeClr>
              </a:solidFill>
            </a:endParaRPr>
          </a:p>
        </p:txBody>
      </p:sp>
      <p:pic>
        <p:nvPicPr>
          <p:cNvPr id="26630" name="Picture 6" descr="http://electionkatz.wikispaces.com/file/view/Republican-elephant.gif/39671754/Republican-elephant.gif"/>
          <p:cNvPicPr>
            <a:picLocks noChangeAspect="1" noChangeArrowheads="1"/>
          </p:cNvPicPr>
          <p:nvPr/>
        </p:nvPicPr>
        <p:blipFill>
          <a:blip r:embed="rId2" cstate="print"/>
          <a:srcRect l="5417" r="7083"/>
          <a:stretch>
            <a:fillRect/>
          </a:stretch>
        </p:blipFill>
        <p:spPr bwMode="auto">
          <a:xfrm>
            <a:off x="5943600" y="457199"/>
            <a:ext cx="1415520" cy="1213303"/>
          </a:xfrm>
          <a:prstGeom prst="rect">
            <a:avLst/>
          </a:prstGeom>
          <a:noFill/>
        </p:spPr>
      </p:pic>
      <p:pic>
        <p:nvPicPr>
          <p:cNvPr id="26632" name="Picture 8" descr="http://www.madisonct.org/images/democratic-donkey.gif"/>
          <p:cNvPicPr>
            <a:picLocks noChangeAspect="1" noChangeArrowheads="1"/>
          </p:cNvPicPr>
          <p:nvPr/>
        </p:nvPicPr>
        <p:blipFill>
          <a:blip r:embed="rId3" cstate="print"/>
          <a:srcRect r="1058"/>
          <a:stretch>
            <a:fillRect/>
          </a:stretch>
        </p:blipFill>
        <p:spPr bwMode="auto">
          <a:xfrm>
            <a:off x="7454449" y="457200"/>
            <a:ext cx="1407347" cy="1219199"/>
          </a:xfrm>
          <a:prstGeom prst="rect">
            <a:avLst/>
          </a:prstGeom>
          <a:noFill/>
        </p:spPr>
      </p:pic>
      <p:pic>
        <p:nvPicPr>
          <p:cNvPr id="26638" name="Picture 14" descr="http://photos.upi.com/story/t/ee3435cfe1fe0e01319ebfdf1df4cf77/Poll-Job-approval-for-Obama-at-new-low.jpg"/>
          <p:cNvPicPr>
            <a:picLocks noChangeAspect="1" noChangeArrowheads="1"/>
          </p:cNvPicPr>
          <p:nvPr/>
        </p:nvPicPr>
        <p:blipFill>
          <a:blip r:embed="rId4" cstate="print"/>
          <a:srcRect/>
          <a:stretch>
            <a:fillRect/>
          </a:stretch>
        </p:blipFill>
        <p:spPr bwMode="auto">
          <a:xfrm>
            <a:off x="579501" y="3505199"/>
            <a:ext cx="2497500" cy="3171825"/>
          </a:xfrm>
          <a:prstGeom prst="rect">
            <a:avLst/>
          </a:prstGeom>
          <a:noFill/>
        </p:spPr>
      </p:pic>
      <p:pic>
        <p:nvPicPr>
          <p:cNvPr id="4098" name="Picture 2" descr="Image result for trump republi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125" y="3681412"/>
            <a:ext cx="4836949"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6638"/>
                                        </p:tgtEl>
                                        <p:attrNameLst>
                                          <p:attrName>style.visibility</p:attrName>
                                        </p:attrNameLst>
                                      </p:cBhvr>
                                      <p:to>
                                        <p:strVal val="visible"/>
                                      </p:to>
                                    </p:set>
                                    <p:animEffect transition="in" filter="checkerboard(across)">
                                      <p:cBhvr>
                                        <p:cTn id="23" dur="500"/>
                                        <p:tgtEl>
                                          <p:spTgt spid="26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371600"/>
          </a:xfrm>
        </p:spPr>
        <p:txBody>
          <a:bodyPr>
            <a:noAutofit/>
          </a:bodyPr>
          <a:lstStyle/>
          <a:p>
            <a:r>
              <a:rPr lang="en-US" sz="6600" b="1" dirty="0" smtClean="0">
                <a:solidFill>
                  <a:schemeClr val="bg1"/>
                </a:solidFill>
              </a:rPr>
              <a:t>Article __ of Constitution </a:t>
            </a:r>
            <a:endParaRPr lang="en-US" sz="6600" b="1" dirty="0">
              <a:solidFill>
                <a:schemeClr val="bg1"/>
              </a:solidFill>
            </a:endParaRPr>
          </a:p>
        </p:txBody>
      </p:sp>
      <p:sp>
        <p:nvSpPr>
          <p:cNvPr id="6" name="TextBox 5"/>
          <p:cNvSpPr txBox="1"/>
          <p:nvPr/>
        </p:nvSpPr>
        <p:spPr>
          <a:xfrm>
            <a:off x="2743200" y="152400"/>
            <a:ext cx="685800" cy="1015663"/>
          </a:xfrm>
          <a:prstGeom prst="rect">
            <a:avLst/>
          </a:prstGeom>
          <a:noFill/>
        </p:spPr>
        <p:txBody>
          <a:bodyPr wrap="square" rtlCol="0">
            <a:spAutoFit/>
          </a:bodyPr>
          <a:lstStyle/>
          <a:p>
            <a:pPr algn="ctr"/>
            <a:r>
              <a:rPr lang="en-US" sz="6000" b="1" dirty="0" smtClean="0">
                <a:solidFill>
                  <a:schemeClr val="bg1"/>
                </a:solidFill>
              </a:rPr>
              <a:t>II</a:t>
            </a:r>
            <a:endParaRPr lang="en-US" sz="6000" b="1" dirty="0">
              <a:solidFill>
                <a:schemeClr val="bg1"/>
              </a:solidFill>
            </a:endParaRPr>
          </a:p>
        </p:txBody>
      </p:sp>
      <p:sp>
        <p:nvSpPr>
          <p:cNvPr id="7" name="Title 1"/>
          <p:cNvSpPr txBox="1">
            <a:spLocks/>
          </p:cNvSpPr>
          <p:nvPr/>
        </p:nvSpPr>
        <p:spPr>
          <a:xfrm>
            <a:off x="0" y="1371600"/>
            <a:ext cx="91440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bg1"/>
                </a:solidFill>
                <a:effectLst/>
                <a:uLnTx/>
                <a:uFillTx/>
                <a:latin typeface="+mj-lt"/>
                <a:ea typeface="+mj-ea"/>
                <a:cs typeface="+mj-cs"/>
              </a:rPr>
              <a:t>President Requirements</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a:t>
            </a:r>
          </a:p>
        </p:txBody>
      </p:sp>
      <p:sp>
        <p:nvSpPr>
          <p:cNvPr id="8" name="TextBox 7"/>
          <p:cNvSpPr txBox="1"/>
          <p:nvPr/>
        </p:nvSpPr>
        <p:spPr>
          <a:xfrm>
            <a:off x="0" y="3057942"/>
            <a:ext cx="9144000" cy="2123658"/>
          </a:xfrm>
          <a:prstGeom prst="rect">
            <a:avLst/>
          </a:prstGeom>
          <a:noFill/>
        </p:spPr>
        <p:txBody>
          <a:bodyPr wrap="square" rtlCol="0">
            <a:spAutoFit/>
          </a:bodyPr>
          <a:lstStyle/>
          <a:p>
            <a:pPr algn="ctr">
              <a:buFontTx/>
              <a:buChar char="-"/>
            </a:pPr>
            <a:r>
              <a:rPr lang="en-US" sz="4400" b="1" dirty="0" smtClean="0">
                <a:solidFill>
                  <a:schemeClr val="bg1"/>
                </a:solidFill>
              </a:rPr>
              <a:t> 35 Years old </a:t>
            </a:r>
          </a:p>
          <a:p>
            <a:pPr algn="ctr">
              <a:buFontTx/>
              <a:buChar char="-"/>
            </a:pPr>
            <a:r>
              <a:rPr lang="en-US" sz="4400" b="1" dirty="0">
                <a:solidFill>
                  <a:schemeClr val="bg1"/>
                </a:solidFill>
              </a:rPr>
              <a:t> </a:t>
            </a:r>
            <a:r>
              <a:rPr lang="en-US" sz="4400" b="1" dirty="0" smtClean="0">
                <a:solidFill>
                  <a:schemeClr val="bg1"/>
                </a:solidFill>
              </a:rPr>
              <a:t>Natural Born US Citizen</a:t>
            </a:r>
          </a:p>
          <a:p>
            <a:pPr algn="ctr">
              <a:buFontTx/>
              <a:buChar char="-"/>
            </a:pPr>
            <a:r>
              <a:rPr lang="en-US" sz="4400" b="1" dirty="0">
                <a:solidFill>
                  <a:schemeClr val="bg1"/>
                </a:solidFill>
              </a:rPr>
              <a:t> </a:t>
            </a:r>
            <a:r>
              <a:rPr lang="en-US" sz="4400" b="1" dirty="0" smtClean="0">
                <a:solidFill>
                  <a:schemeClr val="bg1"/>
                </a:solidFill>
              </a:rPr>
              <a:t>Lived in US for 14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026" name="Picture 2" descr="Image result for all presidents"/>
          <p:cNvPicPr>
            <a:picLocks noChangeAspect="1" noChangeArrowheads="1"/>
          </p:cNvPicPr>
          <p:nvPr/>
        </p:nvPicPr>
        <p:blipFill rotWithShape="1">
          <a:blip r:embed="rId2">
            <a:extLst>
              <a:ext uri="{28A0092B-C50C-407E-A947-70E740481C1C}">
                <a14:useLocalDpi xmlns:a14="http://schemas.microsoft.com/office/drawing/2010/main" val="0"/>
              </a:ext>
            </a:extLst>
          </a:blip>
          <a:srcRect l="2311" t="17969" r="2376" b="17659"/>
          <a:stretch/>
        </p:blipFill>
        <p:spPr bwMode="auto">
          <a:xfrm>
            <a:off x="0" y="304800"/>
            <a:ext cx="9138914"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bg1"/>
                </a:solidFill>
                <a:effectLst/>
                <a:uLnTx/>
                <a:uFillTx/>
                <a:latin typeface="+mj-lt"/>
                <a:ea typeface="+mj-ea"/>
                <a:cs typeface="+mj-cs"/>
              </a:rPr>
              <a:t>Benefits</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a:t>
            </a:r>
          </a:p>
        </p:txBody>
      </p:sp>
      <p:sp>
        <p:nvSpPr>
          <p:cNvPr id="8" name="TextBox 7"/>
          <p:cNvSpPr txBox="1"/>
          <p:nvPr/>
        </p:nvSpPr>
        <p:spPr>
          <a:xfrm>
            <a:off x="0" y="838200"/>
            <a:ext cx="9144000" cy="6291798"/>
          </a:xfrm>
          <a:prstGeom prst="rect">
            <a:avLst/>
          </a:prstGeom>
          <a:noFill/>
        </p:spPr>
        <p:txBody>
          <a:bodyPr wrap="square" rtlCol="0">
            <a:spAutoFit/>
          </a:bodyPr>
          <a:lstStyle/>
          <a:p>
            <a:pPr algn="ctr">
              <a:buFontTx/>
              <a:buChar char="-"/>
            </a:pPr>
            <a:r>
              <a:rPr lang="en-US" sz="4400" b="1" dirty="0">
                <a:solidFill>
                  <a:schemeClr val="bg1"/>
                </a:solidFill>
              </a:rPr>
              <a:t> </a:t>
            </a:r>
            <a:r>
              <a:rPr lang="en-US" sz="4400" b="1" dirty="0" smtClean="0">
                <a:solidFill>
                  <a:schemeClr val="bg1"/>
                </a:solidFill>
              </a:rPr>
              <a:t>$400,000 salary</a:t>
            </a:r>
          </a:p>
          <a:p>
            <a:pPr algn="ctr">
              <a:buFontTx/>
              <a:buChar char="-"/>
            </a:pPr>
            <a:r>
              <a:rPr lang="en-US" sz="4400" b="1" dirty="0">
                <a:solidFill>
                  <a:schemeClr val="bg1"/>
                </a:solidFill>
              </a:rPr>
              <a:t> </a:t>
            </a:r>
            <a:r>
              <a:rPr lang="en-US" sz="4400" b="1" dirty="0" smtClean="0">
                <a:solidFill>
                  <a:schemeClr val="bg1"/>
                </a:solidFill>
              </a:rPr>
              <a:t>White House</a:t>
            </a:r>
          </a:p>
          <a:p>
            <a:pPr algn="ctr">
              <a:buFontTx/>
              <a:buChar char="-"/>
            </a:pPr>
            <a:r>
              <a:rPr lang="en-US" sz="4400" b="1" dirty="0">
                <a:solidFill>
                  <a:schemeClr val="bg1"/>
                </a:solidFill>
              </a:rPr>
              <a:t> </a:t>
            </a:r>
            <a:r>
              <a:rPr lang="en-US" sz="4400" b="1" dirty="0" smtClean="0">
                <a:solidFill>
                  <a:schemeClr val="bg1"/>
                </a:solidFill>
              </a:rPr>
              <a:t>Secret Service Protection</a:t>
            </a:r>
          </a:p>
          <a:p>
            <a:pPr algn="ctr">
              <a:buFontTx/>
              <a:buChar char="-"/>
            </a:pPr>
            <a:r>
              <a:rPr lang="en-US" sz="4400" b="1" dirty="0">
                <a:solidFill>
                  <a:schemeClr val="bg1"/>
                </a:solidFill>
              </a:rPr>
              <a:t> </a:t>
            </a:r>
            <a:r>
              <a:rPr lang="en-US" sz="4400" b="1" dirty="0" smtClean="0">
                <a:solidFill>
                  <a:schemeClr val="bg1"/>
                </a:solidFill>
              </a:rPr>
              <a:t>Air Force One, Marine One</a:t>
            </a:r>
          </a:p>
          <a:p>
            <a:pPr algn="ctr">
              <a:buFontTx/>
              <a:buChar char="-"/>
            </a:pPr>
            <a:r>
              <a:rPr lang="en-US" sz="4400" b="1" dirty="0">
                <a:solidFill>
                  <a:schemeClr val="bg1"/>
                </a:solidFill>
              </a:rPr>
              <a:t> </a:t>
            </a:r>
            <a:r>
              <a:rPr lang="en-US" sz="4400" b="1" dirty="0" smtClean="0">
                <a:solidFill>
                  <a:schemeClr val="bg1"/>
                </a:solidFill>
              </a:rPr>
              <a:t>Camp David</a:t>
            </a:r>
          </a:p>
          <a:p>
            <a:pPr algn="ctr">
              <a:buFontTx/>
              <a:buChar char="-"/>
            </a:pPr>
            <a:r>
              <a:rPr lang="en-US" sz="4400" b="1" dirty="0">
                <a:solidFill>
                  <a:schemeClr val="bg1"/>
                </a:solidFill>
              </a:rPr>
              <a:t> </a:t>
            </a:r>
            <a:r>
              <a:rPr lang="en-US" sz="4400" b="1" dirty="0" smtClean="0">
                <a:solidFill>
                  <a:schemeClr val="bg1"/>
                </a:solidFill>
              </a:rPr>
              <a:t>Health Care</a:t>
            </a:r>
          </a:p>
          <a:p>
            <a:pPr algn="ctr">
              <a:buFontTx/>
              <a:buChar char="-"/>
            </a:pPr>
            <a:r>
              <a:rPr lang="en-US" sz="4400" b="1" dirty="0">
                <a:solidFill>
                  <a:schemeClr val="bg1"/>
                </a:solidFill>
              </a:rPr>
              <a:t> </a:t>
            </a:r>
            <a:r>
              <a:rPr lang="en-US" sz="4400" b="1" dirty="0" smtClean="0">
                <a:solidFill>
                  <a:schemeClr val="bg1"/>
                </a:solidFill>
              </a:rPr>
              <a:t>Office (Oval Office), Staff</a:t>
            </a:r>
          </a:p>
          <a:p>
            <a:pPr algn="ctr">
              <a:buFontTx/>
              <a:buChar char="-"/>
            </a:pPr>
            <a:r>
              <a:rPr lang="en-US" sz="4400" b="1" dirty="0">
                <a:solidFill>
                  <a:schemeClr val="bg1"/>
                </a:solidFill>
              </a:rPr>
              <a:t> </a:t>
            </a:r>
            <a:r>
              <a:rPr lang="en-US" sz="3600" b="1" dirty="0" smtClean="0">
                <a:solidFill>
                  <a:schemeClr val="bg1"/>
                </a:solidFill>
              </a:rPr>
              <a:t>Pension, Funding for </a:t>
            </a:r>
            <a:br>
              <a:rPr lang="en-US" sz="3600" b="1" dirty="0" smtClean="0">
                <a:solidFill>
                  <a:schemeClr val="bg1"/>
                </a:solidFill>
              </a:rPr>
            </a:br>
            <a:r>
              <a:rPr lang="en-US" sz="3600" b="1" dirty="0" smtClean="0">
                <a:solidFill>
                  <a:schemeClr val="bg1"/>
                </a:solidFill>
              </a:rPr>
              <a:t>Presidential Library</a:t>
            </a:r>
          </a:p>
        </p:txBody>
      </p:sp>
      <p:pic>
        <p:nvPicPr>
          <p:cNvPr id="16386" name="Picture 2" descr="http://t1.gstatic.com/images?q=tbn:HzBtCipplDvNaM:http://news-libraries.mit.edu/blog/wp-content/uploads/2008/01/money.jpg">
            <a:hlinkClick r:id="rId2"/>
          </p:cNvPr>
          <p:cNvPicPr>
            <a:picLocks noChangeAspect="1" noChangeArrowheads="1"/>
          </p:cNvPicPr>
          <p:nvPr/>
        </p:nvPicPr>
        <p:blipFill>
          <a:blip r:embed="rId3" cstate="print"/>
          <a:srcRect/>
          <a:stretch>
            <a:fillRect/>
          </a:stretch>
        </p:blipFill>
        <p:spPr bwMode="auto">
          <a:xfrm>
            <a:off x="0" y="0"/>
            <a:ext cx="1285875" cy="1285876"/>
          </a:xfrm>
          <a:prstGeom prst="rect">
            <a:avLst/>
          </a:prstGeom>
          <a:noFill/>
        </p:spPr>
      </p:pic>
      <p:pic>
        <p:nvPicPr>
          <p:cNvPr id="16388" name="Picture 4" descr="http://t3.gstatic.com/images?q=tbn:DxNLTEbYF_wUeM:http://www.digitaltrends.com/wp-content/uploads/2010/04/White_House.jpg">
            <a:hlinkClick r:id="rId4"/>
          </p:cNvPr>
          <p:cNvPicPr>
            <a:picLocks noChangeAspect="1" noChangeArrowheads="1"/>
          </p:cNvPicPr>
          <p:nvPr/>
        </p:nvPicPr>
        <p:blipFill>
          <a:blip r:embed="rId5" cstate="print"/>
          <a:srcRect/>
          <a:stretch>
            <a:fillRect/>
          </a:stretch>
        </p:blipFill>
        <p:spPr bwMode="auto">
          <a:xfrm>
            <a:off x="7961690" y="0"/>
            <a:ext cx="1182310" cy="1295400"/>
          </a:xfrm>
          <a:prstGeom prst="rect">
            <a:avLst/>
          </a:prstGeom>
          <a:noFill/>
        </p:spPr>
      </p:pic>
      <p:pic>
        <p:nvPicPr>
          <p:cNvPr id="16390" name="Picture 6" descr="http://t1.gstatic.com/images?q=tbn:wZ2t0Zy3QPqxAM:http://www.eslpod.com/eslpod_blog/wp-content/uploads/2008/11/9_secret_service.jpg">
            <a:hlinkClick r:id="rId6"/>
          </p:cNvPr>
          <p:cNvPicPr>
            <a:picLocks noChangeAspect="1" noChangeArrowheads="1"/>
          </p:cNvPicPr>
          <p:nvPr/>
        </p:nvPicPr>
        <p:blipFill>
          <a:blip r:embed="rId7" cstate="print"/>
          <a:srcRect/>
          <a:stretch>
            <a:fillRect/>
          </a:stretch>
        </p:blipFill>
        <p:spPr bwMode="auto">
          <a:xfrm>
            <a:off x="0" y="1676400"/>
            <a:ext cx="1162050" cy="1323975"/>
          </a:xfrm>
          <a:prstGeom prst="rect">
            <a:avLst/>
          </a:prstGeom>
          <a:noFill/>
        </p:spPr>
      </p:pic>
      <p:pic>
        <p:nvPicPr>
          <p:cNvPr id="16396" name="Picture 12" descr="http://t2.gstatic.com/images?q=tbn:vsDGRSx5e1AurM:http://upload.wikimedia.org/wikipedia/commons/d/dd/Air_Force_One_on_the_ground.jpg">
            <a:hlinkClick r:id="rId8"/>
          </p:cNvPr>
          <p:cNvPicPr>
            <a:picLocks noChangeAspect="1" noChangeArrowheads="1"/>
          </p:cNvPicPr>
          <p:nvPr/>
        </p:nvPicPr>
        <p:blipFill>
          <a:blip r:embed="rId9" cstate="print"/>
          <a:srcRect/>
          <a:stretch>
            <a:fillRect/>
          </a:stretch>
        </p:blipFill>
        <p:spPr bwMode="auto">
          <a:xfrm>
            <a:off x="7715250" y="1600200"/>
            <a:ext cx="1428750" cy="752476"/>
          </a:xfrm>
          <a:prstGeom prst="rect">
            <a:avLst/>
          </a:prstGeom>
          <a:noFill/>
        </p:spPr>
      </p:pic>
      <p:pic>
        <p:nvPicPr>
          <p:cNvPr id="16398" name="Picture 14" descr="http://t0.gstatic.com/images?q=tbn:-C48LgVv--M7jM:http://media.defenseindustrydaily.com/images/AIR_VH-71_EH101_Concept_lg.jpg">
            <a:hlinkClick r:id="rId10"/>
          </p:cNvPr>
          <p:cNvPicPr>
            <a:picLocks noChangeAspect="1" noChangeArrowheads="1"/>
          </p:cNvPicPr>
          <p:nvPr/>
        </p:nvPicPr>
        <p:blipFill>
          <a:blip r:embed="rId11" cstate="print"/>
          <a:srcRect/>
          <a:stretch>
            <a:fillRect/>
          </a:stretch>
        </p:blipFill>
        <p:spPr bwMode="auto">
          <a:xfrm>
            <a:off x="8000475" y="2743200"/>
            <a:ext cx="1143525" cy="1219200"/>
          </a:xfrm>
          <a:prstGeom prst="rect">
            <a:avLst/>
          </a:prstGeom>
          <a:noFill/>
        </p:spPr>
      </p:pic>
      <p:pic>
        <p:nvPicPr>
          <p:cNvPr id="16400" name="Picture 16" descr="http://t3.gstatic.com/images?q=tbn:cHZDa-s_2wQCJM:http://whitehouse.gov1.info/camp-david/camp-david-lodge.jpg">
            <a:hlinkClick r:id="rId12"/>
          </p:cNvPr>
          <p:cNvPicPr>
            <a:picLocks noChangeAspect="1" noChangeArrowheads="1"/>
          </p:cNvPicPr>
          <p:nvPr/>
        </p:nvPicPr>
        <p:blipFill>
          <a:blip r:embed="rId13" cstate="print"/>
          <a:srcRect/>
          <a:stretch>
            <a:fillRect/>
          </a:stretch>
        </p:blipFill>
        <p:spPr bwMode="auto">
          <a:xfrm>
            <a:off x="0" y="3352800"/>
            <a:ext cx="1300478" cy="914400"/>
          </a:xfrm>
          <a:prstGeom prst="rect">
            <a:avLst/>
          </a:prstGeom>
          <a:noFill/>
        </p:spPr>
      </p:pic>
      <p:pic>
        <p:nvPicPr>
          <p:cNvPr id="16402" name="Picture 18" descr="http://t2.gstatic.com/images?q=tbn:O5iS2OFTBelM-M:http://www.opensecrets.org/news/health%2520care.jpg">
            <a:hlinkClick r:id="rId14"/>
          </p:cNvPr>
          <p:cNvPicPr>
            <a:picLocks noChangeAspect="1" noChangeArrowheads="1"/>
          </p:cNvPicPr>
          <p:nvPr/>
        </p:nvPicPr>
        <p:blipFill>
          <a:blip r:embed="rId15" cstate="print"/>
          <a:srcRect/>
          <a:stretch>
            <a:fillRect/>
          </a:stretch>
        </p:blipFill>
        <p:spPr bwMode="auto">
          <a:xfrm>
            <a:off x="8077201" y="4191000"/>
            <a:ext cx="1066799" cy="1066800"/>
          </a:xfrm>
          <a:prstGeom prst="rect">
            <a:avLst/>
          </a:prstGeom>
          <a:noFill/>
        </p:spPr>
      </p:pic>
      <p:pic>
        <p:nvPicPr>
          <p:cNvPr id="16406" name="Picture 22" descr="http://t3.gstatic.com/images?q=tbn:xVaPqwO17OKkqM:http://pics4.city-data.com/cpicv/vfiles10914.jpg">
            <a:hlinkClick r:id="rId16"/>
          </p:cNvPr>
          <p:cNvPicPr>
            <a:picLocks noChangeAspect="1" noChangeArrowheads="1"/>
          </p:cNvPicPr>
          <p:nvPr/>
        </p:nvPicPr>
        <p:blipFill>
          <a:blip r:embed="rId17" cstate="print"/>
          <a:srcRect/>
          <a:stretch>
            <a:fillRect/>
          </a:stretch>
        </p:blipFill>
        <p:spPr bwMode="auto">
          <a:xfrm>
            <a:off x="7781925" y="5562600"/>
            <a:ext cx="1362075" cy="1019176"/>
          </a:xfrm>
          <a:prstGeom prst="rect">
            <a:avLst/>
          </a:prstGeom>
          <a:noFill/>
        </p:spPr>
      </p:pic>
      <p:pic>
        <p:nvPicPr>
          <p:cNvPr id="16408" name="Picture 24" descr="http://t0.gstatic.com/images?q=tbn:Sc_w02UIuLhlrM:http://upload.wikimedia.org/wikipedia/commons/6/6b/Barack_Obama_in_oval_office_with_staff.jpg">
            <a:hlinkClick r:id="rId18"/>
          </p:cNvPr>
          <p:cNvPicPr>
            <a:picLocks noChangeAspect="1" noChangeArrowheads="1"/>
          </p:cNvPicPr>
          <p:nvPr/>
        </p:nvPicPr>
        <p:blipFill>
          <a:blip r:embed="rId19" cstate="print"/>
          <a:srcRect/>
          <a:stretch>
            <a:fillRect/>
          </a:stretch>
        </p:blipFill>
        <p:spPr bwMode="auto">
          <a:xfrm>
            <a:off x="0" y="5867400"/>
            <a:ext cx="1285875" cy="723900"/>
          </a:xfrm>
          <a:prstGeom prst="rect">
            <a:avLst/>
          </a:prstGeom>
          <a:noFill/>
        </p:spPr>
      </p:pic>
      <p:pic>
        <p:nvPicPr>
          <p:cNvPr id="16410" name="Picture 26" descr="http://t2.gstatic.com/images?q=tbn:X-S2PJdm162oEM:http://clinton.lbjlib.utexas.edu/jjohnson/Oval%2520Office020.jpg">
            <a:hlinkClick r:id="rId20"/>
          </p:cNvPr>
          <p:cNvPicPr>
            <a:picLocks noChangeAspect="1" noChangeArrowheads="1"/>
          </p:cNvPicPr>
          <p:nvPr/>
        </p:nvPicPr>
        <p:blipFill>
          <a:blip r:embed="rId21" cstate="print"/>
          <a:srcRect/>
          <a:stretch>
            <a:fillRect/>
          </a:stretch>
        </p:blipFill>
        <p:spPr bwMode="auto">
          <a:xfrm>
            <a:off x="0" y="4648200"/>
            <a:ext cx="1152525"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40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4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40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5486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1" i="0" u="sng" strike="noStrike" kern="1200" cap="none" spc="0" normalizeH="0" baseline="0" noProof="0" dirty="0" smtClean="0">
                <a:ln>
                  <a:noFill/>
                </a:ln>
                <a:solidFill>
                  <a:schemeClr val="bg1"/>
                </a:solidFill>
                <a:effectLst/>
                <a:uLnTx/>
                <a:uFillTx/>
                <a:latin typeface="+mj-lt"/>
                <a:ea typeface="+mj-ea"/>
                <a:cs typeface="+mj-cs"/>
              </a:rPr>
              <a:t>Vice President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bg1"/>
                </a:solidFill>
                <a:effectLst/>
                <a:uLnTx/>
                <a:uFillTx/>
                <a:latin typeface="+mj-lt"/>
                <a:ea typeface="+mj-ea"/>
                <a:cs typeface="+mj-cs"/>
              </a:rPr>
              <a:t/>
            </a:r>
            <a:br>
              <a:rPr kumimoji="0" lang="en-US" sz="4400" b="1" i="0" u="sng" strike="noStrike" kern="1200" cap="none" spc="0" normalizeH="0" baseline="0" noProof="0" dirty="0" smtClean="0">
                <a:ln>
                  <a:noFill/>
                </a:ln>
                <a:solidFill>
                  <a:schemeClr val="bg1"/>
                </a:solidFill>
                <a:effectLst/>
                <a:uLnTx/>
                <a:uFillTx/>
                <a:latin typeface="+mj-lt"/>
                <a:ea typeface="+mj-ea"/>
                <a:cs typeface="+mj-cs"/>
              </a:rPr>
            </a:br>
            <a:r>
              <a:rPr kumimoji="0" lang="en-US" sz="4400" b="1" i="0" u="sng" strike="noStrike" kern="1200" cap="none" spc="0" normalizeH="0" baseline="0" noProof="0" dirty="0" smtClean="0">
                <a:ln>
                  <a:noFill/>
                </a:ln>
                <a:solidFill>
                  <a:schemeClr val="bg1"/>
                </a:solidFill>
                <a:effectLst/>
                <a:uLnTx/>
                <a:uFillTx/>
                <a:latin typeface="+mj-lt"/>
                <a:ea typeface="+mj-ea"/>
                <a:cs typeface="+mj-cs"/>
              </a:rPr>
              <a:t>Requirements</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b="1" dirty="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u="sng" dirty="0" smtClean="0">
                <a:solidFill>
                  <a:schemeClr val="bg1"/>
                </a:solidFill>
                <a:latin typeface="+mj-lt"/>
                <a:ea typeface="+mj-ea"/>
                <a:cs typeface="+mj-cs"/>
              </a:rPr>
              <a:t>Jobs:</a:t>
            </a:r>
            <a:endParaRPr kumimoji="0" lang="en-US" sz="4400" b="1" i="0" u="sng"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TextBox 7"/>
          <p:cNvSpPr txBox="1"/>
          <p:nvPr/>
        </p:nvSpPr>
        <p:spPr>
          <a:xfrm>
            <a:off x="2819400" y="2819400"/>
            <a:ext cx="4953000" cy="1200329"/>
          </a:xfrm>
          <a:prstGeom prst="rect">
            <a:avLst/>
          </a:prstGeom>
          <a:noFill/>
        </p:spPr>
        <p:txBody>
          <a:bodyPr wrap="square" rtlCol="0">
            <a:spAutoFit/>
          </a:bodyPr>
          <a:lstStyle/>
          <a:p>
            <a:pPr>
              <a:buFontTx/>
              <a:buChar char="-"/>
            </a:pPr>
            <a:r>
              <a:rPr lang="en-US" sz="4400" b="1" dirty="0" smtClean="0">
                <a:solidFill>
                  <a:schemeClr val="bg1"/>
                </a:solidFill>
              </a:rPr>
              <a:t> Same as President</a:t>
            </a:r>
            <a:endParaRPr lang="en-US" sz="2800" b="1" dirty="0" smtClean="0">
              <a:solidFill>
                <a:schemeClr val="bg1"/>
              </a:solidFill>
            </a:endParaRPr>
          </a:p>
          <a:p>
            <a:r>
              <a:rPr lang="en-US" sz="2800" b="1" dirty="0" smtClean="0">
                <a:solidFill>
                  <a:schemeClr val="bg1"/>
                </a:solidFill>
              </a:rPr>
              <a:t>(in case he becomes President)</a:t>
            </a:r>
            <a:endParaRPr lang="en-US" sz="2800" b="1" dirty="0">
              <a:solidFill>
                <a:schemeClr val="bg1"/>
              </a:solidFill>
            </a:endParaRPr>
          </a:p>
        </p:txBody>
      </p:sp>
      <p:sp>
        <p:nvSpPr>
          <p:cNvPr id="10" name="TextBox 9"/>
          <p:cNvSpPr txBox="1"/>
          <p:nvPr/>
        </p:nvSpPr>
        <p:spPr>
          <a:xfrm>
            <a:off x="0" y="4734342"/>
            <a:ext cx="9144000" cy="2123658"/>
          </a:xfrm>
          <a:prstGeom prst="rect">
            <a:avLst/>
          </a:prstGeom>
          <a:noFill/>
        </p:spPr>
        <p:txBody>
          <a:bodyPr wrap="square" rtlCol="0">
            <a:spAutoFit/>
          </a:bodyPr>
          <a:lstStyle/>
          <a:p>
            <a:pPr algn="ctr">
              <a:buFontTx/>
              <a:buChar char="-"/>
            </a:pPr>
            <a:r>
              <a:rPr lang="en-US" sz="4400" b="1" dirty="0" smtClean="0">
                <a:solidFill>
                  <a:schemeClr val="bg1"/>
                </a:solidFill>
              </a:rPr>
              <a:t> Take over if President dies, resigns, or cannot fulfill his duties</a:t>
            </a:r>
          </a:p>
          <a:p>
            <a:pPr algn="ctr">
              <a:buFontTx/>
              <a:buChar char="-"/>
            </a:pPr>
            <a:r>
              <a:rPr lang="en-US" sz="4400" b="1" dirty="0">
                <a:solidFill>
                  <a:schemeClr val="bg1"/>
                </a:solidFill>
              </a:rPr>
              <a:t> </a:t>
            </a:r>
            <a:r>
              <a:rPr lang="en-US" sz="4400" b="1" dirty="0" smtClean="0">
                <a:solidFill>
                  <a:schemeClr val="bg1"/>
                </a:solidFill>
              </a:rPr>
              <a:t>President of the Senate (break ties)</a:t>
            </a:r>
            <a:endParaRPr lang="en-US" sz="2800" b="1" dirty="0">
              <a:solidFill>
                <a:schemeClr val="bg1"/>
              </a:solidFill>
            </a:endParaRPr>
          </a:p>
        </p:txBody>
      </p:sp>
      <p:pic>
        <p:nvPicPr>
          <p:cNvPr id="2050" name="Picture 2" descr="Image result for mike p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67684"/>
            <a:ext cx="2202502" cy="32666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10"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9144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Presidential</a:t>
            </a:r>
            <a:r>
              <a:rPr kumimoji="0" lang="en-US" sz="4000" b="1" i="0" u="sng" strike="noStrike" kern="1200" cap="none" spc="0" normalizeH="0" noProof="0" dirty="0" smtClean="0">
                <a:ln>
                  <a:noFill/>
                </a:ln>
                <a:solidFill>
                  <a:schemeClr val="bg1"/>
                </a:solidFill>
                <a:effectLst/>
                <a:uLnTx/>
                <a:uFillTx/>
                <a:latin typeface="+mj-lt"/>
                <a:ea typeface="+mj-ea"/>
                <a:cs typeface="+mj-cs"/>
              </a:rPr>
              <a:t> Succession</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9" name="TextBox 8"/>
          <p:cNvSpPr txBox="1"/>
          <p:nvPr/>
        </p:nvSpPr>
        <p:spPr>
          <a:xfrm>
            <a:off x="838200" y="838201"/>
            <a:ext cx="2667000" cy="584775"/>
          </a:xfrm>
          <a:prstGeom prst="rect">
            <a:avLst/>
          </a:prstGeom>
          <a:noFill/>
          <a:ln w="25400">
            <a:solidFill>
              <a:schemeClr val="bg1"/>
            </a:solidFill>
          </a:ln>
        </p:spPr>
        <p:txBody>
          <a:bodyPr wrap="square" rtlCol="0">
            <a:spAutoFit/>
          </a:bodyPr>
          <a:lstStyle/>
          <a:p>
            <a:r>
              <a:rPr lang="en-US" sz="3200" dirty="0" smtClean="0">
                <a:solidFill>
                  <a:schemeClr val="bg1"/>
                </a:solidFill>
              </a:rPr>
              <a:t>Vice President</a:t>
            </a:r>
            <a:endParaRPr lang="en-US" sz="3200" dirty="0">
              <a:solidFill>
                <a:schemeClr val="bg1"/>
              </a:solidFill>
            </a:endParaRPr>
          </a:p>
        </p:txBody>
      </p:sp>
      <p:sp>
        <p:nvSpPr>
          <p:cNvPr id="11" name="Right Arrow 10"/>
          <p:cNvSpPr/>
          <p:nvPr/>
        </p:nvSpPr>
        <p:spPr>
          <a:xfrm>
            <a:off x="3657600" y="914400"/>
            <a:ext cx="1295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029200" y="762000"/>
            <a:ext cx="2514600" cy="830997"/>
          </a:xfrm>
          <a:prstGeom prst="rect">
            <a:avLst/>
          </a:prstGeom>
          <a:noFill/>
          <a:ln w="25400">
            <a:solidFill>
              <a:schemeClr val="bg1"/>
            </a:solidFill>
          </a:ln>
        </p:spPr>
        <p:txBody>
          <a:bodyPr wrap="square" rtlCol="0">
            <a:spAutoFit/>
          </a:bodyPr>
          <a:lstStyle/>
          <a:p>
            <a:r>
              <a:rPr lang="en-US" sz="2400" dirty="0" smtClean="0">
                <a:solidFill>
                  <a:schemeClr val="bg1"/>
                </a:solidFill>
              </a:rPr>
              <a:t>Appoints new VP </a:t>
            </a:r>
          </a:p>
          <a:p>
            <a:r>
              <a:rPr lang="en-US" sz="2400" dirty="0" smtClean="0">
                <a:solidFill>
                  <a:schemeClr val="bg1"/>
                </a:solidFill>
              </a:rPr>
              <a:t>(Senate approves)</a:t>
            </a:r>
            <a:endParaRPr lang="en-US" sz="2400" dirty="0">
              <a:solidFill>
                <a:schemeClr val="bg1"/>
              </a:solidFill>
            </a:endParaRPr>
          </a:p>
        </p:txBody>
      </p:sp>
      <p:sp>
        <p:nvSpPr>
          <p:cNvPr id="13" name="TextBox 12"/>
          <p:cNvSpPr txBox="1"/>
          <p:nvPr/>
        </p:nvSpPr>
        <p:spPr>
          <a:xfrm>
            <a:off x="609600" y="1905000"/>
            <a:ext cx="3124200" cy="584775"/>
          </a:xfrm>
          <a:prstGeom prst="rect">
            <a:avLst/>
          </a:prstGeom>
          <a:noFill/>
          <a:ln w="25400">
            <a:solidFill>
              <a:schemeClr val="bg1"/>
            </a:solidFill>
          </a:ln>
        </p:spPr>
        <p:txBody>
          <a:bodyPr wrap="square" rtlCol="0">
            <a:spAutoFit/>
          </a:bodyPr>
          <a:lstStyle/>
          <a:p>
            <a:r>
              <a:rPr lang="en-US" sz="3200" dirty="0" smtClean="0">
                <a:solidFill>
                  <a:schemeClr val="bg1"/>
                </a:solidFill>
              </a:rPr>
              <a:t>Speaker of House</a:t>
            </a:r>
            <a:endParaRPr lang="en-US" sz="3200" dirty="0">
              <a:solidFill>
                <a:schemeClr val="bg1"/>
              </a:solidFill>
            </a:endParaRPr>
          </a:p>
        </p:txBody>
      </p:sp>
      <p:sp>
        <p:nvSpPr>
          <p:cNvPr id="14" name="Down Arrow 13"/>
          <p:cNvSpPr/>
          <p:nvPr/>
        </p:nvSpPr>
        <p:spPr>
          <a:xfrm>
            <a:off x="1905000" y="15240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09600" y="2971800"/>
            <a:ext cx="3124200" cy="584775"/>
          </a:xfrm>
          <a:prstGeom prst="rect">
            <a:avLst/>
          </a:prstGeom>
          <a:noFill/>
          <a:ln w="25400">
            <a:solidFill>
              <a:schemeClr val="bg1"/>
            </a:solidFill>
          </a:ln>
        </p:spPr>
        <p:txBody>
          <a:bodyPr wrap="square" rtlCol="0">
            <a:spAutoFit/>
          </a:bodyPr>
          <a:lstStyle/>
          <a:p>
            <a:r>
              <a:rPr lang="en-US" sz="3200" dirty="0" smtClean="0">
                <a:solidFill>
                  <a:schemeClr val="bg1"/>
                </a:solidFill>
              </a:rPr>
              <a:t>Pres Pro Tempore</a:t>
            </a:r>
            <a:endParaRPr lang="en-US" sz="3200" dirty="0">
              <a:solidFill>
                <a:schemeClr val="bg1"/>
              </a:solidFill>
            </a:endParaRPr>
          </a:p>
        </p:txBody>
      </p:sp>
      <p:sp>
        <p:nvSpPr>
          <p:cNvPr id="16" name="Down Arrow 15"/>
          <p:cNvSpPr/>
          <p:nvPr/>
        </p:nvSpPr>
        <p:spPr>
          <a:xfrm>
            <a:off x="1905000" y="25908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09600" y="4038600"/>
            <a:ext cx="3124200" cy="584775"/>
          </a:xfrm>
          <a:prstGeom prst="rect">
            <a:avLst/>
          </a:prstGeom>
          <a:noFill/>
          <a:ln w="25400">
            <a:solidFill>
              <a:schemeClr val="bg1"/>
            </a:solidFill>
          </a:ln>
        </p:spPr>
        <p:txBody>
          <a:bodyPr wrap="square" rtlCol="0">
            <a:spAutoFit/>
          </a:bodyPr>
          <a:lstStyle/>
          <a:p>
            <a:r>
              <a:rPr lang="en-US" sz="3200" dirty="0" smtClean="0">
                <a:solidFill>
                  <a:schemeClr val="bg1"/>
                </a:solidFill>
              </a:rPr>
              <a:t>Secretary of State</a:t>
            </a:r>
            <a:endParaRPr lang="en-US" sz="3200" dirty="0">
              <a:solidFill>
                <a:schemeClr val="bg1"/>
              </a:solidFill>
            </a:endParaRPr>
          </a:p>
        </p:txBody>
      </p:sp>
      <p:sp>
        <p:nvSpPr>
          <p:cNvPr id="18" name="Down Arrow 17"/>
          <p:cNvSpPr/>
          <p:nvPr/>
        </p:nvSpPr>
        <p:spPr>
          <a:xfrm>
            <a:off x="1905000" y="36576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09600" y="5105400"/>
            <a:ext cx="3124200" cy="584775"/>
          </a:xfrm>
          <a:prstGeom prst="rect">
            <a:avLst/>
          </a:prstGeom>
          <a:noFill/>
          <a:ln w="25400">
            <a:solidFill>
              <a:schemeClr val="bg1"/>
            </a:solidFill>
          </a:ln>
        </p:spPr>
        <p:txBody>
          <a:bodyPr wrap="square" rtlCol="0">
            <a:spAutoFit/>
          </a:bodyPr>
          <a:lstStyle/>
          <a:p>
            <a:r>
              <a:rPr lang="en-US" sz="3200" dirty="0" smtClean="0">
                <a:solidFill>
                  <a:schemeClr val="bg1"/>
                </a:solidFill>
              </a:rPr>
              <a:t>Sec of Treasury</a:t>
            </a:r>
            <a:endParaRPr lang="en-US" sz="3200" dirty="0">
              <a:solidFill>
                <a:schemeClr val="bg1"/>
              </a:solidFill>
            </a:endParaRPr>
          </a:p>
        </p:txBody>
      </p:sp>
      <p:sp>
        <p:nvSpPr>
          <p:cNvPr id="20" name="Down Arrow 19"/>
          <p:cNvSpPr/>
          <p:nvPr/>
        </p:nvSpPr>
        <p:spPr>
          <a:xfrm>
            <a:off x="1905000" y="47244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09600" y="6172200"/>
            <a:ext cx="3124200" cy="584775"/>
          </a:xfrm>
          <a:prstGeom prst="rect">
            <a:avLst/>
          </a:prstGeom>
          <a:noFill/>
          <a:ln w="25400">
            <a:solidFill>
              <a:schemeClr val="bg1"/>
            </a:solidFill>
          </a:ln>
        </p:spPr>
        <p:txBody>
          <a:bodyPr wrap="square" rtlCol="0">
            <a:spAutoFit/>
          </a:bodyPr>
          <a:lstStyle/>
          <a:p>
            <a:r>
              <a:rPr lang="en-US" sz="3200" dirty="0" smtClean="0">
                <a:solidFill>
                  <a:schemeClr val="bg1"/>
                </a:solidFill>
              </a:rPr>
              <a:t>Sec of Defense</a:t>
            </a:r>
            <a:endParaRPr lang="en-US" sz="3200" dirty="0">
              <a:solidFill>
                <a:schemeClr val="bg1"/>
              </a:solidFill>
            </a:endParaRPr>
          </a:p>
        </p:txBody>
      </p:sp>
      <p:sp>
        <p:nvSpPr>
          <p:cNvPr id="22" name="Down Arrow 21"/>
          <p:cNvSpPr/>
          <p:nvPr/>
        </p:nvSpPr>
        <p:spPr>
          <a:xfrm>
            <a:off x="1905000" y="57912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953000" y="6096000"/>
            <a:ext cx="3810000" cy="646331"/>
          </a:xfrm>
          <a:prstGeom prst="rect">
            <a:avLst/>
          </a:prstGeom>
          <a:noFill/>
          <a:ln w="25400">
            <a:solidFill>
              <a:schemeClr val="bg1"/>
            </a:solidFill>
          </a:ln>
        </p:spPr>
        <p:txBody>
          <a:bodyPr wrap="square" rtlCol="0">
            <a:spAutoFit/>
          </a:bodyPr>
          <a:lstStyle/>
          <a:p>
            <a:r>
              <a:rPr lang="en-US" dirty="0" smtClean="0">
                <a:solidFill>
                  <a:schemeClr val="bg1"/>
                </a:solidFill>
              </a:rPr>
              <a:t>(each cabinet secretary in order of the department’s creation)</a:t>
            </a:r>
            <a:endParaRPr lang="en-US" dirty="0">
              <a:solidFill>
                <a:schemeClr val="bg1"/>
              </a:solidFill>
            </a:endParaRPr>
          </a:p>
        </p:txBody>
      </p:sp>
      <p:sp>
        <p:nvSpPr>
          <p:cNvPr id="26" name="Down Arrow 25"/>
          <p:cNvSpPr/>
          <p:nvPr/>
        </p:nvSpPr>
        <p:spPr>
          <a:xfrm rot="16200000">
            <a:off x="4182470" y="62865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42" name="Picture 10" descr="http://jurist.law.pitt.edu/thisday/johnsonsworn.jpg"/>
          <p:cNvPicPr>
            <a:picLocks noChangeAspect="1" noChangeArrowheads="1"/>
          </p:cNvPicPr>
          <p:nvPr/>
        </p:nvPicPr>
        <p:blipFill>
          <a:blip r:embed="rId2" cstate="print"/>
          <a:srcRect/>
          <a:stretch>
            <a:fillRect/>
          </a:stretch>
        </p:blipFill>
        <p:spPr bwMode="auto">
          <a:xfrm>
            <a:off x="5410200" y="2819400"/>
            <a:ext cx="2667000" cy="2343150"/>
          </a:xfrm>
          <a:prstGeom prst="rect">
            <a:avLst/>
          </a:prstGeom>
          <a:noFill/>
        </p:spPr>
      </p:pic>
      <p:sp>
        <p:nvSpPr>
          <p:cNvPr id="31" name="TextBox 30"/>
          <p:cNvSpPr txBox="1"/>
          <p:nvPr/>
        </p:nvSpPr>
        <p:spPr>
          <a:xfrm>
            <a:off x="5181600" y="2286000"/>
            <a:ext cx="3124200" cy="584775"/>
          </a:xfrm>
          <a:prstGeom prst="rect">
            <a:avLst/>
          </a:prstGeom>
          <a:noFill/>
          <a:ln w="25400">
            <a:noFill/>
          </a:ln>
        </p:spPr>
        <p:txBody>
          <a:bodyPr wrap="square" rtlCol="0">
            <a:spAutoFit/>
          </a:bodyPr>
          <a:lstStyle/>
          <a:p>
            <a:pPr algn="ctr"/>
            <a:r>
              <a:rPr lang="en-US" sz="3200" dirty="0" smtClean="0">
                <a:solidFill>
                  <a:schemeClr val="bg1"/>
                </a:solidFill>
              </a:rPr>
              <a:t>25</a:t>
            </a:r>
            <a:r>
              <a:rPr lang="en-US" sz="3200" baseline="30000" dirty="0" smtClean="0">
                <a:solidFill>
                  <a:schemeClr val="bg1"/>
                </a:solidFill>
              </a:rPr>
              <a:t>th</a:t>
            </a:r>
            <a:r>
              <a:rPr lang="en-US" sz="3200" dirty="0" smtClean="0">
                <a:solidFill>
                  <a:schemeClr val="bg1"/>
                </a:solidFill>
              </a:rPr>
              <a:t> Amendment</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91440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sng" strike="noStrike" kern="1200" cap="none" spc="0" normalizeH="0" baseline="0" noProof="0" dirty="0" smtClean="0">
                <a:ln>
                  <a:noFill/>
                </a:ln>
                <a:solidFill>
                  <a:schemeClr val="bg1"/>
                </a:solidFill>
                <a:effectLst/>
                <a:uLnTx/>
                <a:uFillTx/>
                <a:latin typeface="+mj-lt"/>
                <a:ea typeface="+mj-ea"/>
                <a:cs typeface="+mj-cs"/>
              </a:rPr>
              <a:t>The President’s Many “Hats”</a:t>
            </a:r>
            <a:endParaRPr kumimoji="0" lang="en-US" sz="54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1026" name="Picture 2" descr="http://www.e-myth.com/images/many_hats.jpg"/>
          <p:cNvPicPr>
            <a:picLocks noChangeAspect="1" noChangeArrowheads="1"/>
          </p:cNvPicPr>
          <p:nvPr/>
        </p:nvPicPr>
        <p:blipFill>
          <a:blip r:embed="rId2" cstate="print"/>
          <a:srcRect/>
          <a:stretch>
            <a:fillRect/>
          </a:stretch>
        </p:blipFill>
        <p:spPr bwMode="auto">
          <a:xfrm>
            <a:off x="1066800" y="1905000"/>
            <a:ext cx="2914650" cy="3619500"/>
          </a:xfrm>
          <a:prstGeom prst="rect">
            <a:avLst/>
          </a:prstGeom>
          <a:noFill/>
        </p:spPr>
      </p:pic>
      <p:sp>
        <p:nvSpPr>
          <p:cNvPr id="52" name="TextBox 51"/>
          <p:cNvSpPr txBox="1"/>
          <p:nvPr/>
        </p:nvSpPr>
        <p:spPr>
          <a:xfrm>
            <a:off x="4191000" y="1828800"/>
            <a:ext cx="4038600" cy="3810000"/>
          </a:xfrm>
          <a:prstGeom prst="rect">
            <a:avLst/>
          </a:prstGeom>
          <a:noFill/>
        </p:spPr>
        <p:txBody>
          <a:bodyPr wrap="square" rtlCol="0">
            <a:spAutoFit/>
          </a:bodyPr>
          <a:lstStyle/>
          <a:p>
            <a:pPr algn="ctr"/>
            <a:r>
              <a:rPr lang="en-US" sz="3000" dirty="0" smtClean="0">
                <a:solidFill>
                  <a:schemeClr val="tx2">
                    <a:lumMod val="40000"/>
                    <a:lumOff val="60000"/>
                  </a:schemeClr>
                </a:solidFill>
              </a:rPr>
              <a:t>The President of the US has many different jobs to perform.  As leader of the Executive Branch and the United States, he fulfills many duties both inside the country and abroad.</a:t>
            </a:r>
            <a:endParaRPr lang="en-US" sz="3000"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62484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Chief Executive</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34818" name="Picture 2" descr="http://www.whnpa.org/join/souza-obama-600.jpg"/>
          <p:cNvPicPr>
            <a:picLocks noChangeAspect="1" noChangeArrowheads="1"/>
          </p:cNvPicPr>
          <p:nvPr/>
        </p:nvPicPr>
        <p:blipFill>
          <a:blip r:embed="rId2" cstate="print"/>
          <a:srcRect/>
          <a:stretch>
            <a:fillRect/>
          </a:stretch>
        </p:blipFill>
        <p:spPr bwMode="auto">
          <a:xfrm>
            <a:off x="1295400" y="4495800"/>
            <a:ext cx="3591299" cy="1981200"/>
          </a:xfrm>
          <a:prstGeom prst="rect">
            <a:avLst/>
          </a:prstGeom>
          <a:noFill/>
        </p:spPr>
      </p:pic>
      <p:pic>
        <p:nvPicPr>
          <p:cNvPr id="34820" name="Picture 4" descr="http://globalpatriot.com/wp-content/uploads/2008/11/oval-office.jpg"/>
          <p:cNvPicPr>
            <a:picLocks noChangeAspect="1" noChangeArrowheads="1"/>
          </p:cNvPicPr>
          <p:nvPr/>
        </p:nvPicPr>
        <p:blipFill>
          <a:blip r:embed="rId3" cstate="print"/>
          <a:srcRect/>
          <a:stretch>
            <a:fillRect/>
          </a:stretch>
        </p:blipFill>
        <p:spPr bwMode="auto">
          <a:xfrm>
            <a:off x="6096000" y="228600"/>
            <a:ext cx="2743200" cy="3657600"/>
          </a:xfrm>
          <a:prstGeom prst="rect">
            <a:avLst/>
          </a:prstGeom>
          <a:noFill/>
        </p:spPr>
      </p:pic>
      <p:pic>
        <p:nvPicPr>
          <p:cNvPr id="34822" name="Picture 6" descr="http://studyourhistory.com/wp-content/uploads/2010/06/buck_stops_here.jpg"/>
          <p:cNvPicPr>
            <a:picLocks noChangeAspect="1" noChangeArrowheads="1"/>
          </p:cNvPicPr>
          <p:nvPr/>
        </p:nvPicPr>
        <p:blipFill>
          <a:blip r:embed="rId4" cstate="print"/>
          <a:srcRect/>
          <a:stretch>
            <a:fillRect/>
          </a:stretch>
        </p:blipFill>
        <p:spPr bwMode="auto">
          <a:xfrm>
            <a:off x="6096000" y="4038600"/>
            <a:ext cx="2732314" cy="2613914"/>
          </a:xfrm>
          <a:prstGeom prst="rect">
            <a:avLst/>
          </a:prstGeom>
          <a:noFill/>
        </p:spPr>
      </p:pic>
      <p:sp>
        <p:nvSpPr>
          <p:cNvPr id="8" name="TextBox 7"/>
          <p:cNvSpPr txBox="1"/>
          <p:nvPr/>
        </p:nvSpPr>
        <p:spPr>
          <a:xfrm>
            <a:off x="381000" y="838200"/>
            <a:ext cx="5562600" cy="3539430"/>
          </a:xfrm>
          <a:prstGeom prst="rect">
            <a:avLst/>
          </a:prstGeom>
          <a:noFill/>
        </p:spPr>
        <p:txBody>
          <a:bodyPr wrap="square" rtlCol="0">
            <a:spAutoFit/>
          </a:bodyPr>
          <a:lstStyle/>
          <a:p>
            <a:r>
              <a:rPr lang="en-US" sz="2800" dirty="0" smtClean="0">
                <a:solidFill>
                  <a:schemeClr val="tx2">
                    <a:lumMod val="40000"/>
                    <a:lumOff val="60000"/>
                  </a:schemeClr>
                </a:solidFill>
              </a:rPr>
              <a:t>- Leader of Executive Branch</a:t>
            </a:r>
          </a:p>
          <a:p>
            <a:pPr>
              <a:buFontTx/>
              <a:buChar char="-"/>
            </a:pPr>
            <a:r>
              <a:rPr lang="en-US" sz="2800" dirty="0" smtClean="0">
                <a:solidFill>
                  <a:schemeClr val="tx2">
                    <a:lumMod val="40000"/>
                    <a:lumOff val="60000"/>
                  </a:schemeClr>
                </a:solidFill>
              </a:rPr>
              <a:t> Appoints officials</a:t>
            </a:r>
          </a:p>
          <a:p>
            <a:pPr>
              <a:buFontTx/>
              <a:buChar char="-"/>
            </a:pPr>
            <a:r>
              <a:rPr lang="en-US" sz="2800" dirty="0" smtClean="0">
                <a:solidFill>
                  <a:schemeClr val="tx2">
                    <a:lumMod val="40000"/>
                    <a:lumOff val="60000"/>
                  </a:schemeClr>
                </a:solidFill>
              </a:rPr>
              <a:t> Oversees the Federal </a:t>
            </a:r>
            <a:r>
              <a:rPr lang="en-US" sz="2800" b="1" u="sng" dirty="0" smtClean="0">
                <a:solidFill>
                  <a:schemeClr val="tx2">
                    <a:lumMod val="40000"/>
                    <a:lumOff val="60000"/>
                  </a:schemeClr>
                </a:solidFill>
              </a:rPr>
              <a:t>Bureaucracy</a:t>
            </a:r>
            <a:r>
              <a:rPr lang="en-US" sz="2800" dirty="0" smtClean="0">
                <a:solidFill>
                  <a:schemeClr val="tx2">
                    <a:lumMod val="40000"/>
                    <a:lumOff val="60000"/>
                  </a:schemeClr>
                </a:solidFill>
              </a:rPr>
              <a:t>  </a:t>
            </a:r>
          </a:p>
          <a:p>
            <a:r>
              <a:rPr lang="en-US" sz="2800" dirty="0" smtClean="0">
                <a:solidFill>
                  <a:schemeClr val="tx2">
                    <a:lumMod val="40000"/>
                    <a:lumOff val="60000"/>
                  </a:schemeClr>
                </a:solidFill>
              </a:rPr>
              <a:t>   (complex system of  </a:t>
            </a:r>
          </a:p>
          <a:p>
            <a:r>
              <a:rPr lang="en-US" sz="2800" dirty="0" smtClean="0">
                <a:solidFill>
                  <a:schemeClr val="tx2">
                    <a:lumMod val="40000"/>
                    <a:lumOff val="60000"/>
                  </a:schemeClr>
                </a:solidFill>
              </a:rPr>
              <a:t>   offices/agencies/etc) </a:t>
            </a:r>
          </a:p>
          <a:p>
            <a:pPr>
              <a:buFontTx/>
              <a:buChar char="-"/>
            </a:pPr>
            <a:r>
              <a:rPr lang="en-US" sz="2800" dirty="0" smtClean="0">
                <a:solidFill>
                  <a:schemeClr val="tx2">
                    <a:lumMod val="40000"/>
                    <a:lumOff val="60000"/>
                  </a:schemeClr>
                </a:solidFill>
              </a:rPr>
              <a:t> Issues </a:t>
            </a:r>
            <a:r>
              <a:rPr lang="en-US" sz="2800" b="1" u="sng" dirty="0" smtClean="0">
                <a:solidFill>
                  <a:schemeClr val="tx2">
                    <a:lumMod val="40000"/>
                    <a:lumOff val="60000"/>
                  </a:schemeClr>
                </a:solidFill>
              </a:rPr>
              <a:t>Executive Orders</a:t>
            </a:r>
            <a:r>
              <a:rPr lang="en-US" sz="2800" dirty="0" smtClean="0">
                <a:solidFill>
                  <a:schemeClr val="tx2">
                    <a:lumMod val="40000"/>
                    <a:lumOff val="60000"/>
                  </a:schemeClr>
                </a:solidFill>
              </a:rPr>
              <a:t> </a:t>
            </a:r>
          </a:p>
          <a:p>
            <a:r>
              <a:rPr lang="en-US" sz="2800" dirty="0" smtClean="0">
                <a:solidFill>
                  <a:schemeClr val="tx2">
                    <a:lumMod val="40000"/>
                    <a:lumOff val="60000"/>
                  </a:schemeClr>
                </a:solidFill>
              </a:rPr>
              <a:t>  (President’s order, has the force of    </a:t>
            </a:r>
          </a:p>
          <a:p>
            <a:r>
              <a:rPr lang="en-US" sz="2800" dirty="0" smtClean="0">
                <a:solidFill>
                  <a:schemeClr val="tx2">
                    <a:lumMod val="40000"/>
                    <a:lumOff val="60000"/>
                  </a:schemeClr>
                </a:solidFill>
              </a:rPr>
              <a:t>  law, must be followed)</a:t>
            </a:r>
            <a:endParaRPr lang="en-US" sz="2800" dirty="0">
              <a:solidFill>
                <a:schemeClr val="tx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609600" y="0"/>
            <a:ext cx="5715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Commander-in-Chief</a:t>
            </a:r>
            <a:endParaRPr kumimoji="0" lang="en-US" sz="40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TextBox 7"/>
          <p:cNvSpPr txBox="1"/>
          <p:nvPr/>
        </p:nvSpPr>
        <p:spPr>
          <a:xfrm>
            <a:off x="533400" y="838200"/>
            <a:ext cx="6019800" cy="2677656"/>
          </a:xfrm>
          <a:prstGeom prst="rect">
            <a:avLst/>
          </a:prstGeom>
          <a:noFill/>
        </p:spPr>
        <p:txBody>
          <a:bodyPr wrap="square" rtlCol="0">
            <a:spAutoFit/>
          </a:bodyPr>
          <a:lstStyle/>
          <a:p>
            <a:pPr>
              <a:buFontTx/>
              <a:buChar char="-"/>
            </a:pPr>
            <a:r>
              <a:rPr lang="en-US" sz="2800" dirty="0" smtClean="0">
                <a:solidFill>
                  <a:schemeClr val="tx2">
                    <a:lumMod val="40000"/>
                    <a:lumOff val="60000"/>
                  </a:schemeClr>
                </a:solidFill>
              </a:rPr>
              <a:t> Overall leader of the armed forces</a:t>
            </a:r>
          </a:p>
          <a:p>
            <a:pPr>
              <a:buFontTx/>
              <a:buChar char="-"/>
            </a:pPr>
            <a:r>
              <a:rPr lang="en-US" sz="2800" dirty="0" smtClean="0">
                <a:solidFill>
                  <a:schemeClr val="tx2">
                    <a:lumMod val="40000"/>
                    <a:lumOff val="60000"/>
                  </a:schemeClr>
                </a:solidFill>
              </a:rPr>
              <a:t> Can send troops around the world or     </a:t>
            </a:r>
          </a:p>
          <a:p>
            <a:r>
              <a:rPr lang="en-US" sz="2800" dirty="0" smtClean="0">
                <a:solidFill>
                  <a:schemeClr val="tx2">
                    <a:lumMod val="40000"/>
                    <a:lumOff val="60000"/>
                  </a:schemeClr>
                </a:solidFill>
              </a:rPr>
              <a:t>   to enforce law inside the US</a:t>
            </a:r>
          </a:p>
          <a:p>
            <a:pPr>
              <a:buFontTx/>
              <a:buChar char="-"/>
            </a:pPr>
            <a:r>
              <a:rPr lang="en-US" sz="2800" b="1" dirty="0" smtClean="0">
                <a:solidFill>
                  <a:schemeClr val="tx2">
                    <a:lumMod val="40000"/>
                    <a:lumOff val="60000"/>
                  </a:schemeClr>
                </a:solidFill>
              </a:rPr>
              <a:t> </a:t>
            </a:r>
            <a:r>
              <a:rPr lang="en-US" sz="2800" b="1" u="sng" dirty="0" smtClean="0">
                <a:solidFill>
                  <a:schemeClr val="tx2">
                    <a:lumMod val="40000"/>
                    <a:lumOff val="60000"/>
                  </a:schemeClr>
                </a:solidFill>
              </a:rPr>
              <a:t>War Powers Act</a:t>
            </a:r>
            <a:r>
              <a:rPr lang="en-US" sz="2800" dirty="0" smtClean="0">
                <a:solidFill>
                  <a:schemeClr val="tx2">
                    <a:lumMod val="40000"/>
                    <a:lumOff val="60000"/>
                  </a:schemeClr>
                </a:solidFill>
              </a:rPr>
              <a:t>: Limits the President’s   </a:t>
            </a:r>
          </a:p>
          <a:p>
            <a:r>
              <a:rPr lang="en-US" sz="2800" dirty="0" smtClean="0">
                <a:solidFill>
                  <a:schemeClr val="tx2">
                    <a:lumMod val="40000"/>
                    <a:lumOff val="60000"/>
                  </a:schemeClr>
                </a:solidFill>
              </a:rPr>
              <a:t>   ability to wage war to 90 days without   </a:t>
            </a:r>
          </a:p>
          <a:p>
            <a:r>
              <a:rPr lang="en-US" sz="2800" dirty="0" smtClean="0">
                <a:solidFill>
                  <a:schemeClr val="tx2">
                    <a:lumMod val="40000"/>
                    <a:lumOff val="60000"/>
                  </a:schemeClr>
                </a:solidFill>
              </a:rPr>
              <a:t>   Congress’ approval</a:t>
            </a:r>
            <a:endParaRPr lang="en-US" sz="2800" dirty="0">
              <a:solidFill>
                <a:schemeClr val="tx2">
                  <a:lumMod val="40000"/>
                  <a:lumOff val="60000"/>
                </a:schemeClr>
              </a:solidFill>
            </a:endParaRPr>
          </a:p>
        </p:txBody>
      </p:sp>
      <p:pic>
        <p:nvPicPr>
          <p:cNvPr id="35842" name="Picture 2" descr="http://www.technicaljones.com/ObamaMilitaryHealth_April%202009-thumb-369x600.jpg"/>
          <p:cNvPicPr>
            <a:picLocks noChangeAspect="1" noChangeArrowheads="1"/>
          </p:cNvPicPr>
          <p:nvPr/>
        </p:nvPicPr>
        <p:blipFill>
          <a:blip r:embed="rId2" cstate="print"/>
          <a:srcRect/>
          <a:stretch>
            <a:fillRect/>
          </a:stretch>
        </p:blipFill>
        <p:spPr bwMode="auto">
          <a:xfrm>
            <a:off x="6858000" y="304800"/>
            <a:ext cx="1874520" cy="3048000"/>
          </a:xfrm>
          <a:prstGeom prst="rect">
            <a:avLst/>
          </a:prstGeom>
          <a:noFill/>
        </p:spPr>
      </p:pic>
      <p:pic>
        <p:nvPicPr>
          <p:cNvPr id="35844" name="Picture 4" descr="http://infidelsarecool.com/wp-content/uploads/2009/03/obama-military.jpg"/>
          <p:cNvPicPr>
            <a:picLocks noChangeAspect="1" noChangeArrowheads="1"/>
          </p:cNvPicPr>
          <p:nvPr/>
        </p:nvPicPr>
        <p:blipFill>
          <a:blip r:embed="rId3" cstate="print"/>
          <a:srcRect/>
          <a:stretch>
            <a:fillRect/>
          </a:stretch>
        </p:blipFill>
        <p:spPr bwMode="auto">
          <a:xfrm>
            <a:off x="533400" y="3733800"/>
            <a:ext cx="4127500" cy="2722394"/>
          </a:xfrm>
          <a:prstGeom prst="rect">
            <a:avLst/>
          </a:prstGeom>
          <a:noFill/>
        </p:spPr>
      </p:pic>
      <p:pic>
        <p:nvPicPr>
          <p:cNvPr id="35846" name="Picture 6" descr="http://www.personal.psu.edu/t3b/Tom%27smediafolder/media%20SpCom%20597c%20spring%202002/Little%20Rock%20Sept%201957.jpg"/>
          <p:cNvPicPr>
            <a:picLocks noChangeAspect="1" noChangeArrowheads="1"/>
          </p:cNvPicPr>
          <p:nvPr/>
        </p:nvPicPr>
        <p:blipFill>
          <a:blip r:embed="rId4" cstate="print"/>
          <a:srcRect/>
          <a:stretch>
            <a:fillRect/>
          </a:stretch>
        </p:blipFill>
        <p:spPr bwMode="auto">
          <a:xfrm>
            <a:off x="5105400" y="3657600"/>
            <a:ext cx="3633694"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449</Words>
  <Application>Microsoft Office PowerPoint</Application>
  <PresentationFormat>On-screen Show (4:3)</PresentationFormat>
  <Paragraphs>77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Executive Branch</vt:lpstr>
      <vt:lpstr>Article __ of Constitution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Branch</dc:title>
  <dc:creator>Laura Lineberger</dc:creator>
  <cp:lastModifiedBy>Kelly Williamson</cp:lastModifiedBy>
  <cp:revision>32</cp:revision>
  <dcterms:created xsi:type="dcterms:W3CDTF">2010-11-30T18:59:18Z</dcterms:created>
  <dcterms:modified xsi:type="dcterms:W3CDTF">2017-11-20T12:10:02Z</dcterms:modified>
</cp:coreProperties>
</file>