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A302-F512-5243-86B1-A022989666F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685D-CE25-6949-AA16-4A69E6E4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4DDEA26-087F-734A-91C9-FE25CD46C47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8CCB4DEA-7E77-1143-B0FC-9704399C76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2273987"/>
            <a:ext cx="3273552" cy="255732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Influences and Foundations of American Democracy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84" y="5411081"/>
            <a:ext cx="2040731" cy="1481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Traditions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44640" y="1572768"/>
            <a:ext cx="6499360" cy="410527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Mayflower Compact</a:t>
            </a:r>
            <a:r>
              <a:rPr lang="en-US" sz="2400" dirty="0" smtClean="0"/>
              <a:t>: </a:t>
            </a:r>
            <a:r>
              <a:rPr lang="en-US" sz="2400" u="sng" dirty="0" smtClean="0"/>
              <a:t>Pilgrims agreed to obey gov’t authority </a:t>
            </a:r>
            <a:r>
              <a:rPr lang="en-US" sz="2400" dirty="0" smtClean="0">
                <a:sym typeface="Wingdings"/>
              </a:rPr>
              <a:t> self-rule, democracy, social contract (1620)</a:t>
            </a:r>
          </a:p>
          <a:p>
            <a:r>
              <a:rPr lang="en-US" sz="2400" b="1" dirty="0" smtClean="0">
                <a:sym typeface="Wingdings"/>
              </a:rPr>
              <a:t>Virginia House of Burgesses</a:t>
            </a:r>
            <a:r>
              <a:rPr lang="en-US" sz="2400" dirty="0" smtClean="0">
                <a:sym typeface="Wingdings"/>
              </a:rPr>
              <a:t>: est. by VA colony as first representative assembly in English colonies </a:t>
            </a:r>
            <a:r>
              <a:rPr lang="en-US" sz="2400" u="sng" dirty="0" smtClean="0">
                <a:sym typeface="Wingdings"/>
              </a:rPr>
              <a:t> beginning of self-government </a:t>
            </a:r>
            <a:r>
              <a:rPr lang="en-US" sz="2400" dirty="0" smtClean="0">
                <a:sym typeface="Wingdings"/>
              </a:rPr>
              <a:t>(1621)</a:t>
            </a:r>
          </a:p>
          <a:p>
            <a:r>
              <a:rPr lang="en-US" sz="2400" b="1" dirty="0" smtClean="0">
                <a:sym typeface="Wingdings"/>
              </a:rPr>
              <a:t>Fundamental Orders of Connecticut</a:t>
            </a:r>
            <a:r>
              <a:rPr lang="en-US" sz="2400" dirty="0" smtClean="0">
                <a:sym typeface="Wingdings"/>
              </a:rPr>
              <a:t>: Pilgrims left MA for CT, wrote Orders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for new gov’t  </a:t>
            </a:r>
            <a:r>
              <a:rPr lang="en-US" sz="2400" u="sng" dirty="0" smtClean="0">
                <a:sym typeface="Wingdings"/>
              </a:rPr>
              <a:t>first written</a:t>
            </a:r>
            <a:br>
              <a:rPr lang="en-US" sz="2400" u="sng" dirty="0" smtClean="0">
                <a:sym typeface="Wingdings"/>
              </a:rPr>
            </a:br>
            <a:r>
              <a:rPr lang="en-US" sz="2400" u="sng" dirty="0" smtClean="0">
                <a:sym typeface="Wingdings"/>
              </a:rPr>
              <a:t>constitution in US </a:t>
            </a:r>
            <a:r>
              <a:rPr lang="en-US" sz="2400" dirty="0" smtClean="0">
                <a:sym typeface="Wingdings"/>
              </a:rPr>
              <a:t>(1639)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4" y="0"/>
            <a:ext cx="2015616" cy="2654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81" y="3625405"/>
            <a:ext cx="1762519" cy="31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68940"/>
            <a:ext cx="8229600" cy="759760"/>
          </a:xfrm>
        </p:spPr>
        <p:txBody>
          <a:bodyPr/>
          <a:lstStyle/>
          <a:p>
            <a:pPr algn="ctr"/>
            <a:r>
              <a:rPr lang="en-US" b="1" dirty="0" smtClean="0"/>
              <a:t>Enlightenment Philosophy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52600" y="1156961"/>
            <a:ext cx="6934200" cy="438943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Enlightenment</a:t>
            </a:r>
            <a:r>
              <a:rPr lang="en-US" sz="2400" dirty="0" smtClean="0"/>
              <a:t> was a time when people in Europe began to question traditional ideas about gov’t &amp; power and came up with new ideas about who should be involved in gov’t</a:t>
            </a:r>
          </a:p>
          <a:p>
            <a:r>
              <a:rPr lang="en-US" sz="2400" dirty="0" smtClean="0"/>
              <a:t>Several important writers of 1700s helped pave the way for the American Revolution…..</a:t>
            </a:r>
          </a:p>
        </p:txBody>
      </p:sp>
      <p:pic>
        <p:nvPicPr>
          <p:cNvPr id="24579" name="Picture 2" descr="http://standupforamerica.files.wordpress.com/2009/05/john-lo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2209800" cy="24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academic.shu.edu/honors/rousse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1841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phillwebb.net/History/Modern/Montesquieu/Montesqui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67200"/>
            <a:ext cx="18415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Government!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Levels of government?</a:t>
            </a:r>
          </a:p>
          <a:p>
            <a:r>
              <a:rPr lang="en-US" sz="2400" dirty="0" smtClean="0"/>
              <a:t>Types of government?</a:t>
            </a:r>
          </a:p>
          <a:p>
            <a:r>
              <a:rPr lang="en-US" sz="2400" dirty="0" smtClean="0"/>
              <a:t>Need for government? (What does government do?)</a:t>
            </a:r>
          </a:p>
          <a:p>
            <a:r>
              <a:rPr lang="en-US" sz="2400" dirty="0" smtClean="0"/>
              <a:t>Branches of Government?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peaker of the House, Thom Tilli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30" y="312738"/>
            <a:ext cx="1752600" cy="2571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12738"/>
            <a:ext cx="5708359" cy="8191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Branches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152"/>
            <a:ext cx="4038600" cy="5287963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Legislative</a:t>
            </a:r>
            <a:r>
              <a:rPr lang="en-US" sz="2400" u="sng" dirty="0" smtClean="0"/>
              <a:t>:</a:t>
            </a:r>
            <a:r>
              <a:rPr lang="en-US" sz="2400" dirty="0" smtClean="0"/>
              <a:t> Makes laws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-Ex: US Congress, NC General Assembly</a:t>
            </a:r>
          </a:p>
          <a:p>
            <a:pPr>
              <a:buFont typeface="Wingdings 2" pitchFamily="18" charset="2"/>
              <a:buNone/>
            </a:pPr>
            <a:endParaRPr lang="en-US" sz="2400" dirty="0" smtClean="0"/>
          </a:p>
          <a:p>
            <a:r>
              <a:rPr lang="en-US" sz="2400" b="1" u="sng" dirty="0" smtClean="0"/>
              <a:t>Executive</a:t>
            </a:r>
            <a:r>
              <a:rPr lang="en-US" sz="2400" u="sng" dirty="0" smtClean="0"/>
              <a:t>:</a:t>
            </a:r>
            <a:r>
              <a:rPr lang="en-US" sz="2400" dirty="0" smtClean="0"/>
              <a:t> Enforces laws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 - President Donald Trump, Governor Roy Cooper</a:t>
            </a:r>
          </a:p>
          <a:p>
            <a:pPr>
              <a:buFont typeface="Wingdings 2" pitchFamily="18" charset="2"/>
              <a:buNone/>
            </a:pPr>
            <a:endParaRPr lang="en-US" sz="2400" dirty="0" smtClean="0"/>
          </a:p>
          <a:p>
            <a:r>
              <a:rPr lang="en-US" sz="2400" b="1" u="sng" dirty="0" smtClean="0"/>
              <a:t>Judicial</a:t>
            </a:r>
            <a:r>
              <a:rPr lang="en-US" sz="2400" u="sng" dirty="0" smtClean="0"/>
              <a:t>:</a:t>
            </a:r>
            <a:r>
              <a:rPr lang="en-US" sz="2400" dirty="0" smtClean="0"/>
              <a:t> Interprets laws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 - Courts</a:t>
            </a:r>
          </a:p>
        </p:txBody>
      </p:sp>
      <p:pic>
        <p:nvPicPr>
          <p:cNvPr id="16392" name="Picture 10" descr="http://orgtheory.files.wordpress.com/2009/05/ju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972" y="4648200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data:image/jpeg;base64,/9j/4AAQSkZJRgABAQAAAQABAAD/2wCEAAkGBxQSEhUUEhQUFRQVFBQVFRQUFA8UFBQUFRQWFhQUFBQYHCggGBolHRUUITEhJSkrLi4uFx8zODMsNygtLisBCgoKDg0OGxAQGiwkICQsLCwsLCwsLCwsLCwsLCwsLCwsLCwsLCwsLCwsLCwsLCwsLCwsLCwsLCwsLCwsLCwsLP/AABEIAP0AxwMBIgACEQEDEQH/xAAbAAABBQEBAAAAAAAAAAAAAAACAQMEBQYAB//EAEAQAAIBAgQDBgQEBAQEBwAAAAECAAMRBBIhMQVBUQYTImFxgTKRobFCwdHwBzNichQjUpIVU+HxFiQlNEOC0v/EABkBAAMBAQEAAAAAAAAAAAAAAAABAwIEBf/EACIRAAICAwEBAAIDAQAAAAAAAAABAhEDITESQSJRBBPwYf/aAAwDAQACEQMRAD8A8gxJ8PuJZcB4loUfKFAGoAv79ZV4nb3kWxAzDba8ulcSZO7rPWy3zZqm42IJ/SDxTBd02S9yDy5X2Ej0Hy2PQg/IybjMUtaoGa6jMLny5GUAHA1sjENfVSvpfaSxLHtLhaaUg9MAlrZm5jTTTleVtM3AMnLexDiwxEWGBGjLFAjqiCgjqibMhKI8gjax5ZiRtDirDCxk1gDaEtQnlIOSKqI5aLEQm8cCzSdiaoaInWj+SJklKMDWWIUjxWIVhQhgrAIklljLCMBlhAtHGES0TGNkToTCdEMzGJ2l1w6hQegyrmJuCc1r3tylHi9hG6GKZNjb9bRpfiMIJc2HM2Hzg16JTMrCxBkjh2KyVFeytqLhhcbyZxs99iD3et7aDqN5QyV74pmvcnUAEcrDaTcA10HlpE4vw3uSNfi2Xppr9Y3ws/EPQzMtoCwUR0CAkdAmEwaFWOFrCdTpE68ozxE7KvS5PU8gIsmRRWujhBtnGuOZ9h+ZkrC2bp8/1EiYOiCdRpJlYIvw8uYsfmN5xubZ0qKDxFHLrbX1kD/iwA87gRanEuR/6EdRKjHam4mlb6J0XNHFE9B7yZRxJB11EzmAqsDoL+U0FLEgixWx9LQtphVltT1EPJImBrAaSyCzrxS9HPkXkjFIJWSikE05VommRGEZYSc1KMMkwzREKRMslZYhpzIyGwixyok6AGQxSiw11vt+csH4N/5fMWXMDcZSDp0MqMUdT7R/DY/IhS2jXv8AK01T8jGKa3FhvBUkE9freWXZ8Uu8XvSw8Qy5QDc+ck9osIorhUACtsRzJOt5u9iIfEuJd7lXcKBYnfbWPYZVyqUvfxBr9d9JBxeBemfEpABtfkfSSuD1wHytsQfY23ia0BYJHQYwpgPVOYgclzfW35yM3Ss1FWyf34B9Lekg1KtyT7D66/vrGDWvf98oaHYDl+/1nI9l0T8BQJW5NhyAveMY5DyB8tvtLDBtpvYeU44J6rc7eZP1iN1ZmWVjyj64c9DN9gOywtcjWWX/AIYS22tof2I1/UzzNHWn8SX9L3+8t6bq4uOnPcRztLwQ07ynwLZdP3ca/v1j6rMNU6JlGsRrf985osBiQ2h0b6H0mZdra/MeXWWeCxA8Py9RNwm4O0ZlFSVM0QWcVg4Rrrc/v1jpE7k7VnK9OiO6Rh1ktmkWoYqCxoTnEFjEapG0JMZqCdAqNOmaGYestyfWTMVwpxSWpY2t4r6W1knjfD2olHGzAEHo1oVXjBaj3bNckNcn6CF6VGiqotaxG4NxJfDeIstUE2a52YXAudSOkmdm+Ems2tslje5F9ukicT4b3VbulJZgNeWu+k3rgiw7UcRSuyhSQUOX+lr8xFqcBIwveFhmUk+E5rjkNJnakteH8TZVWmNFL3bzBsLRVrQD9N9AYaHK976EW9jOr0bGw21t8yBOqnY+Vrj7GcmSRaCGsbTCgW9YwlTW+35f9YlSoba7cv0j2BwxcyPChb8IQtb9ibrhOAGmkqezvCtLkTaYSmokmzphHQ/hqAAj1RBaEhAERiDtEbM7xvh4qqQR6TyrHYZqVUo3Im31ntFcbzB9sOHXPeAbTUX8JZI/TG4mp4tOn1GojmDxQBsR79D5RqtTvqOX25GRlUqdNpbqOc23BapZmNxa3z87S2eZvgWNy2UrqQCD1H6zQlp2YGvJz5U7GKpkdo/UjDyxMZcxomHUMj1GiYHVDOkd6kSTNFpxvBd7QKjcC6+onndUG9juNJ6qxmM7VcNCsaqjQ/EOh6zEJfDZWcKxfdOH6X+2ktOD8QFXFUzXFzqAw0/3dZXcM4c1bMFBJC5h5+UZxNB6Li+jWvbmPWWdMyWna5Uzr3OXu9fh3zc7yK3BagprUAsmW5LaWPSVZcjUHnf36zQvx6+HWk4z5h4jzU30tDaGQMLiCaZudif1jFTEsP39jOwp8LD3kYtv6zkyJei0U0hGrknUc+pnoXZfB6DwgsQDrsBPPsKgaoo8xPTMNh37oGlvawPnaRycN4+lhjuIvR/5I5WBa8k8O4v3ltLG/wC7GZ/CdmajWZ9W1zGoA17kHmdNre8usJwXuirX1GUW+hP0+snKMa6XhKV8NBjKrKsocZxt0OrhB5AE/WaDiuoUDnKx+CAg2uSylbnlcakefnMxr6UnfwZwPGkraLiAan+lkUX8o3ilzAqw3uDbb2kWr2TBbNds2hzEtm0/q9zLZMKQvi5C3rHKk9GI+mtnlXFKJo1Su1jceYgUqqtutz6kCaHtvRDBSB4uXWZnGJ3Zyn01lVwhJUy34C96pDWub29hcATSkzEYGoVdDf8AexmuwtfOgPsfUaGdX8Z7aOfMuMcdpGdo85kd51MghtzI1Ux+o0i1DMMZHqNOgVIkwbNTRqhgpGx1lL2n/lP6SP2Wx+vdsfT1kjtN/Kf0kIu6Kzj5dFb2Z461HNmsVCkgWFyeQvCwypi8QxsVLqbg62OmoMo6dI5c3IG1/OctdqbXGhII9L850tExeKUFSoyKCAptruT1jGGpFjYa3h1qrObsbnr19ZZ9mKop1QWA10BPLzilNRWzcIOXAsXww0Cmbd1Nx0lPUXxN6zcdq6GamHG6G/tzmVOHzNcc5zT/AGUT4RKa5WDeh/WerdlsT/lhW5TzVaWrA8l/MzecKfLkYfiVT72kMu0Vw9N/QVLXsPkJW46upqqt7EnQRg8QsspsListXvamqkgX3ygc5FKzqdI1fEnCqCeQtF4ViAy2++8qeKcZpsBk8RvewsdpFoZv5gupJ1Xlb9Y2h2jWVTpKXiFa14lPidxqZExNTNMjVFBiqPeNryBI63vp9pmO11P/ADFHMJc+p0/IzeYKiBmY20B1PIAan6zBY7ECs7VBsTZR/SNF/X3lo9OXJwq3axHlp9JsOG08tNep8X+7UTNYPhJrta5AFySN+k1uW1gNgLfKdn8dV+Rx5X8BcyNUMeqGRarTobI0NVGkWo0ddpGqNMsY27To25nTIyso1CrXG4l3j8cKuHY8wNR+col5xaDEnKPxAi044Omejmh6Vmp7NYrDCi+ZbDS5ezDNyImX4ohaqdQxLaEbEHa0ZVyBblzHmJY9nUDYhb8rmd3NnCjsbwZ6VNXbY7jp0vIKmxnpOLwgq02Q7EaeR5Gec4mgUYq24NpxZbuzuwSTjRr+H4kV6GVtwLH9ZTYNQtw24NvleMcBxRSoBybSSOLU8tVrcyG+cd+okckfMiuxL2LE9F+wv+c1OFxJpsMO9i1MlbjYN+NCeeU6exmTxFazAj9ZYd+S/eG9yxcm975jdjfrv7mSaBOjbtRZkuDpbX85G/43SA7sK7EbgDb1vH+z3EFcDXRvv0MPieDDNmUWYXFxobcxJrTpnVHe0BhK4LDu8PVzG+mUDbfxSwfGVEW7UQq+bi+ovtbpHuH16oUf5tiCTrSXNr5jT6QK+CNTV3ZhoTew2Fhp6eU3oooP7SInDlerlqBCisSMpNyRrqRyllVQD5SVhkCjoANPXl+cq+K4qwNt/wB/rJvbMypGO4ziWevVpFytPuHIANrsqltbbg5ctvOVFDELTFiL8h094PEK9qtQsSWs1NQb7MT4h5AE+8i4QXGVtxz6iWSONsvuzuLF3LkAsbAbe376S5eqDM3hMErE3JB6A6X3H0+0tKJsovvYXnThl8I5F9H6ryLVeK9SR6jy9kgKjSM7QneMM0VgIzRY0zTpkdErtHw3u2zr8DH5GVvC/wCcn903WJpB1KMLg7zHLgzRxKKdswseonK407O2GT1CmDxzAd3U/pbUfmInBKmWuhPW3zmv4lgBWoW/ELlf0mF1U9CD9RN5Mj0hYIRcX+z1BTpMp2xwO1UDyb8jL7huJ7ykrdQL+vOdxTD95TKnmPryjkrRKEvEjz6i1iD0IPyM0XHUvkcbMtpnqlMrdTuDYy+w9XvcLb8VM/STxv4X/kK1ZngpPtcfIyRQwtR3UAWUnf8ACNNyINcjW0uexOCOKqMpvlRQTa+5On2MT0yKJdDDGlWKUyCgpK5N7+PNl+c0+CxIrCxNnH16Sp4llpNkA3OWwGtqas/3ZIy5KkMsxNWUxyo2uCwt92PyktsKBzv6zK4LtARvv95Jq9omOgGvLST8s6VOJYcXxgUZV35frKukm5bXr6dI0lTMbnUwcWjulRaV7pTZ3I3AANlHmbH5GajG3ROUvrMX2lUF1yaXLi4vc63PsLgfORcLTsMx/DeSuNuq92ifEqtc+RIK/nK3CsS17k26/pOmcPOmcqleyxWtlbTqv7+V5PFe4vKrLc7/ACkrNYQwrdmcj1RIapGXqRo1I0zzoskE7xlmiM0bJmWxpCkzoF50zY6N+JV4+gGYE7qwIMlYHGCogI9x0Mj4o7zBraZa4I+Ee8yfazAZH7xR4X38mmo4a90Ea41hw9BwehI8iIpK0bxz8yKLsrxC16ZOh1HrLPG9oaSeEXc/02t8zMVTa0OGPhrMl60S+KYsVWzBMumut7+ch5yAQCbHcA7+s4mAZqkY9OqsbaoRtPSv4JjOcYTuFoW9L1Z5q83/APB7Fd3iK1L/AJuHYjzamwYD5M/yiktCTLDGLmxOgvmxSUf7VNqjn3yIPaR8RR1ZRurMp9VJU/aWj1QMZSojXM6V20/HmCDX0+8Hi2Gy4quBt3l/moP5yOVUky2PbopKdKPd3tJRw8Rlyi/STsr5oh8QxwoITux2H5nylz2P7T4elh2ashDXJJt/OJ/Fc6bWFulplMRXSqVZVYuAwN/hOoKkCU3FKpVrGxc++Qf/AK+15348KjD1I5Z5LdIi8QdWq1GS4QscgJuQt9FvztteRCvSOERQJl7MjSkgg3MsKWJuNd5EtHAILQPZIZ4BaADOvCxUKTAJnXiXgAsSJeLEBJ4ZxA0m8juPKaGrVDrcagiY0mWPCcdlOVvhP0MhF1o68sL2jQdmMbmUodxt5iXVYXQg9DMDgsSadQsORP3mk47xYDDrl3qC3oOc3F3ojlhTtGRY6m219PnCBjCw6TaShNuwzOMSLAAbTRdg3K4+gwNiCx9QUZSD5azPmX/Y0gV26mjUVfItlDHy8OYe8T4BquzRzFsWS5pJqzFfCP8AMUqiHdiFUkn06za8ToUKtdwHC1MquSx8DU2HgynrcGVuCof+kvT2vdV6C9gPrKfhiZ3elWW5pju7HkBqB6an2tMZacb/AFRXFfqi8q8GfkpN1zaWOnW4lRxHg9SoFppYNVHhN9lvZmIGulm95NqYS1ytRxfT4th0AlMeNnAYlTTpd5/l+ItnbKL6Wtz0+0jij6kki2SUlHZfVOwWGw9E53fNkN3DZQpI+IAdPMmeM1mudCCBcAgEZtfi1113+U2/a7t4+JptSyBc4sxDE+HmLW57bzDGdjcuSOTXwS04Cdad++UQHGGINv3pOBiAOdadOgAhEGHELQACLEnQEFj8I1Jyrex6iRTNzxbACslj8Q+EzE1qZUkHQjeQcaOyE/SCobGBXqk2F9BtJLUctujKCPzkJ9/eaxrZnLL8TifrHlGkjnXTzkiVOYWKIIhQA4y/7Em2KHQU6h+WWZ8y47KYgLilB2dHT5i4+qiDVoD1nHnu8DTUblg22/jvbX2jOLAbFs+XKXpoWG9nF1bXnsIHGcaKf+FDAW72irC9rKXGcn0Bv/8AWV+BpmlisSjMXC1WKEm/hezgX6AMBOadnRi6WWOxSUkZ3NlUEk/p1PlKejx44eiawUMcTTzhCV0FlVQxtcWIIvtr8oHavErVDIT4KepHIuR4QTzsOXU+QlFWxNJOHpYA1qpK3NiyKjA5RfYWVR7+UpHA1BSfWLJluXlFLj8a1Zy72BJ2X4VHQRmjSLsFUXJ2gCO4WuabBltcbXFx7ypAex+Aei2WoLE3INmsQGKm1wDupHtIskY3GPVbPUYsbWHQKNlUchqfmTuTI8FzY2IxtFURsG5vy5frHRAQsQmITBBgAV4k68SMBZ0QRZlgbp22lDx/h+cZ1+Ib+Yljw/GCot+fOHU3ie0NNxZVLg+8wykfEq3/AFEzDGbKs2ShVtp4T9ZjAI0gcr0FT1IMfkaibNJN4xHDeEYBOohmAAx/h9+/pldSrBgBfUgghfc6Ria3+G2ER8S7soJp0wy3t4WLgXF9L25wutgTeIY6tiKgDr3b0qZrKoDDxIVUjU66MTJ1PEWrVra+LKo89FUemw9pCr1O7apjSrnun7mmB8DM1PUsTuozNcDcgSJ2EWpiK9IsDlFUOzE6VMpu1/vJTUZNOqX+1/v2Vg3HRN7acLXD4nu/wlKb3JNi7XLufMmYiuwLG21zb9feejfxnqjvaJBF2pFWHMBGup98xHtPNROhzuKRGtiiEIgizIzo22unLn+kV25D/tCVbQA60WdEYwAbqvyhXjFM3N48IAKIsQmKIgOE6dOiYx3h+NNNgeXMeU06VAwDA3BmNEseEY7I2Vj4T9DJRdaOjLC1aLPjFa1Fx/qsPrr9plJfdoW0Xz1lAd5VHMJmkoGQ2EkUm0jAOptHLwDFT7QA4zZ/w2ezYo9KCn5PMYZq+wb/APu1HxNhrL5tnsB82ET4CNLwKkuKwX+GbOoZ/wDEO7WyhajE5aZ3JOU8vxbmVvBeLUsJjSbZaTlqS3/+NEsFb3K6/wB3lNB2B4QwpI7fiRHF+jDwj/aFnm3GnGgv47m/od9fM/abhyQPqE7R8XbF4h6zXsTZB/pQfCPz9SZXCCIQmQCEF35Df7ecGpUt68hOpJb1O8YBqsWcJ0AOjOIawjpMj4jaACUJIEi0GkgGIBYQgLDgBxnTjOgwIyGKYyrWjkjKNHVCfpEitiS6qD+G/wApDqRwQHlI8IZNSAYxabawTEBjME28QHX1jCVIZMYDxmq/h5h2qVqwXcYaoR/fdQn1J+Uyl7iaLsFjDTxa62DI6n00b6ZYnwDfcK7UqlHxgrbMNicpU2KtoNvsRPJsbX7yo7/6nZgOgJJA+U1Pby9N2am4C1/5qaauB8Y6XAF5jgYL/gwxEd7evIRGa06mvM7zQhUTmd44Ik4QAKITELQCYAKxjNY6QyYzWaAC4cR694FIRwRAEIQMCEsACnRZ0GBWw0aBOmXscXTsegPEJuIra6wjw1k2xswYZIgQZkWGrxudBMCVRblLPs7iBTxNFjsKig/2t4G+jGUitY3ktW5iNbEXHa/FZq5W9wmnv+xKQtaDVrEksxuxOp6mCnUwX6GOr57xy8ZzRc80IdzTs0azzs0ADJiEwc06ACM0ZfePEiM7mJgSae0OAIQjAKEIIhiIAxOiGLEwKydFiRiFvEBigQiBbaIYBgkRzJGyImMSEBBiiACkRyg/I84ERhAA6o8UEtC3teKVjAC868K0ICMQ3edeGREtGAMLKYoEWFAAViU4rGIpifQJCwxG1jojAIQlgiEsQBGdBn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UFRQVFBQVFRQUFA8UFBQUFRQWFhQUFBQYHCggGBolHRUUITEhJSkrLi4uFx8zODMsNygtLisBCgoKDg0OGxAQGiwkICQsLCwsLCwsLCwsLCwsLCwsLCwsLCwsLCwsLCwsLCwsLCwsLCwsLCwsLCwsLCwsLCwsLP/AABEIAP0AxwMBIgACEQEDEQH/xAAbAAABBQEBAAAAAAAAAAAAAAACAQMEBQYAB//EAEAQAAIBAgQDBgQEBAQEBwAAAAECAAMRBBIhMQVBUQYTImFxgTKRobFCwdHwBzNichQjUpIVU+HxFiQlNEOC0v/EABkBAAMBAQEAAAAAAAAAAAAAAAABAwIEBf/EACIRAAICAwEBAAIDAQAAAAAAAAABAhEDITESQSJRBBPwYf/aAAwDAQACEQMRAD8A8gxJ8PuJZcB4loUfKFAGoAv79ZV4nb3kWxAzDba8ulcSZO7rPWy3zZqm42IJ/SDxTBd02S9yDy5X2Ej0Hy2PQg/IybjMUtaoGa6jMLny5GUAHA1sjENfVSvpfaSxLHtLhaaUg9MAlrZm5jTTTleVtM3AMnLexDiwxEWGBGjLFAjqiCgjqibMhKI8gjax5ZiRtDirDCxk1gDaEtQnlIOSKqI5aLEQm8cCzSdiaoaInWj+SJklKMDWWIUjxWIVhQhgrAIklljLCMBlhAtHGES0TGNkToTCdEMzGJ2l1w6hQegyrmJuCc1r3tylHi9hG6GKZNjb9bRpfiMIJc2HM2Hzg16JTMrCxBkjh2KyVFeytqLhhcbyZxs99iD3et7aDqN5QyV74pmvcnUAEcrDaTcA10HlpE4vw3uSNfi2Xppr9Y3ws/EPQzMtoCwUR0CAkdAmEwaFWOFrCdTpE68ozxE7KvS5PU8gIsmRRWujhBtnGuOZ9h+ZkrC2bp8/1EiYOiCdRpJlYIvw8uYsfmN5xubZ0qKDxFHLrbX1kD/iwA87gRanEuR/6EdRKjHam4mlb6J0XNHFE9B7yZRxJB11EzmAqsDoL+U0FLEgixWx9LQtphVltT1EPJImBrAaSyCzrxS9HPkXkjFIJWSikE05VommRGEZYSc1KMMkwzREKRMslZYhpzIyGwixyok6AGQxSiw11vt+csH4N/5fMWXMDcZSDp0MqMUdT7R/DY/IhS2jXv8AK01T8jGKa3FhvBUkE9freWXZ8Uu8XvSw8Qy5QDc+ck9osIorhUACtsRzJOt5u9iIfEuJd7lXcKBYnfbWPYZVyqUvfxBr9d9JBxeBemfEpABtfkfSSuD1wHytsQfY23ia0BYJHQYwpgPVOYgclzfW35yM3Ss1FWyf34B9Lekg1KtyT7D66/vrGDWvf98oaHYDl+/1nI9l0T8BQJW5NhyAveMY5DyB8tvtLDBtpvYeU44J6rc7eZP1iN1ZmWVjyj64c9DN9gOywtcjWWX/AIYS22tof2I1/UzzNHWn8SX9L3+8t6bq4uOnPcRztLwQ07ynwLZdP3ca/v1j6rMNU6JlGsRrf985osBiQ2h0b6H0mZdra/MeXWWeCxA8Py9RNwm4O0ZlFSVM0QWcVg4Rrrc/v1jpE7k7VnK9OiO6Rh1ktmkWoYqCxoTnEFjEapG0JMZqCdAqNOmaGYestyfWTMVwpxSWpY2t4r6W1knjfD2olHGzAEHo1oVXjBaj3bNckNcn6CF6VGiqotaxG4NxJfDeIstUE2a52YXAudSOkmdm+Ems2tslje5F9ukicT4b3VbulJZgNeWu+k3rgiw7UcRSuyhSQUOX+lr8xFqcBIwveFhmUk+E5rjkNJnakteH8TZVWmNFL3bzBsLRVrQD9N9AYaHK976EW9jOr0bGw21t8yBOqnY+Vrj7GcmSRaCGsbTCgW9YwlTW+35f9YlSoba7cv0j2BwxcyPChb8IQtb9ibrhOAGmkqezvCtLkTaYSmokmzphHQ/hqAAj1RBaEhAERiDtEbM7xvh4qqQR6TyrHYZqVUo3Im31ntFcbzB9sOHXPeAbTUX8JZI/TG4mp4tOn1GojmDxQBsR79D5RqtTvqOX25GRlUqdNpbqOc23BapZmNxa3z87S2eZvgWNy2UrqQCD1H6zQlp2YGvJz5U7GKpkdo/UjDyxMZcxomHUMj1GiYHVDOkd6kSTNFpxvBd7QKjcC6+onndUG9juNJ6qxmM7VcNCsaqjQ/EOh6zEJfDZWcKxfdOH6X+2ktOD8QFXFUzXFzqAw0/3dZXcM4c1bMFBJC5h5+UZxNB6Li+jWvbmPWWdMyWna5Uzr3OXu9fh3zc7yK3BagprUAsmW5LaWPSVZcjUHnf36zQvx6+HWk4z5h4jzU30tDaGQMLiCaZudif1jFTEsP39jOwp8LD3kYtv6zkyJei0U0hGrknUc+pnoXZfB6DwgsQDrsBPPsKgaoo8xPTMNh37oGlvawPnaRycN4+lhjuIvR/5I5WBa8k8O4v3ltLG/wC7GZ/CdmajWZ9W1zGoA17kHmdNre8usJwXuirX1GUW+hP0+snKMa6XhKV8NBjKrKsocZxt0OrhB5AE/WaDiuoUDnKx+CAg2uSylbnlcakefnMxr6UnfwZwPGkraLiAan+lkUX8o3ilzAqw3uDbb2kWr2TBbNds2hzEtm0/q9zLZMKQvi5C3rHKk9GI+mtnlXFKJo1Su1jceYgUqqtutz6kCaHtvRDBSB4uXWZnGJ3Zyn01lVwhJUy34C96pDWub29hcATSkzEYGoVdDf8AexmuwtfOgPsfUaGdX8Z7aOfMuMcdpGdo85kd51MghtzI1Ux+o0i1DMMZHqNOgVIkwbNTRqhgpGx1lL2n/lP6SP2Wx+vdsfT1kjtN/Kf0kIu6Kzj5dFb2Z461HNmsVCkgWFyeQvCwypi8QxsVLqbg62OmoMo6dI5c3IG1/OctdqbXGhII9L850tExeKUFSoyKCAptruT1jGGpFjYa3h1qrObsbnr19ZZ9mKop1QWA10BPLzilNRWzcIOXAsXww0Cmbd1Nx0lPUXxN6zcdq6GamHG6G/tzmVOHzNcc5zT/AGUT4RKa5WDeh/WerdlsT/lhW5TzVaWrA8l/MzecKfLkYfiVT72kMu0Vw9N/QVLXsPkJW46upqqt7EnQRg8QsspsListXvamqkgX3ygc5FKzqdI1fEnCqCeQtF4ViAy2++8qeKcZpsBk8RvewsdpFoZv5gupJ1Xlb9Y2h2jWVTpKXiFa14lPidxqZExNTNMjVFBiqPeNryBI63vp9pmO11P/ADFHMJc+p0/IzeYKiBmY20B1PIAan6zBY7ECs7VBsTZR/SNF/X3lo9OXJwq3axHlp9JsOG08tNep8X+7UTNYPhJrta5AFySN+k1uW1gNgLfKdn8dV+Rx5X8BcyNUMeqGRarTobI0NVGkWo0ddpGqNMsY27To25nTIyso1CrXG4l3j8cKuHY8wNR+col5xaDEnKPxAi044Omejmh6Vmp7NYrDCi+ZbDS5ezDNyImX4ohaqdQxLaEbEHa0ZVyBblzHmJY9nUDYhb8rmd3NnCjsbwZ6VNXbY7jp0vIKmxnpOLwgq02Q7EaeR5Gec4mgUYq24NpxZbuzuwSTjRr+H4kV6GVtwLH9ZTYNQtw24NvleMcBxRSoBybSSOLU8tVrcyG+cd+okckfMiuxL2LE9F+wv+c1OFxJpsMO9i1MlbjYN+NCeeU6exmTxFazAj9ZYd+S/eG9yxcm975jdjfrv7mSaBOjbtRZkuDpbX85G/43SA7sK7EbgDb1vH+z3EFcDXRvv0MPieDDNmUWYXFxobcxJrTpnVHe0BhK4LDu8PVzG+mUDbfxSwfGVEW7UQq+bi+ovtbpHuH16oUf5tiCTrSXNr5jT6QK+CNTV3ZhoTew2Fhp6eU3oooP7SInDlerlqBCisSMpNyRrqRyllVQD5SVhkCjoANPXl+cq+K4qwNt/wB/rJvbMypGO4ziWevVpFytPuHIANrsqltbbg5ctvOVFDELTFiL8h094PEK9qtQsSWs1NQb7MT4h5AE+8i4QXGVtxz6iWSONsvuzuLF3LkAsbAbe376S5eqDM3hMErE3JB6A6X3H0+0tKJsovvYXnThl8I5F9H6ryLVeK9SR6jy9kgKjSM7QneMM0VgIzRY0zTpkdErtHw3u2zr8DH5GVvC/wCcn903WJpB1KMLg7zHLgzRxKKdswseonK407O2GT1CmDxzAd3U/pbUfmInBKmWuhPW3zmv4lgBWoW/ELlf0mF1U9CD9RN5Mj0hYIRcX+z1BTpMp2xwO1UDyb8jL7huJ7ykrdQL+vOdxTD95TKnmPryjkrRKEvEjz6i1iD0IPyM0XHUvkcbMtpnqlMrdTuDYy+w9XvcLb8VM/STxv4X/kK1ZngpPtcfIyRQwtR3UAWUnf8ACNNyINcjW0uexOCOKqMpvlRQTa+5On2MT0yKJdDDGlWKUyCgpK5N7+PNl+c0+CxIrCxNnH16Sp4llpNkA3OWwGtqas/3ZIy5KkMsxNWUxyo2uCwt92PyktsKBzv6zK4LtARvv95Jq9omOgGvLST8s6VOJYcXxgUZV35frKukm5bXr6dI0lTMbnUwcWjulRaV7pTZ3I3AANlHmbH5GajG3ROUvrMX2lUF1yaXLi4vc63PsLgfORcLTsMx/DeSuNuq92ifEqtc+RIK/nK3CsS17k26/pOmcPOmcqleyxWtlbTqv7+V5PFe4vKrLc7/ACkrNYQwrdmcj1RIapGXqRo1I0zzoskE7xlmiM0bJmWxpCkzoF50zY6N+JV4+gGYE7qwIMlYHGCogI9x0Mj4o7zBraZa4I+Ee8yfazAZH7xR4X38mmo4a90Ea41hw9BwehI8iIpK0bxz8yKLsrxC16ZOh1HrLPG9oaSeEXc/02t8zMVTa0OGPhrMl60S+KYsVWzBMumut7+ch5yAQCbHcA7+s4mAZqkY9OqsbaoRtPSv4JjOcYTuFoW9L1Z5q83/APB7Fd3iK1L/AJuHYjzamwYD5M/yiktCTLDGLmxOgvmxSUf7VNqjn3yIPaR8RR1ZRurMp9VJU/aWj1QMZSojXM6V20/HmCDX0+8Hi2Gy4quBt3l/moP5yOVUky2PbopKdKPd3tJRw8Rlyi/STsr5oh8QxwoITux2H5nylz2P7T4elh2ashDXJJt/OJ/Fc6bWFulplMRXSqVZVYuAwN/hOoKkCU3FKpVrGxc++Qf/AK+15348KjD1I5Z5LdIi8QdWq1GS4QscgJuQt9FvztteRCvSOERQJl7MjSkgg3MsKWJuNd5EtHAILQPZIZ4BaADOvCxUKTAJnXiXgAsSJeLEBJ4ZxA0m8juPKaGrVDrcagiY0mWPCcdlOVvhP0MhF1o68sL2jQdmMbmUodxt5iXVYXQg9DMDgsSadQsORP3mk47xYDDrl3qC3oOc3F3ojlhTtGRY6m219PnCBjCw6TaShNuwzOMSLAAbTRdg3K4+gwNiCx9QUZSD5azPmX/Y0gV26mjUVfItlDHy8OYe8T4BquzRzFsWS5pJqzFfCP8AMUqiHdiFUkn06za8ToUKtdwHC1MquSx8DU2HgynrcGVuCof+kvT2vdV6C9gPrKfhiZ3elWW5pju7HkBqB6an2tMZacb/AFRXFfqi8q8GfkpN1zaWOnW4lRxHg9SoFppYNVHhN9lvZmIGulm95NqYS1ytRxfT4th0AlMeNnAYlTTpd5/l+ItnbKL6Wtz0+0jij6kki2SUlHZfVOwWGw9E53fNkN3DZQpI+IAdPMmeM1mudCCBcAgEZtfi1113+U2/a7t4+JptSyBc4sxDE+HmLW57bzDGdjcuSOTXwS04Cdad++UQHGGINv3pOBiAOdadOgAhEGHELQACLEnQEFj8I1Jyrex6iRTNzxbACslj8Q+EzE1qZUkHQjeQcaOyE/SCobGBXqk2F9BtJLUctujKCPzkJ9/eaxrZnLL8TifrHlGkjnXTzkiVOYWKIIhQA4y/7Em2KHQU6h+WWZ8y47KYgLilB2dHT5i4+qiDVoD1nHnu8DTUblg22/jvbX2jOLAbFs+XKXpoWG9nF1bXnsIHGcaKf+FDAW72irC9rKXGcn0Bv/8AWV+BpmlisSjMXC1WKEm/hezgX6AMBOadnRi6WWOxSUkZ3NlUEk/p1PlKejx44eiawUMcTTzhCV0FlVQxtcWIIvtr8oHavErVDIT4KepHIuR4QTzsOXU+QlFWxNJOHpYA1qpK3NiyKjA5RfYWVR7+UpHA1BSfWLJluXlFLj8a1Zy72BJ2X4VHQRmjSLsFUXJ2gCO4WuabBltcbXFx7ypAex+Aei2WoLE3INmsQGKm1wDupHtIskY3GPVbPUYsbWHQKNlUchqfmTuTI8FzY2IxtFURsG5vy5frHRAQsQmITBBgAV4k68SMBZ0QRZlgbp22lDx/h+cZ1+Ib+Yljw/GCot+fOHU3ie0NNxZVLg+8wykfEq3/AFEzDGbKs2ShVtp4T9ZjAI0gcr0FT1IMfkaibNJN4xHDeEYBOohmAAx/h9+/pldSrBgBfUgghfc6Ria3+G2ER8S7soJp0wy3t4WLgXF9L25wutgTeIY6tiKgDr3b0qZrKoDDxIVUjU66MTJ1PEWrVra+LKo89FUemw9pCr1O7apjSrnun7mmB8DM1PUsTuozNcDcgSJ2EWpiK9IsDlFUOzE6VMpu1/vJTUZNOqX+1/v2Vg3HRN7acLXD4nu/wlKb3JNi7XLufMmYiuwLG21zb9feejfxnqjvaJBF2pFWHMBGup98xHtPNROhzuKRGtiiEIgizIzo22unLn+kV25D/tCVbQA60WdEYwAbqvyhXjFM3N48IAKIsQmKIgOE6dOiYx3h+NNNgeXMeU06VAwDA3BmNEseEY7I2Vj4T9DJRdaOjLC1aLPjFa1Fx/qsPrr9plJfdoW0Xz1lAd5VHMJmkoGQ2EkUm0jAOptHLwDFT7QA4zZ/w2ezYo9KCn5PMYZq+wb/APu1HxNhrL5tnsB82ET4CNLwKkuKwX+GbOoZ/wDEO7WyhajE5aZ3JOU8vxbmVvBeLUsJjSbZaTlqS3/+NEsFb3K6/wB3lNB2B4QwpI7fiRHF+jDwj/aFnm3GnGgv47m/od9fM/abhyQPqE7R8XbF4h6zXsTZB/pQfCPz9SZXCCIQmQCEF35Df7ecGpUt68hOpJb1O8YBqsWcJ0AOjOIawjpMj4jaACUJIEi0GkgGIBYQgLDgBxnTjOgwIyGKYyrWjkjKNHVCfpEitiS6qD+G/wApDqRwQHlI8IZNSAYxabawTEBjME28QHX1jCVIZMYDxmq/h5h2qVqwXcYaoR/fdQn1J+Uyl7iaLsFjDTxa62DI6n00b6ZYnwDfcK7UqlHxgrbMNicpU2KtoNvsRPJsbX7yo7/6nZgOgJJA+U1Pby9N2am4C1/5qaauB8Y6XAF5jgYL/gwxEd7evIRGa06mvM7zQhUTmd44Ik4QAKITELQCYAKxjNY6QyYzWaAC4cR694FIRwRAEIQMCEsACnRZ0GBWw0aBOmXscXTsegPEJuIra6wjw1k2xswYZIgQZkWGrxudBMCVRblLPs7iBTxNFjsKig/2t4G+jGUitY3ktW5iNbEXHa/FZq5W9wmnv+xKQtaDVrEksxuxOp6mCnUwX6GOr57xy8ZzRc80IdzTs0azzs0ADJiEwc06ACM0ZfePEiM7mJgSae0OAIQjAKEIIhiIAxOiGLEwKydFiRiFvEBigQiBbaIYBgkRzJGyImMSEBBiiACkRyg/I84ERhAA6o8UEtC3teKVjAC868K0ICMQ3edeGREtGAMLKYoEWFAAViU4rGIpifQJCwxG1jojAIQlgiEsQBGdBnR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831" y="160338"/>
            <a:ext cx="1815391" cy="2270854"/>
          </a:xfrm>
          <a:prstGeom prst="rect">
            <a:avLst/>
          </a:prstGeom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47" y="2417544"/>
            <a:ext cx="2251804" cy="22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y coop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/>
          <a:stretch/>
        </p:blipFill>
        <p:spPr bwMode="auto">
          <a:xfrm>
            <a:off x="7075359" y="2431192"/>
            <a:ext cx="1755112" cy="240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English Political Traditions</a:t>
            </a:r>
            <a:endParaRPr lang="en-US" dirty="0"/>
          </a:p>
        </p:txBody>
      </p:sp>
      <p:sp>
        <p:nvSpPr>
          <p:cNvPr id="19458" name="Subtitle 2"/>
          <p:cNvSpPr>
            <a:spLocks noGrp="1"/>
          </p:cNvSpPr>
          <p:nvPr>
            <p:ph type="body" idx="1"/>
          </p:nvPr>
        </p:nvSpPr>
        <p:spPr>
          <a:xfrm>
            <a:off x="3462527" y="3930323"/>
            <a:ext cx="4603376" cy="1083328"/>
          </a:xfrm>
        </p:spPr>
        <p:txBody>
          <a:bodyPr/>
          <a:lstStyle/>
          <a:p>
            <a:pPr marR="0" algn="ctr"/>
            <a:r>
              <a:rPr lang="en-US" dirty="0" smtClean="0"/>
              <a:t>What aspects of the English government do we use in the US today?</a:t>
            </a:r>
          </a:p>
        </p:txBody>
      </p:sp>
    </p:spTree>
    <p:extLst>
      <p:ext uri="{BB962C8B-B14F-4D97-AF65-F5344CB8AC3E}">
        <p14:creationId xmlns:p14="http://schemas.microsoft.com/office/powerpoint/2010/main" val="36965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020888"/>
            <a:ext cx="6019800" cy="4105275"/>
          </a:xfrm>
        </p:spPr>
        <p:txBody>
          <a:bodyPr>
            <a:noAutofit/>
          </a:bodyPr>
          <a:lstStyle/>
          <a:p>
            <a:r>
              <a:rPr lang="en-US" sz="2400" dirty="0" smtClean="0"/>
              <a:t>Cultural &amp; intellectual movement of the 1600-1700s</a:t>
            </a:r>
          </a:p>
          <a:p>
            <a:r>
              <a:rPr lang="en-US" sz="2400" dirty="0" smtClean="0"/>
              <a:t>Developed in Germany, France, Britain &amp; spread throughout much of Europe</a:t>
            </a:r>
          </a:p>
          <a:p>
            <a:r>
              <a:rPr lang="en-US" sz="2400" u="sng" dirty="0" smtClean="0"/>
              <a:t>Spread the idea that reason and science could improve society</a:t>
            </a:r>
          </a:p>
          <a:p>
            <a:r>
              <a:rPr lang="en-US" sz="2400" dirty="0" smtClean="0"/>
              <a:t>Our founders were products of Enlightenment and believed in Enlightenment ideals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0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Parliament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4715"/>
            <a:ext cx="4792761" cy="358926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77604"/>
              </p:ext>
            </p:extLst>
          </p:nvPr>
        </p:nvGraphicFramePr>
        <p:xfrm>
          <a:off x="3046003" y="1839485"/>
          <a:ext cx="5734386" cy="290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93"/>
                <a:gridCol w="2867193"/>
              </a:tblGrid>
              <a:tr h="650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Main Ideas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Influence on US Gov’t</a:t>
                      </a:r>
                      <a:endParaRPr lang="en-US" sz="2400" dirty="0"/>
                    </a:p>
                  </a:txBody>
                  <a:tcPr/>
                </a:tc>
              </a:tr>
              <a:tr h="20853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Lawmaking body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Stronger than king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Powerful legislature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“Great Charter” (1215)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84747"/>
              </p:ext>
            </p:extLst>
          </p:nvPr>
        </p:nvGraphicFramePr>
        <p:xfrm>
          <a:off x="2642851" y="2020887"/>
          <a:ext cx="5734386" cy="290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93"/>
                <a:gridCol w="2867193"/>
              </a:tblGrid>
              <a:tr h="650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Main Ideas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Influence on US Gov’t</a:t>
                      </a:r>
                      <a:endParaRPr lang="en-US" sz="2400" dirty="0"/>
                    </a:p>
                  </a:txBody>
                  <a:tcPr/>
                </a:tc>
              </a:tr>
              <a:tr h="20853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King’s power limited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Rule of law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Common law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No taxation</a:t>
                      </a:r>
                      <a:r>
                        <a:rPr lang="en-US" sz="2400" baseline="0" dirty="0" smtClean="0"/>
                        <a:t> without representation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2045" b="22045"/>
          <a:stretch>
            <a:fillRect/>
          </a:stretch>
        </p:blipFill>
        <p:spPr>
          <a:xfrm>
            <a:off x="169550" y="4152923"/>
            <a:ext cx="3259450" cy="2705077"/>
          </a:xfrm>
        </p:spPr>
      </p:pic>
    </p:spTree>
    <p:extLst>
      <p:ext uri="{BB962C8B-B14F-4D97-AF65-F5344CB8AC3E}">
        <p14:creationId xmlns:p14="http://schemas.microsoft.com/office/powerpoint/2010/main" val="428749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685800"/>
            <a:ext cx="5178303" cy="886968"/>
          </a:xfrm>
        </p:spPr>
        <p:txBody>
          <a:bodyPr/>
          <a:lstStyle/>
          <a:p>
            <a:r>
              <a:rPr lang="en-US" dirty="0" smtClean="0"/>
              <a:t>English Bill of Rights (1689)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973065"/>
              </p:ext>
            </p:extLst>
          </p:nvPr>
        </p:nvGraphicFramePr>
        <p:xfrm>
          <a:off x="2872916" y="2147132"/>
          <a:ext cx="573438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93"/>
                <a:gridCol w="2867193"/>
              </a:tblGrid>
              <a:tr h="650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Main Ideas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Influence on US Gov’t</a:t>
                      </a:r>
                      <a:endParaRPr lang="en-US" sz="2400" dirty="0"/>
                    </a:p>
                  </a:txBody>
                  <a:tcPr/>
                </a:tc>
              </a:tr>
              <a:tr h="20853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Statement of rights citizens should have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Ended divine right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Fair trial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No cruel/unusual punishment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Free elections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6140" b="26140"/>
          <a:stretch>
            <a:fillRect/>
          </a:stretch>
        </p:blipFill>
        <p:spPr>
          <a:xfrm>
            <a:off x="2028" y="2565093"/>
            <a:ext cx="2640823" cy="2191667"/>
          </a:xfrm>
        </p:spPr>
      </p:pic>
    </p:spTree>
    <p:extLst>
      <p:ext uri="{BB962C8B-B14F-4D97-AF65-F5344CB8AC3E}">
        <p14:creationId xmlns:p14="http://schemas.microsoft.com/office/powerpoint/2010/main" val="335019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64980"/>
              </p:ext>
            </p:extLst>
          </p:nvPr>
        </p:nvGraphicFramePr>
        <p:xfrm>
          <a:off x="2642849" y="2020887"/>
          <a:ext cx="5986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400"/>
                <a:gridCol w="2993400"/>
              </a:tblGrid>
              <a:tr h="650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Main Ideas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Influence on US Gov’t</a:t>
                      </a:r>
                      <a:endParaRPr lang="en-US" sz="2400" dirty="0"/>
                    </a:p>
                  </a:txBody>
                  <a:tcPr/>
                </a:tc>
              </a:tr>
              <a:tr h="20853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Rests on court decisions (precedent)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/>
                        <a:t>Still have today!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2400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/>
                        <a:t>Means not all “laws” that we follow come out of Congress or other law-making bodies.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23054" r="23054"/>
          <a:stretch>
            <a:fillRect/>
          </a:stretch>
        </p:blipFill>
        <p:spPr>
          <a:xfrm>
            <a:off x="169550" y="3621004"/>
            <a:ext cx="3841816" cy="3188393"/>
          </a:xfrm>
        </p:spPr>
      </p:pic>
    </p:spTree>
    <p:extLst>
      <p:ext uri="{BB962C8B-B14F-4D97-AF65-F5344CB8AC3E}">
        <p14:creationId xmlns:p14="http://schemas.microsoft.com/office/powerpoint/2010/main" val="1040271531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14262</TotalTime>
  <Words>333</Words>
  <Application>Microsoft Office PowerPoint</Application>
  <PresentationFormat>On-screen Show (4:3)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News Gothic MT</vt:lpstr>
      <vt:lpstr>Wingdings</vt:lpstr>
      <vt:lpstr>Wingdings 2</vt:lpstr>
      <vt:lpstr>Inspiration</vt:lpstr>
      <vt:lpstr>Influences and Foundations of American Democracy </vt:lpstr>
      <vt:lpstr>Recap: Government!</vt:lpstr>
      <vt:lpstr>Branches of Government </vt:lpstr>
      <vt:lpstr>English Political Traditions</vt:lpstr>
      <vt:lpstr>The Enlightenment</vt:lpstr>
      <vt:lpstr>Parliament</vt:lpstr>
      <vt:lpstr>Magna Carta “Great Charter” (1215)</vt:lpstr>
      <vt:lpstr>English Bill of Rights (1689)</vt:lpstr>
      <vt:lpstr>Common Law</vt:lpstr>
      <vt:lpstr>Colonial Traditions</vt:lpstr>
      <vt:lpstr>Enlightenment Philosophy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(7L)</dc:title>
  <dc:creator>Default</dc:creator>
  <cp:lastModifiedBy>Drew Hermanson</cp:lastModifiedBy>
  <cp:revision>16</cp:revision>
  <dcterms:created xsi:type="dcterms:W3CDTF">2015-09-08T23:38:42Z</dcterms:created>
  <dcterms:modified xsi:type="dcterms:W3CDTF">2019-09-09T12:06:20Z</dcterms:modified>
</cp:coreProperties>
</file>