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2"/>
  </p:notesMasterIdLst>
  <p:handoutMasterIdLst>
    <p:handoutMasterId r:id="rId23"/>
  </p:handoutMasterIdLst>
  <p:sldIdLst>
    <p:sldId id="283" r:id="rId3"/>
    <p:sldId id="256" r:id="rId4"/>
    <p:sldId id="269" r:id="rId5"/>
    <p:sldId id="270" r:id="rId6"/>
    <p:sldId id="271" r:id="rId7"/>
    <p:sldId id="272" r:id="rId8"/>
    <p:sldId id="273" r:id="rId9"/>
    <p:sldId id="257" r:id="rId10"/>
    <p:sldId id="258" r:id="rId11"/>
    <p:sldId id="259" r:id="rId12"/>
    <p:sldId id="274" r:id="rId13"/>
    <p:sldId id="275" r:id="rId14"/>
    <p:sldId id="276" r:id="rId15"/>
    <p:sldId id="277" r:id="rId16"/>
    <p:sldId id="278" r:id="rId17"/>
    <p:sldId id="280" r:id="rId18"/>
    <p:sldId id="281" r:id="rId19"/>
    <p:sldId id="282"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1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4" d="100"/>
          <a:sy n="74" d="100"/>
        </p:scale>
        <p:origin x="576" y="90"/>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9/28/2015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9/28/2015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0BDE42-F573-4E87-AB11-0A4486ECB614}" type="slidenum">
              <a:rPr lang="en-US"/>
              <a:pPr/>
              <a:t>4</a:t>
            </a:fld>
            <a:endParaRPr lang="en-US"/>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191734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FF5911-44AE-4A92-B8ED-70D5A366ED2A}" type="slidenum">
              <a:rPr lang="en-US"/>
              <a:pPr/>
              <a:t>11</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340451084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02B9795-92DC-40DC-A1CA-9A4B349D7824}" type="datetimeFigureOut">
              <a:rPr lang="en-US"/>
              <a:t>9/28/2015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9/28/2015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9/28/2015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9/28/2015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9/28/2015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9/28/2015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9/28/2015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9/28/2015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9/28/2015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9/28/2015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9/28/2015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n-US"/>
              <a:pPr/>
              <a:t>9/28/2015</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5834130" y="1497170"/>
            <a:ext cx="6194738" cy="4675030"/>
          </a:xfrm>
        </p:spPr>
        <p:txBody>
          <a:bodyPr/>
          <a:lstStyle/>
          <a:p>
            <a:endParaRPr lang="en-US" dirty="0" smtClean="0"/>
          </a:p>
          <a:p>
            <a:r>
              <a:rPr lang="en-US" dirty="0" smtClean="0"/>
              <a:t>What do you see        What does it mean</a:t>
            </a:r>
          </a:p>
          <a:p>
            <a:r>
              <a:rPr lang="en-US" dirty="0" smtClean="0"/>
              <a:t>1.</a:t>
            </a:r>
          </a:p>
          <a:p>
            <a:r>
              <a:rPr lang="en-US" dirty="0" smtClean="0"/>
              <a:t>2.</a:t>
            </a:r>
          </a:p>
          <a:p>
            <a:r>
              <a:rPr lang="en-US" dirty="0" smtClean="0"/>
              <a:t>3.</a:t>
            </a:r>
            <a:endParaRPr lang="en-US" dirty="0"/>
          </a:p>
        </p:txBody>
      </p:sp>
      <p:pic>
        <p:nvPicPr>
          <p:cNvPr id="5" name="Picture 19" descr="joinordie"/>
          <p:cNvPicPr>
            <a:picLocks noGrp="1" noChangeAspect="1" noChangeArrowheads="1"/>
          </p:cNvPicPr>
          <p:nvPr>
            <p:ph sz="half" idx="1"/>
          </p:nvPr>
        </p:nvPicPr>
        <p:blipFill>
          <a:blip r:embed="rId2" cstate="print">
            <a:lum bright="-18000" contrast="24000"/>
          </a:blip>
          <a:srcRect/>
          <a:stretch>
            <a:fillRect/>
          </a:stretch>
        </p:blipFill>
        <p:spPr bwMode="auto">
          <a:xfrm>
            <a:off x="281796" y="1497169"/>
            <a:ext cx="5385803" cy="5148330"/>
          </a:xfrm>
          <a:prstGeom prst="rect">
            <a:avLst/>
          </a:prstGeom>
          <a:noFill/>
          <a:ln w="76200" cmpd="tri">
            <a:solidFill>
              <a:schemeClr val="tx1"/>
            </a:solidFill>
            <a:miter lim="800000"/>
            <a:headEnd/>
            <a:tailEnd/>
          </a:ln>
        </p:spPr>
      </p:pic>
      <p:cxnSp>
        <p:nvCxnSpPr>
          <p:cNvPr id="7" name="Straight Connector 6"/>
          <p:cNvCxnSpPr/>
          <p:nvPr/>
        </p:nvCxnSpPr>
        <p:spPr>
          <a:xfrm>
            <a:off x="8538693" y="1854558"/>
            <a:ext cx="51515" cy="42886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37161" y="2408349"/>
            <a:ext cx="5898524" cy="3863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89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and Indian War Time line</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367922528"/>
              </p:ext>
            </p:extLst>
          </p:nvPr>
        </p:nvGraphicFramePr>
        <p:xfrm>
          <a:off x="592428" y="3756288"/>
          <a:ext cx="10702343" cy="1402080"/>
        </p:xfrm>
        <a:graphic>
          <a:graphicData uri="http://schemas.openxmlformats.org/drawingml/2006/table">
            <a:tbl>
              <a:tblPr firstRow="1" firstCol="1" bandRow="1">
                <a:tableStyleId>{5C22544A-7EE6-4342-B048-85BDC9FD1C3A}</a:tableStyleId>
              </a:tblPr>
              <a:tblGrid>
                <a:gridCol w="1327502"/>
                <a:gridCol w="9374841"/>
              </a:tblGrid>
              <a:tr h="0">
                <a:tc>
                  <a:txBody>
                    <a:bodyPr/>
                    <a:lstStyle/>
                    <a:p>
                      <a:pPr marL="0" marR="0">
                        <a:lnSpc>
                          <a:spcPct val="115000"/>
                        </a:lnSpc>
                        <a:spcBef>
                          <a:spcPts val="0"/>
                        </a:spcBef>
                        <a:spcAft>
                          <a:spcPts val="0"/>
                        </a:spcAft>
                      </a:pPr>
                      <a:r>
                        <a:rPr lang="en-US" sz="2000" dirty="0">
                          <a:effectLst/>
                        </a:rPr>
                        <a:t>1760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The French fail to take back Quebec.  The British lay siege to Montreal in three directions, the French governor surrenders.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2000">
                          <a:effectLst/>
                        </a:rPr>
                        <a:t>1762</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France invades Newfoundland but British troops quickly recover it.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2000">
                          <a:effectLst/>
                        </a:rPr>
                        <a:t>1763</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Treaty of Paris is signed.</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55690399"/>
              </p:ext>
            </p:extLst>
          </p:nvPr>
        </p:nvGraphicFramePr>
        <p:xfrm>
          <a:off x="592428" y="1326524"/>
          <a:ext cx="10702343" cy="2453640"/>
        </p:xfrm>
        <a:graphic>
          <a:graphicData uri="http://schemas.openxmlformats.org/drawingml/2006/table">
            <a:tbl>
              <a:tblPr firstRow="1" firstCol="1" bandRow="1">
                <a:tableStyleId>{5C22544A-7EE6-4342-B048-85BDC9FD1C3A}</a:tableStyleId>
              </a:tblPr>
              <a:tblGrid>
                <a:gridCol w="1247997"/>
                <a:gridCol w="9454346"/>
              </a:tblGrid>
              <a:tr h="0">
                <a:tc>
                  <a:txBody>
                    <a:bodyPr/>
                    <a:lstStyle/>
                    <a:p>
                      <a:pPr marL="0" marR="0">
                        <a:lnSpc>
                          <a:spcPct val="115000"/>
                        </a:lnSpc>
                        <a:spcBef>
                          <a:spcPts val="0"/>
                        </a:spcBef>
                        <a:spcAft>
                          <a:spcPts val="0"/>
                        </a:spcAft>
                      </a:pPr>
                      <a:r>
                        <a:rPr lang="en-US" sz="2000" dirty="0">
                          <a:effectLst/>
                        </a:rPr>
                        <a:t>1759</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French Fort Niagara is taken.  The British head to Quebec. French General Montcalm has 15000 soldiers defending Quebec and British General Wolfe has 8500 soldiers. In July Wolfe bombards Quebec for 68 days but Montcalm holds. Montcalm waits for winter. The British move to the west of Quebec and climb cliffs for an attack which Montcalm thinks is impossible so he doesn’t house many soldiers there. The seasoned British attack the young French. Montcalm and Wolfe will be killed.</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 Box 2"/>
          <p:cNvSpPr txBox="1">
            <a:spLocks noChangeArrowheads="1"/>
          </p:cNvSpPr>
          <p:nvPr/>
        </p:nvSpPr>
        <p:spPr bwMode="auto">
          <a:xfrm>
            <a:off x="1676400" y="914400"/>
            <a:ext cx="2514600" cy="1430338"/>
          </a:xfrm>
          <a:prstGeom prst="rect">
            <a:avLst/>
          </a:prstGeom>
          <a:noFill/>
          <a:ln w="57150" cmpd="thinThick">
            <a:solidFill>
              <a:schemeClr val="tx1"/>
            </a:solidFill>
            <a:miter lim="800000"/>
            <a:headEnd/>
            <a:tailEnd/>
          </a:ln>
          <a:effectLst/>
        </p:spPr>
        <p:txBody>
          <a:bodyPr>
            <a:spAutoFit/>
          </a:bodyPr>
          <a:lstStyle/>
          <a:p>
            <a:pPr algn="ctr">
              <a:spcBef>
                <a:spcPct val="50000"/>
              </a:spcBef>
            </a:pPr>
            <a:r>
              <a:rPr lang="en-US" sz="2800" b="1">
                <a:latin typeface="Arial Narrow" pitchFamily="34" charset="0"/>
              </a:rPr>
              <a:t>French lose war and all land in North America</a:t>
            </a:r>
          </a:p>
        </p:txBody>
      </p:sp>
      <p:sp>
        <p:nvSpPr>
          <p:cNvPr id="536579" name="Text Box 3"/>
          <p:cNvSpPr txBox="1">
            <a:spLocks noChangeArrowheads="1"/>
          </p:cNvSpPr>
          <p:nvPr/>
        </p:nvSpPr>
        <p:spPr bwMode="auto">
          <a:xfrm>
            <a:off x="1676400" y="2714626"/>
            <a:ext cx="2514600" cy="1857375"/>
          </a:xfrm>
          <a:prstGeom prst="rect">
            <a:avLst/>
          </a:prstGeom>
          <a:noFill/>
          <a:ln w="57150" cmpd="thinThick">
            <a:solidFill>
              <a:schemeClr val="tx1"/>
            </a:solidFill>
            <a:miter lim="800000"/>
            <a:headEnd/>
            <a:tailEnd/>
          </a:ln>
          <a:effectLst/>
        </p:spPr>
        <p:txBody>
          <a:bodyPr>
            <a:spAutoFit/>
          </a:bodyPr>
          <a:lstStyle/>
          <a:p>
            <a:pPr algn="ctr">
              <a:spcBef>
                <a:spcPct val="50000"/>
              </a:spcBef>
            </a:pPr>
            <a:r>
              <a:rPr lang="en-US" sz="2800" b="1">
                <a:latin typeface="Arial Narrow" pitchFamily="34" charset="0"/>
              </a:rPr>
              <a:t>English inherit vast new land holdings in North America</a:t>
            </a:r>
          </a:p>
        </p:txBody>
      </p:sp>
      <p:sp>
        <p:nvSpPr>
          <p:cNvPr id="536580" name="Text Box 4"/>
          <p:cNvSpPr txBox="1">
            <a:spLocks noChangeArrowheads="1"/>
          </p:cNvSpPr>
          <p:nvPr/>
        </p:nvSpPr>
        <p:spPr bwMode="auto">
          <a:xfrm>
            <a:off x="8001000" y="838201"/>
            <a:ext cx="2514600" cy="1643527"/>
          </a:xfrm>
          <a:prstGeom prst="rect">
            <a:avLst/>
          </a:prstGeom>
          <a:noFill/>
          <a:ln w="57150" cmpd="thinThick">
            <a:solidFill>
              <a:schemeClr val="tx1"/>
            </a:solidFill>
            <a:miter lim="800000"/>
            <a:headEnd/>
            <a:tailEnd/>
          </a:ln>
          <a:effectLst/>
        </p:spPr>
        <p:txBody>
          <a:bodyPr>
            <a:spAutoFit/>
          </a:bodyPr>
          <a:lstStyle/>
          <a:p>
            <a:pPr algn="ctr">
              <a:lnSpc>
                <a:spcPct val="90000"/>
              </a:lnSpc>
              <a:spcBef>
                <a:spcPct val="50000"/>
              </a:spcBef>
            </a:pPr>
            <a:r>
              <a:rPr lang="en-US" sz="2800" b="1">
                <a:latin typeface="Arial Narrow" pitchFamily="34" charset="0"/>
              </a:rPr>
              <a:t>Colonists realize British are not invincible seek independence.</a:t>
            </a:r>
          </a:p>
        </p:txBody>
      </p:sp>
      <p:sp>
        <p:nvSpPr>
          <p:cNvPr id="536581" name="Text Box 5"/>
          <p:cNvSpPr txBox="1">
            <a:spLocks noChangeArrowheads="1"/>
          </p:cNvSpPr>
          <p:nvPr/>
        </p:nvSpPr>
        <p:spPr bwMode="auto">
          <a:xfrm>
            <a:off x="8001000" y="3111501"/>
            <a:ext cx="2514600" cy="1643527"/>
          </a:xfrm>
          <a:prstGeom prst="rect">
            <a:avLst/>
          </a:prstGeom>
          <a:noFill/>
          <a:ln w="57150" cmpd="thinThick">
            <a:solidFill>
              <a:schemeClr val="tx1"/>
            </a:solidFill>
            <a:miter lim="800000"/>
            <a:headEnd/>
            <a:tailEnd/>
          </a:ln>
          <a:effectLst/>
        </p:spPr>
        <p:txBody>
          <a:bodyPr>
            <a:spAutoFit/>
          </a:bodyPr>
          <a:lstStyle/>
          <a:p>
            <a:pPr algn="ctr">
              <a:lnSpc>
                <a:spcPct val="90000"/>
              </a:lnSpc>
              <a:spcBef>
                <a:spcPct val="50000"/>
              </a:spcBef>
            </a:pPr>
            <a:r>
              <a:rPr lang="en-US" sz="2800" b="1">
                <a:latin typeface="Arial Narrow" pitchFamily="34" charset="0"/>
              </a:rPr>
              <a:t>England sees responsibility to defend empire in North America</a:t>
            </a:r>
          </a:p>
        </p:txBody>
      </p:sp>
      <p:sp>
        <p:nvSpPr>
          <p:cNvPr id="536582" name="Text Box 6"/>
          <p:cNvSpPr txBox="1">
            <a:spLocks noChangeArrowheads="1"/>
          </p:cNvSpPr>
          <p:nvPr/>
        </p:nvSpPr>
        <p:spPr bwMode="auto">
          <a:xfrm>
            <a:off x="8001000" y="5403850"/>
            <a:ext cx="2514600" cy="1301750"/>
          </a:xfrm>
          <a:prstGeom prst="rect">
            <a:avLst/>
          </a:prstGeom>
          <a:noFill/>
          <a:ln w="57150" cmpd="thinThick">
            <a:solidFill>
              <a:schemeClr val="tx1"/>
            </a:solidFill>
            <a:miter lim="800000"/>
            <a:headEnd/>
            <a:tailEnd/>
          </a:ln>
          <a:effectLst/>
        </p:spPr>
        <p:txBody>
          <a:bodyPr>
            <a:spAutoFit/>
          </a:bodyPr>
          <a:lstStyle/>
          <a:p>
            <a:pPr algn="ctr">
              <a:lnSpc>
                <a:spcPct val="90000"/>
              </a:lnSpc>
              <a:spcBef>
                <a:spcPct val="50000"/>
              </a:spcBef>
            </a:pPr>
            <a:r>
              <a:rPr lang="en-US" sz="2800" b="1" dirty="0">
                <a:solidFill>
                  <a:srgbClr val="1A1AF2"/>
                </a:solidFill>
                <a:latin typeface="Arial Narrow" pitchFamily="34" charset="0"/>
              </a:rPr>
              <a:t>King George and Parliament tax the Colonies</a:t>
            </a:r>
          </a:p>
        </p:txBody>
      </p:sp>
      <p:sp>
        <p:nvSpPr>
          <p:cNvPr id="536583" name="WordArt 7"/>
          <p:cNvSpPr>
            <a:spLocks noChangeArrowheads="1" noChangeShapeType="1" noTextEdit="1"/>
          </p:cNvSpPr>
          <p:nvPr/>
        </p:nvSpPr>
        <p:spPr bwMode="auto">
          <a:xfrm>
            <a:off x="8153400" y="457201"/>
            <a:ext cx="1981200" cy="555625"/>
          </a:xfrm>
          <a:prstGeom prst="rect">
            <a:avLst/>
          </a:prstGeom>
        </p:spPr>
        <p:txBody>
          <a:bodyPr spcFirstLastPara="1" wrap="none" fromWordArt="1">
            <a:prstTxWarp prst="textArchUp">
              <a:avLst>
                <a:gd name="adj" fmla="val 11122105"/>
              </a:avLst>
            </a:prstTxWarp>
          </a:bodyPr>
          <a:lstStyle/>
          <a:p>
            <a:pPr algn="ctr"/>
            <a:r>
              <a:rPr lang="en-US" sz="3600" kern="10">
                <a:ln w="9525">
                  <a:solidFill>
                    <a:srgbClr val="000000"/>
                  </a:solidFill>
                  <a:round/>
                  <a:headEnd/>
                  <a:tailEnd/>
                </a:ln>
                <a:solidFill>
                  <a:srgbClr val="0000CC"/>
                </a:solidFill>
                <a:effectLst>
                  <a:outerShdw dist="35921" dir="2700000" algn="ctr" rotWithShape="0">
                    <a:schemeClr val="bg1"/>
                  </a:outerShdw>
                </a:effectLst>
                <a:latin typeface="Arial Black"/>
              </a:rPr>
              <a:t>EFFECTS</a:t>
            </a:r>
          </a:p>
        </p:txBody>
      </p:sp>
      <p:sp>
        <p:nvSpPr>
          <p:cNvPr id="536584" name="Text Box 8"/>
          <p:cNvSpPr txBox="1">
            <a:spLocks noChangeArrowheads="1"/>
          </p:cNvSpPr>
          <p:nvPr/>
        </p:nvSpPr>
        <p:spPr bwMode="auto">
          <a:xfrm>
            <a:off x="4495800" y="990600"/>
            <a:ext cx="3124200" cy="369332"/>
          </a:xfrm>
          <a:prstGeom prst="rect">
            <a:avLst/>
          </a:prstGeom>
          <a:noFill/>
          <a:ln w="9525">
            <a:noFill/>
            <a:miter lim="800000"/>
            <a:headEnd/>
            <a:tailEnd/>
          </a:ln>
          <a:effectLst/>
        </p:spPr>
        <p:txBody>
          <a:bodyPr>
            <a:spAutoFit/>
          </a:bodyPr>
          <a:lstStyle/>
          <a:p>
            <a:pPr>
              <a:spcBef>
                <a:spcPct val="50000"/>
              </a:spcBef>
            </a:pPr>
            <a:endParaRPr lang="en-US"/>
          </a:p>
        </p:txBody>
      </p:sp>
      <p:sp>
        <p:nvSpPr>
          <p:cNvPr id="536585" name="Text Box 9"/>
          <p:cNvSpPr txBox="1">
            <a:spLocks noChangeArrowheads="1"/>
          </p:cNvSpPr>
          <p:nvPr/>
        </p:nvSpPr>
        <p:spPr bwMode="auto">
          <a:xfrm>
            <a:off x="4495800" y="152400"/>
            <a:ext cx="3200400" cy="1855788"/>
          </a:xfrm>
          <a:prstGeom prst="rect">
            <a:avLst/>
          </a:prstGeom>
          <a:noFill/>
          <a:ln w="57150" cmpd="thinThick">
            <a:solidFill>
              <a:schemeClr val="tx1"/>
            </a:solidFill>
            <a:miter lim="800000"/>
            <a:headEnd/>
            <a:tailEnd/>
          </a:ln>
          <a:effectLst/>
        </p:spPr>
        <p:txBody>
          <a:bodyPr>
            <a:spAutoFit/>
          </a:bodyPr>
          <a:lstStyle/>
          <a:p>
            <a:pPr algn="ctr">
              <a:lnSpc>
                <a:spcPct val="80000"/>
              </a:lnSpc>
              <a:spcBef>
                <a:spcPct val="50000"/>
              </a:spcBef>
            </a:pPr>
            <a:r>
              <a:rPr lang="en-US" sz="2800" b="1">
                <a:effectLst>
                  <a:outerShdw blurRad="38100" dist="38100" dir="2700000" algn="tl">
                    <a:srgbClr val="FFFFFF"/>
                  </a:outerShdw>
                </a:effectLst>
                <a:latin typeface="Arial Black" pitchFamily="34" charset="0"/>
              </a:rPr>
              <a:t>FRENCH AND INDIAN WAR OR SEVEN YEARS OF WAR</a:t>
            </a:r>
          </a:p>
        </p:txBody>
      </p:sp>
      <p:sp>
        <p:nvSpPr>
          <p:cNvPr id="536586" name="Text Box 10"/>
          <p:cNvSpPr txBox="1">
            <a:spLocks noChangeArrowheads="1"/>
          </p:cNvSpPr>
          <p:nvPr/>
        </p:nvSpPr>
        <p:spPr bwMode="auto">
          <a:xfrm>
            <a:off x="4495800" y="4495801"/>
            <a:ext cx="3200400" cy="2062103"/>
          </a:xfrm>
          <a:prstGeom prst="rect">
            <a:avLst/>
          </a:prstGeom>
          <a:noFill/>
          <a:ln w="9525">
            <a:noFill/>
            <a:miter lim="800000"/>
            <a:headEnd/>
            <a:tailEnd/>
          </a:ln>
          <a:effectLst>
            <a:outerShdw dist="38100" dir="10800000" algn="ctr" rotWithShape="0">
              <a:srgbClr val="0000CC"/>
            </a:outerShdw>
          </a:effectLst>
        </p:spPr>
        <p:txBody>
          <a:bodyPr>
            <a:spAutoFit/>
          </a:bodyPr>
          <a:lstStyle/>
          <a:p>
            <a:pPr algn="ctr">
              <a:spcBef>
                <a:spcPct val="50000"/>
              </a:spcBef>
            </a:pPr>
            <a:r>
              <a:rPr lang="en-US" sz="3200" b="1"/>
              <a:t>FOUGHT FOR THE CONTROL OF NORTH AMERICA</a:t>
            </a:r>
          </a:p>
        </p:txBody>
      </p:sp>
      <p:sp>
        <p:nvSpPr>
          <p:cNvPr id="536587" name="AutoShape 11">
            <a:hlinkClick r:id="rId3" action="ppaction://hlinksldjump"/>
          </p:cNvPr>
          <p:cNvSpPr>
            <a:spLocks noChangeArrowheads="1"/>
          </p:cNvSpPr>
          <p:nvPr/>
        </p:nvSpPr>
        <p:spPr bwMode="auto">
          <a:xfrm>
            <a:off x="7391400" y="6477000"/>
            <a:ext cx="304800" cy="304800"/>
          </a:xfrm>
          <a:prstGeom prst="irregularSeal1">
            <a:avLst/>
          </a:prstGeom>
          <a:solidFill>
            <a:srgbClr val="CC3300"/>
          </a:solidFill>
          <a:ln w="9525">
            <a:solidFill>
              <a:schemeClr val="tx1"/>
            </a:solidFill>
            <a:miter lim="800000"/>
            <a:headEnd/>
            <a:tailEnd/>
          </a:ln>
          <a:effectLst/>
        </p:spPr>
        <p:txBody>
          <a:bodyPr wrap="none" anchor="ctr"/>
          <a:lstStyle/>
          <a:p>
            <a:endParaRPr lang="en-US"/>
          </a:p>
        </p:txBody>
      </p:sp>
      <p:pic>
        <p:nvPicPr>
          <p:cNvPr id="536588" name="Picture 12" descr="George Washington at Fort Duquesne"/>
          <p:cNvPicPr>
            <a:picLocks noChangeAspect="1" noChangeArrowheads="1"/>
          </p:cNvPicPr>
          <p:nvPr/>
        </p:nvPicPr>
        <p:blipFill>
          <a:blip r:embed="rId4" cstate="print"/>
          <a:srcRect/>
          <a:stretch>
            <a:fillRect/>
          </a:stretch>
        </p:blipFill>
        <p:spPr bwMode="auto">
          <a:xfrm>
            <a:off x="4419600" y="2133600"/>
            <a:ext cx="3352800" cy="2268538"/>
          </a:xfrm>
          <a:prstGeom prst="rect">
            <a:avLst/>
          </a:prstGeom>
          <a:noFill/>
          <a:ln w="38100" cmpd="dbl">
            <a:solidFill>
              <a:schemeClr val="tx1"/>
            </a:solidFill>
            <a:miter lim="800000"/>
            <a:headEnd/>
            <a:tailEnd/>
          </a:ln>
        </p:spPr>
      </p:pic>
      <p:sp>
        <p:nvSpPr>
          <p:cNvPr id="536589" name="WordArt 13"/>
          <p:cNvSpPr>
            <a:spLocks noChangeArrowheads="1" noChangeShapeType="1" noTextEdit="1"/>
          </p:cNvSpPr>
          <p:nvPr/>
        </p:nvSpPr>
        <p:spPr bwMode="auto">
          <a:xfrm>
            <a:off x="1981200" y="457201"/>
            <a:ext cx="1981200" cy="555625"/>
          </a:xfrm>
          <a:prstGeom prst="rect">
            <a:avLst/>
          </a:prstGeom>
        </p:spPr>
        <p:txBody>
          <a:bodyPr spcFirstLastPara="1" wrap="none" fromWordArt="1">
            <a:prstTxWarp prst="textArchUp">
              <a:avLst>
                <a:gd name="adj" fmla="val 11122105"/>
              </a:avLst>
            </a:prstTxWarp>
          </a:bodyPr>
          <a:lstStyle/>
          <a:p>
            <a:pPr algn="ctr"/>
            <a:r>
              <a:rPr lang="en-US" sz="3600" kern="10">
                <a:ln w="9525">
                  <a:solidFill>
                    <a:srgbClr val="000000"/>
                  </a:solidFill>
                  <a:round/>
                  <a:headEnd/>
                  <a:tailEnd/>
                </a:ln>
                <a:solidFill>
                  <a:srgbClr val="0000CC"/>
                </a:solidFill>
                <a:effectLst>
                  <a:outerShdw dist="35921" dir="2700000" algn="ctr" rotWithShape="0">
                    <a:schemeClr val="bg1"/>
                  </a:outerShdw>
                </a:effectLst>
                <a:latin typeface="Arial Black"/>
              </a:rPr>
              <a:t>EFFECTS</a:t>
            </a:r>
          </a:p>
        </p:txBody>
      </p:sp>
      <p:sp>
        <p:nvSpPr>
          <p:cNvPr id="536590" name="Text Box 14"/>
          <p:cNvSpPr txBox="1">
            <a:spLocks noChangeArrowheads="1"/>
          </p:cNvSpPr>
          <p:nvPr/>
        </p:nvSpPr>
        <p:spPr bwMode="auto">
          <a:xfrm>
            <a:off x="1676400" y="4922838"/>
            <a:ext cx="2514600" cy="1126462"/>
          </a:xfrm>
          <a:prstGeom prst="rect">
            <a:avLst/>
          </a:prstGeom>
          <a:noFill/>
          <a:ln w="57150" cmpd="thinThick">
            <a:solidFill>
              <a:schemeClr val="tx1"/>
            </a:solidFill>
            <a:miter lim="800000"/>
            <a:headEnd/>
            <a:tailEnd/>
          </a:ln>
          <a:effectLst/>
        </p:spPr>
        <p:txBody>
          <a:bodyPr>
            <a:spAutoFit/>
          </a:bodyPr>
          <a:lstStyle/>
          <a:p>
            <a:pPr algn="ctr">
              <a:lnSpc>
                <a:spcPct val="80000"/>
              </a:lnSpc>
              <a:spcBef>
                <a:spcPct val="50000"/>
              </a:spcBef>
            </a:pPr>
            <a:r>
              <a:rPr lang="en-US" sz="2800" b="1" dirty="0">
                <a:solidFill>
                  <a:srgbClr val="1A1AF2"/>
                </a:solidFill>
                <a:latin typeface="Arial Narrow" pitchFamily="34" charset="0"/>
              </a:rPr>
              <a:t>Great Britain accumulates huge war debts</a:t>
            </a:r>
          </a:p>
        </p:txBody>
      </p:sp>
    </p:spTree>
    <p:extLst>
      <p:ext uri="{BB962C8B-B14F-4D97-AF65-F5344CB8AC3E}">
        <p14:creationId xmlns:p14="http://schemas.microsoft.com/office/powerpoint/2010/main" val="43628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6578"/>
                                        </p:tgtEl>
                                        <p:attrNameLst>
                                          <p:attrName>style.visibility</p:attrName>
                                        </p:attrNameLst>
                                      </p:cBhvr>
                                      <p:to>
                                        <p:strVal val="visible"/>
                                      </p:to>
                                    </p:set>
                                    <p:anim calcmode="lin" valueType="num">
                                      <p:cBhvr additive="base">
                                        <p:cTn id="7" dur="500" fill="hold"/>
                                        <p:tgtEl>
                                          <p:spTgt spid="536578"/>
                                        </p:tgtEl>
                                        <p:attrNameLst>
                                          <p:attrName>ppt_x</p:attrName>
                                        </p:attrNameLst>
                                      </p:cBhvr>
                                      <p:tavLst>
                                        <p:tav tm="0">
                                          <p:val>
                                            <p:strVal val="0-#ppt_w/2"/>
                                          </p:val>
                                        </p:tav>
                                        <p:tav tm="100000">
                                          <p:val>
                                            <p:strVal val="#ppt_x"/>
                                          </p:val>
                                        </p:tav>
                                      </p:tavLst>
                                    </p:anim>
                                    <p:anim calcmode="lin" valueType="num">
                                      <p:cBhvr additive="base">
                                        <p:cTn id="8" dur="500" fill="hold"/>
                                        <p:tgtEl>
                                          <p:spTgt spid="5365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6579"/>
                                        </p:tgtEl>
                                        <p:attrNameLst>
                                          <p:attrName>style.visibility</p:attrName>
                                        </p:attrNameLst>
                                      </p:cBhvr>
                                      <p:to>
                                        <p:strVal val="visible"/>
                                      </p:to>
                                    </p:set>
                                    <p:anim calcmode="lin" valueType="num">
                                      <p:cBhvr additive="base">
                                        <p:cTn id="13" dur="500" fill="hold"/>
                                        <p:tgtEl>
                                          <p:spTgt spid="536579"/>
                                        </p:tgtEl>
                                        <p:attrNameLst>
                                          <p:attrName>ppt_x</p:attrName>
                                        </p:attrNameLst>
                                      </p:cBhvr>
                                      <p:tavLst>
                                        <p:tav tm="0">
                                          <p:val>
                                            <p:strVal val="0-#ppt_w/2"/>
                                          </p:val>
                                        </p:tav>
                                        <p:tav tm="100000">
                                          <p:val>
                                            <p:strVal val="#ppt_x"/>
                                          </p:val>
                                        </p:tav>
                                      </p:tavLst>
                                    </p:anim>
                                    <p:anim calcmode="lin" valueType="num">
                                      <p:cBhvr additive="base">
                                        <p:cTn id="14" dur="500" fill="hold"/>
                                        <p:tgtEl>
                                          <p:spTgt spid="53657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6590"/>
                                        </p:tgtEl>
                                        <p:attrNameLst>
                                          <p:attrName>style.visibility</p:attrName>
                                        </p:attrNameLst>
                                      </p:cBhvr>
                                      <p:to>
                                        <p:strVal val="visible"/>
                                      </p:to>
                                    </p:set>
                                    <p:anim calcmode="lin" valueType="num">
                                      <p:cBhvr additive="base">
                                        <p:cTn id="19" dur="500" fill="hold"/>
                                        <p:tgtEl>
                                          <p:spTgt spid="536590"/>
                                        </p:tgtEl>
                                        <p:attrNameLst>
                                          <p:attrName>ppt_x</p:attrName>
                                        </p:attrNameLst>
                                      </p:cBhvr>
                                      <p:tavLst>
                                        <p:tav tm="0">
                                          <p:val>
                                            <p:strVal val="0-#ppt_w/2"/>
                                          </p:val>
                                        </p:tav>
                                        <p:tav tm="100000">
                                          <p:val>
                                            <p:strVal val="#ppt_x"/>
                                          </p:val>
                                        </p:tav>
                                      </p:tavLst>
                                    </p:anim>
                                    <p:anim calcmode="lin" valueType="num">
                                      <p:cBhvr additive="base">
                                        <p:cTn id="20" dur="500" fill="hold"/>
                                        <p:tgtEl>
                                          <p:spTgt spid="53659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6580"/>
                                        </p:tgtEl>
                                        <p:attrNameLst>
                                          <p:attrName>style.visibility</p:attrName>
                                        </p:attrNameLst>
                                      </p:cBhvr>
                                      <p:to>
                                        <p:strVal val="visible"/>
                                      </p:to>
                                    </p:set>
                                    <p:anim calcmode="lin" valueType="num">
                                      <p:cBhvr additive="base">
                                        <p:cTn id="25" dur="500" fill="hold"/>
                                        <p:tgtEl>
                                          <p:spTgt spid="536580"/>
                                        </p:tgtEl>
                                        <p:attrNameLst>
                                          <p:attrName>ppt_x</p:attrName>
                                        </p:attrNameLst>
                                      </p:cBhvr>
                                      <p:tavLst>
                                        <p:tav tm="0">
                                          <p:val>
                                            <p:strVal val="0-#ppt_w/2"/>
                                          </p:val>
                                        </p:tav>
                                        <p:tav tm="100000">
                                          <p:val>
                                            <p:strVal val="#ppt_x"/>
                                          </p:val>
                                        </p:tav>
                                      </p:tavLst>
                                    </p:anim>
                                    <p:anim calcmode="lin" valueType="num">
                                      <p:cBhvr additive="base">
                                        <p:cTn id="26" dur="500" fill="hold"/>
                                        <p:tgtEl>
                                          <p:spTgt spid="53658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36581"/>
                                        </p:tgtEl>
                                        <p:attrNameLst>
                                          <p:attrName>style.visibility</p:attrName>
                                        </p:attrNameLst>
                                      </p:cBhvr>
                                      <p:to>
                                        <p:strVal val="visible"/>
                                      </p:to>
                                    </p:set>
                                    <p:anim calcmode="lin" valueType="num">
                                      <p:cBhvr additive="base">
                                        <p:cTn id="31" dur="500" fill="hold"/>
                                        <p:tgtEl>
                                          <p:spTgt spid="536581"/>
                                        </p:tgtEl>
                                        <p:attrNameLst>
                                          <p:attrName>ppt_x</p:attrName>
                                        </p:attrNameLst>
                                      </p:cBhvr>
                                      <p:tavLst>
                                        <p:tav tm="0">
                                          <p:val>
                                            <p:strVal val="0-#ppt_w/2"/>
                                          </p:val>
                                        </p:tav>
                                        <p:tav tm="100000">
                                          <p:val>
                                            <p:strVal val="#ppt_x"/>
                                          </p:val>
                                        </p:tav>
                                      </p:tavLst>
                                    </p:anim>
                                    <p:anim calcmode="lin" valueType="num">
                                      <p:cBhvr additive="base">
                                        <p:cTn id="32" dur="500" fill="hold"/>
                                        <p:tgtEl>
                                          <p:spTgt spid="53658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36582"/>
                                        </p:tgtEl>
                                        <p:attrNameLst>
                                          <p:attrName>style.visibility</p:attrName>
                                        </p:attrNameLst>
                                      </p:cBhvr>
                                      <p:to>
                                        <p:strVal val="visible"/>
                                      </p:to>
                                    </p:set>
                                    <p:anim calcmode="lin" valueType="num">
                                      <p:cBhvr additive="base">
                                        <p:cTn id="37" dur="500" fill="hold"/>
                                        <p:tgtEl>
                                          <p:spTgt spid="536582"/>
                                        </p:tgtEl>
                                        <p:attrNameLst>
                                          <p:attrName>ppt_x</p:attrName>
                                        </p:attrNameLst>
                                      </p:cBhvr>
                                      <p:tavLst>
                                        <p:tav tm="0">
                                          <p:val>
                                            <p:strVal val="0-#ppt_w/2"/>
                                          </p:val>
                                        </p:tav>
                                        <p:tav tm="100000">
                                          <p:val>
                                            <p:strVal val="#ppt_x"/>
                                          </p:val>
                                        </p:tav>
                                      </p:tavLst>
                                    </p:anim>
                                    <p:anim calcmode="lin" valueType="num">
                                      <p:cBhvr additive="base">
                                        <p:cTn id="38" dur="500" fill="hold"/>
                                        <p:tgtEl>
                                          <p:spTgt spid="5365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8" grpId="0" animBg="1" autoUpdateAnimBg="0"/>
      <p:bldP spid="536579" grpId="0" animBg="1" autoUpdateAnimBg="0"/>
      <p:bldP spid="536580" grpId="0" animBg="1" autoUpdateAnimBg="0"/>
      <p:bldP spid="536581" grpId="0" animBg="1" autoUpdateAnimBg="0"/>
      <p:bldP spid="536582" grpId="0" animBg="1" autoUpdateAnimBg="0"/>
      <p:bldP spid="53659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Text Box 2"/>
          <p:cNvSpPr txBox="1">
            <a:spLocks noChangeArrowheads="1"/>
          </p:cNvSpPr>
          <p:nvPr/>
        </p:nvSpPr>
        <p:spPr bwMode="auto">
          <a:xfrm>
            <a:off x="2971800" y="1676400"/>
            <a:ext cx="6629400" cy="923972"/>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n-US" b="1" dirty="0">
                <a:solidFill>
                  <a:srgbClr val="003399"/>
                </a:solidFill>
                <a:effectLst>
                  <a:outerShdw blurRad="38100" dist="38100" dir="2700000" algn="tl">
                    <a:srgbClr val="C0C0C0"/>
                  </a:outerShdw>
                </a:effectLst>
                <a:latin typeface="Comic Sans MS" pitchFamily="66" charset="0"/>
              </a:rPr>
              <a:t>France </a:t>
            </a:r>
            <a:r>
              <a:rPr lang="en-US" b="1" dirty="0">
                <a:solidFill>
                  <a:srgbClr val="003399"/>
                </a:solidFill>
                <a:effectLst>
                  <a:outerShdw blurRad="38100" dist="38100" dir="2700000" algn="tl">
                    <a:srgbClr val="C0C0C0"/>
                  </a:outerShdw>
                </a:effectLst>
                <a:latin typeface="Comic Sans MS" pitchFamily="66" charset="0"/>
                <a:sym typeface="Wingdings" pitchFamily="2" charset="2"/>
              </a:rPr>
              <a:t>--&gt; </a:t>
            </a:r>
            <a:r>
              <a:rPr lang="en-US" b="1" dirty="0">
                <a:effectLst>
                  <a:outerShdw blurRad="38100" dist="38100" dir="2700000" algn="tl">
                    <a:srgbClr val="C0C0C0"/>
                  </a:outerShdw>
                </a:effectLst>
                <a:latin typeface="Comic Sans MS" pitchFamily="66" charset="0"/>
                <a:sym typeface="Wingdings" pitchFamily="2" charset="2"/>
              </a:rPr>
              <a:t>lost her Canadian possessions, most of her empire in India, and claims </a:t>
            </a:r>
            <a:br>
              <a:rPr lang="en-US" b="1" dirty="0">
                <a:effectLst>
                  <a:outerShdw blurRad="38100" dist="38100" dir="2700000" algn="tl">
                    <a:srgbClr val="C0C0C0"/>
                  </a:outerShdw>
                </a:effectLst>
                <a:latin typeface="Comic Sans MS" pitchFamily="66" charset="0"/>
                <a:sym typeface="Wingdings" pitchFamily="2" charset="2"/>
              </a:rPr>
            </a:br>
            <a:r>
              <a:rPr lang="en-US" b="1" dirty="0">
                <a:effectLst>
                  <a:outerShdw blurRad="38100" dist="38100" dir="2700000" algn="tl">
                    <a:srgbClr val="C0C0C0"/>
                  </a:outerShdw>
                </a:effectLst>
                <a:latin typeface="Comic Sans MS" pitchFamily="66" charset="0"/>
                <a:sym typeface="Wingdings" pitchFamily="2" charset="2"/>
              </a:rPr>
              <a:t>to lands east of the Mississippi River.</a:t>
            </a:r>
            <a:endParaRPr lang="en-US" b="1" dirty="0">
              <a:effectLst>
                <a:outerShdw blurRad="38100" dist="38100" dir="2700000" algn="tl">
                  <a:srgbClr val="C0C0C0"/>
                </a:outerShdw>
              </a:effectLst>
              <a:latin typeface="Comic Sans MS" pitchFamily="66" charset="0"/>
            </a:endParaRPr>
          </a:p>
        </p:txBody>
      </p:sp>
      <p:sp>
        <p:nvSpPr>
          <p:cNvPr id="559107" name="Text Box 3"/>
          <p:cNvSpPr txBox="1">
            <a:spLocks noChangeArrowheads="1"/>
          </p:cNvSpPr>
          <p:nvPr/>
        </p:nvSpPr>
        <p:spPr bwMode="auto">
          <a:xfrm>
            <a:off x="2971800" y="3246439"/>
            <a:ext cx="6400800" cy="646973"/>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n-US" b="1">
                <a:solidFill>
                  <a:srgbClr val="339966"/>
                </a:solidFill>
                <a:effectLst>
                  <a:outerShdw blurRad="38100" dist="38100" dir="2700000" algn="tl">
                    <a:srgbClr val="C0C0C0"/>
                  </a:outerShdw>
                </a:effectLst>
                <a:latin typeface="Comic Sans MS" pitchFamily="66" charset="0"/>
              </a:rPr>
              <a:t>Spain --&gt;</a:t>
            </a:r>
            <a:r>
              <a:rPr lang="en-US" b="1">
                <a:solidFill>
                  <a:srgbClr val="003399"/>
                </a:solidFill>
                <a:effectLst>
                  <a:outerShdw blurRad="38100" dist="38100" dir="2700000" algn="tl">
                    <a:srgbClr val="C0C0C0"/>
                  </a:outerShdw>
                </a:effectLst>
                <a:latin typeface="Comic Sans MS" pitchFamily="66" charset="0"/>
                <a:sym typeface="Wingdings" pitchFamily="2" charset="2"/>
              </a:rPr>
              <a:t> </a:t>
            </a:r>
            <a:r>
              <a:rPr lang="en-US" b="1">
                <a:effectLst>
                  <a:outerShdw blurRad="38100" dist="38100" dir="2700000" algn="tl">
                    <a:srgbClr val="C0C0C0"/>
                  </a:outerShdw>
                </a:effectLst>
                <a:latin typeface="Comic Sans MS" pitchFamily="66" charset="0"/>
                <a:sym typeface="Wingdings" pitchFamily="2" charset="2"/>
              </a:rPr>
              <a:t>got all French lands west of the Mississippi River, New Orleans, but lost Florida to England.</a:t>
            </a:r>
            <a:endParaRPr lang="en-US" b="1">
              <a:effectLst>
                <a:outerShdw blurRad="38100" dist="38100" dir="2700000" algn="tl">
                  <a:srgbClr val="C0C0C0"/>
                </a:outerShdw>
              </a:effectLst>
              <a:latin typeface="Comic Sans MS" pitchFamily="66" charset="0"/>
            </a:endParaRPr>
          </a:p>
        </p:txBody>
      </p:sp>
      <p:sp>
        <p:nvSpPr>
          <p:cNvPr id="559108" name="Text Box 4"/>
          <p:cNvSpPr txBox="1">
            <a:spLocks noChangeArrowheads="1"/>
          </p:cNvSpPr>
          <p:nvPr/>
        </p:nvSpPr>
        <p:spPr bwMode="auto">
          <a:xfrm>
            <a:off x="2971800" y="4772026"/>
            <a:ext cx="6477000" cy="1200971"/>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n-US" b="1">
                <a:solidFill>
                  <a:srgbClr val="CC0000"/>
                </a:solidFill>
                <a:effectLst>
                  <a:outerShdw blurRad="38100" dist="38100" dir="2700000" algn="tl">
                    <a:srgbClr val="C0C0C0"/>
                  </a:outerShdw>
                </a:effectLst>
                <a:latin typeface="Comic Sans MS" pitchFamily="66" charset="0"/>
              </a:rPr>
              <a:t>England --&gt;</a:t>
            </a:r>
            <a:r>
              <a:rPr lang="en-US" b="1">
                <a:solidFill>
                  <a:srgbClr val="003399"/>
                </a:solidFill>
                <a:effectLst>
                  <a:outerShdw blurRad="38100" dist="38100" dir="2700000" algn="tl">
                    <a:srgbClr val="C0C0C0"/>
                  </a:outerShdw>
                </a:effectLst>
                <a:latin typeface="Comic Sans MS" pitchFamily="66" charset="0"/>
                <a:sym typeface="Wingdings" pitchFamily="2" charset="2"/>
              </a:rPr>
              <a:t> </a:t>
            </a:r>
            <a:r>
              <a:rPr lang="en-US" b="1">
                <a:effectLst>
                  <a:outerShdw blurRad="38100" dist="38100" dir="2700000" algn="tl">
                    <a:srgbClr val="C0C0C0"/>
                  </a:outerShdw>
                </a:effectLst>
                <a:latin typeface="Comic Sans MS" pitchFamily="66" charset="0"/>
                <a:sym typeface="Wingdings" pitchFamily="2" charset="2"/>
              </a:rPr>
              <a:t>got all French lands in Canada, exclusive rights to Caribbean slave trade, and commercial dominance </a:t>
            </a:r>
            <a:br>
              <a:rPr lang="en-US" b="1">
                <a:effectLst>
                  <a:outerShdw blurRad="38100" dist="38100" dir="2700000" algn="tl">
                    <a:srgbClr val="C0C0C0"/>
                  </a:outerShdw>
                </a:effectLst>
                <a:latin typeface="Comic Sans MS" pitchFamily="66" charset="0"/>
                <a:sym typeface="Wingdings" pitchFamily="2" charset="2"/>
              </a:rPr>
            </a:br>
            <a:r>
              <a:rPr lang="en-US" b="1">
                <a:effectLst>
                  <a:outerShdw blurRad="38100" dist="38100" dir="2700000" algn="tl">
                    <a:srgbClr val="C0C0C0"/>
                  </a:outerShdw>
                </a:effectLst>
                <a:latin typeface="Comic Sans MS" pitchFamily="66" charset="0"/>
                <a:sym typeface="Wingdings" pitchFamily="2" charset="2"/>
              </a:rPr>
              <a:t>in India.</a:t>
            </a:r>
            <a:endParaRPr lang="en-US" b="1">
              <a:effectLst>
                <a:outerShdw blurRad="38100" dist="38100" dir="2700000" algn="tl">
                  <a:srgbClr val="C0C0C0"/>
                </a:outerShdw>
              </a:effectLst>
              <a:latin typeface="Comic Sans MS" pitchFamily="66" charset="0"/>
            </a:endParaRPr>
          </a:p>
        </p:txBody>
      </p:sp>
      <p:sp>
        <p:nvSpPr>
          <p:cNvPr id="559109" name="Text Box 5"/>
          <p:cNvSpPr txBox="1">
            <a:spLocks noChangeArrowheads="1"/>
          </p:cNvSpPr>
          <p:nvPr/>
        </p:nvSpPr>
        <p:spPr bwMode="auto">
          <a:xfrm>
            <a:off x="2971800" y="228600"/>
            <a:ext cx="6324600" cy="708528"/>
          </a:xfrm>
          <a:prstGeom prst="rect">
            <a:avLst/>
          </a:prstGeom>
          <a:noFill/>
          <a:ln w="12700">
            <a:noFill/>
            <a:miter lim="800000"/>
            <a:headEnd type="none" w="sm" len="sm"/>
            <a:tailEnd type="none" w="sm" len="sm"/>
          </a:ln>
          <a:effectLst>
            <a:outerShdw dist="35921" dir="2700000" algn="ctr" rotWithShape="0">
              <a:srgbClr val="333399"/>
            </a:outerShdw>
          </a:effectLst>
        </p:spPr>
        <p:txBody>
          <a:bodyPr lIns="92075" tIns="46038" rIns="92075" bIns="46038">
            <a:spAutoFit/>
          </a:bodyPr>
          <a:lstStyle/>
          <a:p>
            <a:pPr algn="ctr" eaLnBrk="1" hangingPunct="1">
              <a:spcBef>
                <a:spcPct val="50000"/>
              </a:spcBef>
            </a:pPr>
            <a:r>
              <a:rPr lang="en-US" sz="4000" b="1">
                <a:solidFill>
                  <a:srgbClr val="CC0000"/>
                </a:solidFill>
                <a:effectLst>
                  <a:outerShdw blurRad="38100" dist="38100" dir="2700000" algn="tl">
                    <a:srgbClr val="C0C0C0"/>
                  </a:outerShdw>
                </a:effectLst>
                <a:latin typeface="Rockwell" pitchFamily="18" charset="0"/>
              </a:rPr>
              <a:t>1763 </a:t>
            </a:r>
            <a:r>
              <a:rPr lang="en-US" sz="4000" b="1">
                <a:solidFill>
                  <a:srgbClr val="CC0000"/>
                </a:solidFill>
                <a:effectLst>
                  <a:outerShdw blurRad="38100" dist="38100" dir="2700000" algn="tl">
                    <a:srgbClr val="C0C0C0"/>
                  </a:outerShdw>
                </a:effectLst>
                <a:latin typeface="Rockwell" pitchFamily="18" charset="0"/>
                <a:sym typeface="Wingdings" pitchFamily="2" charset="2"/>
              </a:rPr>
              <a:t> Treaty of Paris</a:t>
            </a:r>
            <a:endParaRPr lang="en-US" sz="4000" b="1">
              <a:solidFill>
                <a:srgbClr val="CC0000"/>
              </a:solidFill>
              <a:effectLst>
                <a:outerShdw blurRad="38100" dist="38100" dir="2700000" algn="tl">
                  <a:srgbClr val="C0C0C0"/>
                </a:outerShdw>
              </a:effectLst>
              <a:latin typeface="Rockwell" pitchFamily="18" charset="0"/>
            </a:endParaRPr>
          </a:p>
        </p:txBody>
      </p:sp>
      <p:sp>
        <p:nvSpPr>
          <p:cNvPr id="2" name="TextBox 1"/>
          <p:cNvSpPr txBox="1"/>
          <p:nvPr/>
        </p:nvSpPr>
        <p:spPr>
          <a:xfrm>
            <a:off x="2971800" y="4009553"/>
            <a:ext cx="5450983" cy="646331"/>
          </a:xfrm>
          <a:prstGeom prst="rect">
            <a:avLst/>
          </a:prstGeom>
          <a:noFill/>
        </p:spPr>
        <p:txBody>
          <a:bodyPr wrap="square" rtlCol="0">
            <a:spAutoFit/>
          </a:bodyPr>
          <a:lstStyle/>
          <a:p>
            <a:r>
              <a:rPr lang="en-US" b="1" dirty="0" smtClean="0">
                <a:solidFill>
                  <a:srgbClr val="1A1AF2"/>
                </a:solidFill>
                <a:latin typeface="Comic Sans MS" panose="030F0702030302020204" pitchFamily="66" charset="0"/>
              </a:rPr>
              <a:t>Native Americans-</a:t>
            </a:r>
            <a:r>
              <a:rPr lang="en-US" dirty="0" smtClean="0">
                <a:latin typeface="Comic Sans MS" panose="030F0702030302020204" pitchFamily="66" charset="0"/>
                <a:sym typeface="Wingdings" panose="05000000000000000000" pitchFamily="2" charset="2"/>
              </a:rPr>
              <a:t> continued to loose land to the settlers. </a:t>
            </a:r>
            <a:endParaRPr lang="en-US" dirty="0">
              <a:latin typeface="Comic Sans MS" panose="030F0702030302020204" pitchFamily="66" charset="0"/>
            </a:endParaRPr>
          </a:p>
        </p:txBody>
      </p:sp>
    </p:spTree>
    <p:extLst>
      <p:ext uri="{BB962C8B-B14F-4D97-AF65-F5344CB8AC3E}">
        <p14:creationId xmlns:p14="http://schemas.microsoft.com/office/powerpoint/2010/main" val="17634054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59106"/>
                                        </p:tgtEl>
                                        <p:attrNameLst>
                                          <p:attrName>style.visibility</p:attrName>
                                        </p:attrNameLst>
                                      </p:cBhvr>
                                      <p:to>
                                        <p:strVal val="visible"/>
                                      </p:to>
                                    </p:set>
                                    <p:animEffect transition="in" filter="fade">
                                      <p:cBhvr>
                                        <p:cTn id="7" dur="1000"/>
                                        <p:tgtEl>
                                          <p:spTgt spid="559106"/>
                                        </p:tgtEl>
                                      </p:cBhvr>
                                    </p:animEffect>
                                    <p:anim calcmode="lin" valueType="num">
                                      <p:cBhvr>
                                        <p:cTn id="8" dur="1000" fill="hold"/>
                                        <p:tgtEl>
                                          <p:spTgt spid="559106"/>
                                        </p:tgtEl>
                                        <p:attrNameLst>
                                          <p:attrName>ppt_x</p:attrName>
                                        </p:attrNameLst>
                                      </p:cBhvr>
                                      <p:tavLst>
                                        <p:tav tm="0">
                                          <p:val>
                                            <p:strVal val="#ppt_x"/>
                                          </p:val>
                                        </p:tav>
                                        <p:tav tm="100000">
                                          <p:val>
                                            <p:strVal val="#ppt_x"/>
                                          </p:val>
                                        </p:tav>
                                      </p:tavLst>
                                    </p:anim>
                                    <p:anim calcmode="lin" valueType="num">
                                      <p:cBhvr>
                                        <p:cTn id="9" dur="900" decel="100000" fill="hold"/>
                                        <p:tgtEl>
                                          <p:spTgt spid="55910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5910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559107"/>
                                        </p:tgtEl>
                                        <p:attrNameLst>
                                          <p:attrName>style.visibility</p:attrName>
                                        </p:attrNameLst>
                                      </p:cBhvr>
                                      <p:to>
                                        <p:strVal val="visible"/>
                                      </p:to>
                                    </p:set>
                                    <p:anim calcmode="lin" valueType="num">
                                      <p:cBhvr>
                                        <p:cTn id="15" dur="500" fill="hold"/>
                                        <p:tgtEl>
                                          <p:spTgt spid="559107"/>
                                        </p:tgtEl>
                                        <p:attrNameLst>
                                          <p:attrName>ppt_w</p:attrName>
                                        </p:attrNameLst>
                                      </p:cBhvr>
                                      <p:tavLst>
                                        <p:tav tm="0">
                                          <p:val>
                                            <p:fltVal val="0"/>
                                          </p:val>
                                        </p:tav>
                                        <p:tav tm="100000">
                                          <p:val>
                                            <p:strVal val="#ppt_w"/>
                                          </p:val>
                                        </p:tav>
                                      </p:tavLst>
                                    </p:anim>
                                    <p:anim calcmode="lin" valueType="num">
                                      <p:cBhvr>
                                        <p:cTn id="16" dur="500" fill="hold"/>
                                        <p:tgtEl>
                                          <p:spTgt spid="55910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559108"/>
                                        </p:tgtEl>
                                        <p:attrNameLst>
                                          <p:attrName>style.visibility</p:attrName>
                                        </p:attrNameLst>
                                      </p:cBhvr>
                                      <p:to>
                                        <p:strVal val="visible"/>
                                      </p:to>
                                    </p:set>
                                    <p:animEffect transition="in" filter="wedge">
                                      <p:cBhvr>
                                        <p:cTn id="21" dur="500"/>
                                        <p:tgtEl>
                                          <p:spTgt spid="559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6" grpId="0"/>
      <p:bldP spid="559107" grpId="0"/>
      <p:bldP spid="55910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27000" y="-2149475"/>
            <a:ext cx="9144000" cy="369332"/>
          </a:xfrm>
          <a:prstGeom prst="rect">
            <a:avLst/>
          </a:prstGeom>
          <a:noFill/>
          <a:ln w="9525">
            <a:noFill/>
            <a:miter lim="800000"/>
            <a:headEnd/>
            <a:tailEnd/>
          </a:ln>
          <a:effectLst/>
        </p:spPr>
        <p:txBody>
          <a:bodyPr>
            <a:spAutoFit/>
          </a:bodyPr>
          <a:lstStyle/>
          <a:p>
            <a:endParaRPr lang="en-US"/>
          </a:p>
        </p:txBody>
      </p:sp>
      <p:pic>
        <p:nvPicPr>
          <p:cNvPr id="57348" name="Picture 4" descr="15871"/>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
        <p:nvSpPr>
          <p:cNvPr id="57349" name="Rectangle 5"/>
          <p:cNvSpPr>
            <a:spLocks noGrp="1" noChangeArrowheads="1"/>
          </p:cNvSpPr>
          <p:nvPr>
            <p:ph type="title" idx="4294967295"/>
          </p:nvPr>
        </p:nvSpPr>
        <p:spPr>
          <a:xfrm>
            <a:off x="2209800" y="76200"/>
            <a:ext cx="7772400" cy="304800"/>
          </a:xfrm>
        </p:spPr>
        <p:txBody>
          <a:bodyPr/>
          <a:lstStyle/>
          <a:p>
            <a:r>
              <a:rPr lang="en-US" sz="1000"/>
              <a:t>F/I War 1763</a:t>
            </a:r>
          </a:p>
        </p:txBody>
      </p:sp>
      <p:sp>
        <p:nvSpPr>
          <p:cNvPr id="57350" name="Text Box 6"/>
          <p:cNvSpPr txBox="1">
            <a:spLocks noChangeArrowheads="1"/>
          </p:cNvSpPr>
          <p:nvPr/>
        </p:nvSpPr>
        <p:spPr bwMode="auto">
          <a:xfrm>
            <a:off x="1676400" y="152400"/>
            <a:ext cx="3200400" cy="1754188"/>
          </a:xfrm>
          <a:prstGeom prst="rect">
            <a:avLst/>
          </a:prstGeom>
          <a:solidFill>
            <a:schemeClr val="bg1"/>
          </a:solidFill>
          <a:ln w="76200" cmpd="tri">
            <a:solidFill>
              <a:schemeClr val="tx1"/>
            </a:solidFill>
            <a:miter lim="800000"/>
            <a:headEnd/>
            <a:tailEnd/>
          </a:ln>
          <a:effectLst/>
        </p:spPr>
        <p:txBody>
          <a:bodyPr>
            <a:spAutoFit/>
          </a:bodyPr>
          <a:lstStyle/>
          <a:p>
            <a:pPr algn="ctr">
              <a:lnSpc>
                <a:spcPct val="90000"/>
              </a:lnSpc>
              <a:spcBef>
                <a:spcPct val="50000"/>
              </a:spcBef>
            </a:pPr>
            <a:r>
              <a:rPr lang="en-US" sz="1600" u="sng">
                <a:solidFill>
                  <a:srgbClr val="0000CC"/>
                </a:solidFill>
                <a:effectLst>
                  <a:outerShdw blurRad="38100" dist="38100" dir="2700000" algn="tl">
                    <a:srgbClr val="C0C0C0"/>
                  </a:outerShdw>
                </a:effectLst>
                <a:latin typeface="Arial Black" pitchFamily="34" charset="0"/>
              </a:rPr>
              <a:t>Treaty of Paris 1763</a:t>
            </a:r>
          </a:p>
          <a:p>
            <a:pPr algn="ctr">
              <a:lnSpc>
                <a:spcPct val="90000"/>
              </a:lnSpc>
              <a:spcBef>
                <a:spcPct val="50000"/>
              </a:spcBef>
              <a:buFontTx/>
              <a:buChar char="•"/>
            </a:pPr>
            <a:r>
              <a:rPr lang="en-US" sz="1400">
                <a:latin typeface="Arial Black" pitchFamily="34" charset="0"/>
              </a:rPr>
              <a:t>England gains French land from Canada to Florida and Appalachians to the Mississippi River.</a:t>
            </a:r>
          </a:p>
          <a:p>
            <a:pPr algn="ctr">
              <a:lnSpc>
                <a:spcPct val="90000"/>
              </a:lnSpc>
              <a:spcBef>
                <a:spcPct val="50000"/>
              </a:spcBef>
              <a:buFontTx/>
              <a:buChar char="•"/>
            </a:pPr>
            <a:r>
              <a:rPr lang="en-US" sz="1400">
                <a:latin typeface="Arial Black" pitchFamily="34" charset="0"/>
              </a:rPr>
              <a:t>England gains Florida from Spain.</a:t>
            </a:r>
          </a:p>
        </p:txBody>
      </p:sp>
    </p:spTree>
    <p:extLst>
      <p:ext uri="{BB962C8B-B14F-4D97-AF65-F5344CB8AC3E}">
        <p14:creationId xmlns:p14="http://schemas.microsoft.com/office/powerpoint/2010/main" val="354225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Text Box 2"/>
          <p:cNvSpPr txBox="1">
            <a:spLocks noChangeArrowheads="1"/>
          </p:cNvSpPr>
          <p:nvPr/>
        </p:nvSpPr>
        <p:spPr bwMode="auto">
          <a:xfrm>
            <a:off x="3048000" y="1828800"/>
            <a:ext cx="6324600" cy="79375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n-US" sz="2300" b="1" dirty="0">
                <a:solidFill>
                  <a:srgbClr val="333399"/>
                </a:solidFill>
                <a:effectLst>
                  <a:outerShdw blurRad="38100" dist="38100" dir="2700000" algn="tl">
                    <a:srgbClr val="C0C0C0"/>
                  </a:outerShdw>
                </a:effectLst>
                <a:latin typeface="Comic Sans MS" pitchFamily="66" charset="0"/>
              </a:rPr>
              <a:t>1.</a:t>
            </a:r>
            <a:r>
              <a:rPr lang="en-US" sz="2300" b="1" dirty="0">
                <a:effectLst>
                  <a:outerShdw blurRad="38100" dist="38100" dir="2700000" algn="tl">
                    <a:srgbClr val="C0C0C0"/>
                  </a:outerShdw>
                </a:effectLst>
                <a:latin typeface="Comic Sans MS" pitchFamily="66" charset="0"/>
              </a:rPr>
              <a:t>  </a:t>
            </a:r>
            <a:r>
              <a:rPr lang="en-US" sz="2300" b="1" dirty="0">
                <a:solidFill>
                  <a:srgbClr val="1A1AF2"/>
                </a:solidFill>
                <a:effectLst>
                  <a:outerShdw blurRad="38100" dist="38100" dir="2700000" algn="tl">
                    <a:srgbClr val="C0C0C0"/>
                  </a:outerShdw>
                </a:effectLst>
                <a:latin typeface="Comic Sans MS" pitchFamily="66" charset="0"/>
              </a:rPr>
              <a:t>It increased her colonial empire in </a:t>
            </a:r>
            <a:br>
              <a:rPr lang="en-US" sz="2300" b="1" dirty="0">
                <a:solidFill>
                  <a:srgbClr val="1A1AF2"/>
                </a:solidFill>
                <a:effectLst>
                  <a:outerShdw blurRad="38100" dist="38100" dir="2700000" algn="tl">
                    <a:srgbClr val="C0C0C0"/>
                  </a:outerShdw>
                </a:effectLst>
                <a:latin typeface="Comic Sans MS" pitchFamily="66" charset="0"/>
              </a:rPr>
            </a:br>
            <a:r>
              <a:rPr lang="en-US" sz="2300" b="1" dirty="0">
                <a:solidFill>
                  <a:srgbClr val="1A1AF2"/>
                </a:solidFill>
                <a:effectLst>
                  <a:outerShdw blurRad="38100" dist="38100" dir="2700000" algn="tl">
                    <a:srgbClr val="C0C0C0"/>
                  </a:outerShdw>
                </a:effectLst>
                <a:latin typeface="Comic Sans MS" pitchFamily="66" charset="0"/>
              </a:rPr>
              <a:t>    the Americas</a:t>
            </a:r>
            <a:r>
              <a:rPr lang="en-US" sz="2300" b="1" dirty="0">
                <a:solidFill>
                  <a:srgbClr val="1A1AF2"/>
                </a:solidFill>
                <a:effectLst>
                  <a:outerShdw blurRad="38100" dist="38100" dir="2700000" algn="tl">
                    <a:srgbClr val="C0C0C0"/>
                  </a:outerShdw>
                </a:effectLst>
                <a:latin typeface="Comic Sans MS" pitchFamily="66" charset="0"/>
                <a:sym typeface="Wingdings" pitchFamily="2" charset="2"/>
              </a:rPr>
              <a:t>.</a:t>
            </a:r>
            <a:endParaRPr lang="en-US" sz="2300" b="1" dirty="0">
              <a:solidFill>
                <a:srgbClr val="1A1AF2"/>
              </a:solidFill>
              <a:effectLst>
                <a:outerShdw blurRad="38100" dist="38100" dir="2700000" algn="tl">
                  <a:srgbClr val="C0C0C0"/>
                </a:outerShdw>
              </a:effectLst>
              <a:latin typeface="Comic Sans MS" pitchFamily="66" charset="0"/>
            </a:endParaRPr>
          </a:p>
        </p:txBody>
      </p:sp>
      <p:sp>
        <p:nvSpPr>
          <p:cNvPr id="508931" name="Text Box 3"/>
          <p:cNvSpPr txBox="1">
            <a:spLocks noChangeArrowheads="1"/>
          </p:cNvSpPr>
          <p:nvPr/>
        </p:nvSpPr>
        <p:spPr bwMode="auto">
          <a:xfrm>
            <a:off x="3048000" y="3124201"/>
            <a:ext cx="6172200" cy="442913"/>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n-US" sz="2300" b="1" dirty="0">
                <a:solidFill>
                  <a:srgbClr val="333399"/>
                </a:solidFill>
                <a:effectLst>
                  <a:outerShdw blurRad="38100" dist="38100" dir="2700000" algn="tl">
                    <a:srgbClr val="C0C0C0"/>
                  </a:outerShdw>
                </a:effectLst>
                <a:latin typeface="Comic Sans MS" pitchFamily="66" charset="0"/>
              </a:rPr>
              <a:t>2.</a:t>
            </a:r>
            <a:r>
              <a:rPr lang="en-US" sz="2300" b="1" dirty="0">
                <a:effectLst>
                  <a:outerShdw blurRad="38100" dist="38100" dir="2700000" algn="tl">
                    <a:srgbClr val="C0C0C0"/>
                  </a:outerShdw>
                </a:effectLst>
                <a:latin typeface="Comic Sans MS" pitchFamily="66" charset="0"/>
              </a:rPr>
              <a:t>  </a:t>
            </a:r>
            <a:r>
              <a:rPr lang="en-US" sz="2300" b="1" dirty="0">
                <a:solidFill>
                  <a:srgbClr val="1A1AF2"/>
                </a:solidFill>
                <a:effectLst>
                  <a:outerShdw blurRad="38100" dist="38100" dir="2700000" algn="tl">
                    <a:srgbClr val="C0C0C0"/>
                  </a:outerShdw>
                </a:effectLst>
                <a:latin typeface="Comic Sans MS" pitchFamily="66" charset="0"/>
              </a:rPr>
              <a:t>It greatly enlarged England’s debt.</a:t>
            </a:r>
          </a:p>
        </p:txBody>
      </p:sp>
      <p:sp>
        <p:nvSpPr>
          <p:cNvPr id="508932" name="Text Box 4"/>
          <p:cNvSpPr txBox="1">
            <a:spLocks noChangeArrowheads="1"/>
          </p:cNvSpPr>
          <p:nvPr/>
        </p:nvSpPr>
        <p:spPr bwMode="auto">
          <a:xfrm>
            <a:off x="3048000" y="4114800"/>
            <a:ext cx="5867400" cy="79375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n-US" sz="2300" b="1" dirty="0">
                <a:solidFill>
                  <a:srgbClr val="333399"/>
                </a:solidFill>
                <a:effectLst>
                  <a:outerShdw blurRad="38100" dist="38100" dir="2700000" algn="tl">
                    <a:srgbClr val="C0C0C0"/>
                  </a:outerShdw>
                </a:effectLst>
                <a:latin typeface="Comic Sans MS" pitchFamily="66" charset="0"/>
                <a:sym typeface="Wingdings" pitchFamily="2" charset="2"/>
              </a:rPr>
              <a:t>3.</a:t>
            </a:r>
            <a:r>
              <a:rPr lang="en-US" sz="2300" b="1" dirty="0">
                <a:effectLst>
                  <a:outerShdw blurRad="38100" dist="38100" dir="2700000" algn="tl">
                    <a:srgbClr val="C0C0C0"/>
                  </a:outerShdw>
                </a:effectLst>
                <a:latin typeface="Comic Sans MS" pitchFamily="66" charset="0"/>
                <a:sym typeface="Wingdings" pitchFamily="2" charset="2"/>
              </a:rPr>
              <a:t>  </a:t>
            </a:r>
            <a:r>
              <a:rPr lang="en-US" sz="2300" b="1" dirty="0">
                <a:solidFill>
                  <a:srgbClr val="1A1AF2"/>
                </a:solidFill>
                <a:effectLst>
                  <a:outerShdw blurRad="38100" dist="38100" dir="2700000" algn="tl">
                    <a:srgbClr val="C0C0C0"/>
                  </a:outerShdw>
                </a:effectLst>
                <a:latin typeface="Comic Sans MS" pitchFamily="66" charset="0"/>
                <a:sym typeface="Wingdings" pitchFamily="2" charset="2"/>
              </a:rPr>
              <a:t>Britain’s contempt for the colonials </a:t>
            </a:r>
            <a:br>
              <a:rPr lang="en-US" sz="2300" b="1" dirty="0">
                <a:solidFill>
                  <a:srgbClr val="1A1AF2"/>
                </a:solidFill>
                <a:effectLst>
                  <a:outerShdw blurRad="38100" dist="38100" dir="2700000" algn="tl">
                    <a:srgbClr val="C0C0C0"/>
                  </a:outerShdw>
                </a:effectLst>
                <a:latin typeface="Comic Sans MS" pitchFamily="66" charset="0"/>
                <a:sym typeface="Wingdings" pitchFamily="2" charset="2"/>
              </a:rPr>
            </a:br>
            <a:r>
              <a:rPr lang="en-US" sz="2300" b="1" dirty="0">
                <a:solidFill>
                  <a:srgbClr val="1A1AF2"/>
                </a:solidFill>
                <a:effectLst>
                  <a:outerShdw blurRad="38100" dist="38100" dir="2700000" algn="tl">
                    <a:srgbClr val="C0C0C0"/>
                  </a:outerShdw>
                </a:effectLst>
                <a:latin typeface="Comic Sans MS" pitchFamily="66" charset="0"/>
                <a:sym typeface="Wingdings" pitchFamily="2" charset="2"/>
              </a:rPr>
              <a:t>    created bitter feelings.</a:t>
            </a:r>
            <a:endParaRPr lang="en-US" sz="2300" b="1" dirty="0">
              <a:solidFill>
                <a:srgbClr val="1A1AF2"/>
              </a:solidFill>
              <a:effectLst>
                <a:outerShdw blurRad="38100" dist="38100" dir="2700000" algn="tl">
                  <a:srgbClr val="C0C0C0"/>
                </a:outerShdw>
              </a:effectLst>
              <a:latin typeface="Comic Sans MS" pitchFamily="66" charset="0"/>
            </a:endParaRPr>
          </a:p>
        </p:txBody>
      </p:sp>
      <p:sp>
        <p:nvSpPr>
          <p:cNvPr id="508933" name="Line 5"/>
          <p:cNvSpPr>
            <a:spLocks noChangeShapeType="1"/>
          </p:cNvSpPr>
          <p:nvPr/>
        </p:nvSpPr>
        <p:spPr bwMode="auto">
          <a:xfrm>
            <a:off x="6019800" y="4953000"/>
            <a:ext cx="0" cy="609600"/>
          </a:xfrm>
          <a:prstGeom prst="line">
            <a:avLst/>
          </a:prstGeom>
          <a:noFill/>
          <a:ln w="38100">
            <a:solidFill>
              <a:srgbClr val="CC0000"/>
            </a:solidFill>
            <a:round/>
            <a:headEnd type="none" w="sm" len="sm"/>
            <a:tailEnd type="triangle" w="sm" len="sm"/>
          </a:ln>
          <a:effectLst/>
        </p:spPr>
        <p:txBody>
          <a:bodyPr lIns="92075" tIns="46038" rIns="92075" bIns="46038"/>
          <a:lstStyle/>
          <a:p>
            <a:endParaRPr lang="en-US"/>
          </a:p>
        </p:txBody>
      </p:sp>
      <p:sp>
        <p:nvSpPr>
          <p:cNvPr id="508934" name="Text Box 6"/>
          <p:cNvSpPr txBox="1">
            <a:spLocks noChangeArrowheads="1"/>
          </p:cNvSpPr>
          <p:nvPr/>
        </p:nvSpPr>
        <p:spPr bwMode="auto">
          <a:xfrm>
            <a:off x="2895600" y="5486400"/>
            <a:ext cx="6477000" cy="1144588"/>
          </a:xfrm>
          <a:prstGeom prst="rect">
            <a:avLst/>
          </a:prstGeom>
          <a:noFill/>
          <a:ln w="12700">
            <a:noFill/>
            <a:miter lim="800000"/>
            <a:headEnd type="none" w="sm" len="sm"/>
            <a:tailEnd type="none" w="sm" len="sm"/>
          </a:ln>
          <a:effectLst/>
        </p:spPr>
        <p:txBody>
          <a:bodyPr lIns="92075" tIns="46038" rIns="92075" bIns="46038">
            <a:spAutoFit/>
          </a:bodyPr>
          <a:lstStyle/>
          <a:p>
            <a:pPr algn="ctr">
              <a:spcBef>
                <a:spcPct val="50000"/>
              </a:spcBef>
            </a:pPr>
            <a:r>
              <a:rPr lang="en-US" sz="2300" b="1" dirty="0">
                <a:solidFill>
                  <a:srgbClr val="1A1AF2"/>
                </a:solidFill>
                <a:effectLst>
                  <a:outerShdw blurRad="38100" dist="38100" dir="2700000" algn="tl">
                    <a:srgbClr val="C0C0C0"/>
                  </a:outerShdw>
                </a:effectLst>
                <a:latin typeface="Comic Sans MS" pitchFamily="66" charset="0"/>
              </a:rPr>
              <a:t>Therefore, England felt that a</a:t>
            </a:r>
            <a:br>
              <a:rPr lang="en-US" sz="2300" b="1" dirty="0">
                <a:solidFill>
                  <a:srgbClr val="1A1AF2"/>
                </a:solidFill>
                <a:effectLst>
                  <a:outerShdw blurRad="38100" dist="38100" dir="2700000" algn="tl">
                    <a:srgbClr val="C0C0C0"/>
                  </a:outerShdw>
                </a:effectLst>
                <a:latin typeface="Comic Sans MS" pitchFamily="66" charset="0"/>
              </a:rPr>
            </a:br>
            <a:r>
              <a:rPr lang="en-US" sz="2300" b="1" u="sng" dirty="0">
                <a:solidFill>
                  <a:srgbClr val="1A1AF2"/>
                </a:solidFill>
                <a:effectLst>
                  <a:outerShdw blurRad="38100" dist="38100" dir="2700000" algn="tl">
                    <a:srgbClr val="C0C0C0"/>
                  </a:outerShdw>
                </a:effectLst>
                <a:latin typeface="Comic Sans MS" pitchFamily="66" charset="0"/>
              </a:rPr>
              <a:t>major reorganization of her </a:t>
            </a:r>
            <a:br>
              <a:rPr lang="en-US" sz="2300" b="1" u="sng" dirty="0">
                <a:solidFill>
                  <a:srgbClr val="1A1AF2"/>
                </a:solidFill>
                <a:effectLst>
                  <a:outerShdw blurRad="38100" dist="38100" dir="2700000" algn="tl">
                    <a:srgbClr val="C0C0C0"/>
                  </a:outerShdw>
                </a:effectLst>
                <a:latin typeface="Comic Sans MS" pitchFamily="66" charset="0"/>
              </a:rPr>
            </a:br>
            <a:r>
              <a:rPr lang="en-US" sz="2300" b="1" u="sng" dirty="0">
                <a:solidFill>
                  <a:srgbClr val="1A1AF2"/>
                </a:solidFill>
                <a:effectLst>
                  <a:outerShdw blurRad="38100" dist="38100" dir="2700000" algn="tl">
                    <a:srgbClr val="C0C0C0"/>
                  </a:outerShdw>
                </a:effectLst>
                <a:latin typeface="Comic Sans MS" pitchFamily="66" charset="0"/>
              </a:rPr>
              <a:t>American Empire</a:t>
            </a:r>
            <a:r>
              <a:rPr lang="en-US" sz="2300" b="1" dirty="0">
                <a:solidFill>
                  <a:srgbClr val="1A1AF2"/>
                </a:solidFill>
                <a:effectLst>
                  <a:outerShdw blurRad="38100" dist="38100" dir="2700000" algn="tl">
                    <a:srgbClr val="C0C0C0"/>
                  </a:outerShdw>
                </a:effectLst>
                <a:latin typeface="Comic Sans MS" pitchFamily="66" charset="0"/>
              </a:rPr>
              <a:t> was necessary!</a:t>
            </a:r>
          </a:p>
        </p:txBody>
      </p:sp>
      <p:sp>
        <p:nvSpPr>
          <p:cNvPr id="508935" name="Text Box 7"/>
          <p:cNvSpPr txBox="1">
            <a:spLocks noChangeArrowheads="1"/>
          </p:cNvSpPr>
          <p:nvPr/>
        </p:nvSpPr>
        <p:spPr bwMode="auto">
          <a:xfrm>
            <a:off x="2971800" y="228601"/>
            <a:ext cx="6324600" cy="1324081"/>
          </a:xfrm>
          <a:prstGeom prst="rect">
            <a:avLst/>
          </a:prstGeom>
          <a:noFill/>
          <a:ln w="12700">
            <a:noFill/>
            <a:miter lim="800000"/>
            <a:headEnd type="none" w="sm" len="sm"/>
            <a:tailEnd type="none" w="sm" len="sm"/>
          </a:ln>
          <a:effectLst>
            <a:outerShdw dist="35921" dir="2700000" algn="ctr" rotWithShape="0">
              <a:srgbClr val="333399"/>
            </a:outerShdw>
          </a:effectLst>
        </p:spPr>
        <p:txBody>
          <a:bodyPr lIns="92075" tIns="46038" rIns="92075" bIns="46038">
            <a:spAutoFit/>
          </a:bodyPr>
          <a:lstStyle/>
          <a:p>
            <a:pPr algn="ctr" eaLnBrk="1" hangingPunct="1">
              <a:spcBef>
                <a:spcPct val="50000"/>
              </a:spcBef>
            </a:pPr>
            <a:r>
              <a:rPr lang="en-US" sz="4000" b="1">
                <a:solidFill>
                  <a:srgbClr val="CC0000"/>
                </a:solidFill>
                <a:effectLst>
                  <a:outerShdw blurRad="38100" dist="38100" dir="2700000" algn="tl">
                    <a:srgbClr val="C0C0C0"/>
                  </a:outerShdw>
                </a:effectLst>
                <a:latin typeface="Rockwell" pitchFamily="18" charset="0"/>
              </a:rPr>
              <a:t>Effects of the War </a:t>
            </a:r>
            <a:br>
              <a:rPr lang="en-US" sz="4000" b="1">
                <a:solidFill>
                  <a:srgbClr val="CC0000"/>
                </a:solidFill>
                <a:effectLst>
                  <a:outerShdw blurRad="38100" dist="38100" dir="2700000" algn="tl">
                    <a:srgbClr val="C0C0C0"/>
                  </a:outerShdw>
                </a:effectLst>
                <a:latin typeface="Rockwell" pitchFamily="18" charset="0"/>
              </a:rPr>
            </a:br>
            <a:r>
              <a:rPr lang="en-US" sz="4000" b="1">
                <a:solidFill>
                  <a:srgbClr val="CC0000"/>
                </a:solidFill>
                <a:effectLst>
                  <a:outerShdw blurRad="38100" dist="38100" dir="2700000" algn="tl">
                    <a:srgbClr val="C0C0C0"/>
                  </a:outerShdw>
                </a:effectLst>
                <a:latin typeface="Rockwell" pitchFamily="18" charset="0"/>
              </a:rPr>
              <a:t>on Britain?</a:t>
            </a:r>
          </a:p>
        </p:txBody>
      </p:sp>
    </p:spTree>
    <p:extLst>
      <p:ext uri="{BB962C8B-B14F-4D97-AF65-F5344CB8AC3E}">
        <p14:creationId xmlns:p14="http://schemas.microsoft.com/office/powerpoint/2010/main" val="3626664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08930"/>
                                        </p:tgtEl>
                                        <p:attrNameLst>
                                          <p:attrName>style.visibility</p:attrName>
                                        </p:attrNameLst>
                                      </p:cBhvr>
                                      <p:to>
                                        <p:strVal val="visible"/>
                                      </p:to>
                                    </p:set>
                                    <p:animEffect transition="in" filter="fade">
                                      <p:cBhvr>
                                        <p:cTn id="7" dur="1000"/>
                                        <p:tgtEl>
                                          <p:spTgt spid="508930"/>
                                        </p:tgtEl>
                                      </p:cBhvr>
                                    </p:animEffect>
                                    <p:anim calcmode="lin" valueType="num">
                                      <p:cBhvr>
                                        <p:cTn id="8" dur="1000" fill="hold"/>
                                        <p:tgtEl>
                                          <p:spTgt spid="508930"/>
                                        </p:tgtEl>
                                        <p:attrNameLst>
                                          <p:attrName>ppt_x</p:attrName>
                                        </p:attrNameLst>
                                      </p:cBhvr>
                                      <p:tavLst>
                                        <p:tav tm="0">
                                          <p:val>
                                            <p:strVal val="#ppt_x"/>
                                          </p:val>
                                        </p:tav>
                                        <p:tav tm="100000">
                                          <p:val>
                                            <p:strVal val="#ppt_x"/>
                                          </p:val>
                                        </p:tav>
                                      </p:tavLst>
                                    </p:anim>
                                    <p:anim calcmode="lin" valueType="num">
                                      <p:cBhvr>
                                        <p:cTn id="9" dur="900" decel="100000" fill="hold"/>
                                        <p:tgtEl>
                                          <p:spTgt spid="5089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0893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508931"/>
                                        </p:tgtEl>
                                        <p:attrNameLst>
                                          <p:attrName>style.visibility</p:attrName>
                                        </p:attrNameLst>
                                      </p:cBhvr>
                                      <p:to>
                                        <p:strVal val="visible"/>
                                      </p:to>
                                    </p:set>
                                    <p:anim calcmode="lin" valueType="num">
                                      <p:cBhvr>
                                        <p:cTn id="15" dur="500" fill="hold"/>
                                        <p:tgtEl>
                                          <p:spTgt spid="508931"/>
                                        </p:tgtEl>
                                        <p:attrNameLst>
                                          <p:attrName>ppt_w</p:attrName>
                                        </p:attrNameLst>
                                      </p:cBhvr>
                                      <p:tavLst>
                                        <p:tav tm="0">
                                          <p:val>
                                            <p:fltVal val="0"/>
                                          </p:val>
                                        </p:tav>
                                        <p:tav tm="100000">
                                          <p:val>
                                            <p:strVal val="#ppt_w"/>
                                          </p:val>
                                        </p:tav>
                                      </p:tavLst>
                                    </p:anim>
                                    <p:anim calcmode="lin" valueType="num">
                                      <p:cBhvr>
                                        <p:cTn id="16" dur="500" fill="hold"/>
                                        <p:tgtEl>
                                          <p:spTgt spid="50893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508932"/>
                                        </p:tgtEl>
                                        <p:attrNameLst>
                                          <p:attrName>style.visibility</p:attrName>
                                        </p:attrNameLst>
                                      </p:cBhvr>
                                      <p:to>
                                        <p:strVal val="visible"/>
                                      </p:to>
                                    </p:set>
                                    <p:animEffect transition="in" filter="wedge">
                                      <p:cBhvr>
                                        <p:cTn id="21" dur="500"/>
                                        <p:tgtEl>
                                          <p:spTgt spid="508932"/>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508933"/>
                                        </p:tgtEl>
                                        <p:attrNameLst>
                                          <p:attrName>style.visibility</p:attrName>
                                        </p:attrNameLst>
                                      </p:cBhvr>
                                      <p:to>
                                        <p:strVal val="visible"/>
                                      </p:to>
                                    </p:set>
                                    <p:anim calcmode="lin" valueType="num">
                                      <p:cBhvr additive="base">
                                        <p:cTn id="26" dur="1000" fill="hold"/>
                                        <p:tgtEl>
                                          <p:spTgt spid="508933"/>
                                        </p:tgtEl>
                                        <p:attrNameLst>
                                          <p:attrName>ppt_x</p:attrName>
                                        </p:attrNameLst>
                                      </p:cBhvr>
                                      <p:tavLst>
                                        <p:tav tm="0">
                                          <p:val>
                                            <p:strVal val="#ppt_x"/>
                                          </p:val>
                                        </p:tav>
                                        <p:tav tm="100000">
                                          <p:val>
                                            <p:strVal val="#ppt_x"/>
                                          </p:val>
                                        </p:tav>
                                      </p:tavLst>
                                    </p:anim>
                                    <p:anim calcmode="lin" valueType="num">
                                      <p:cBhvr additive="base">
                                        <p:cTn id="27" dur="1000" fill="hold"/>
                                        <p:tgtEl>
                                          <p:spTgt spid="508933"/>
                                        </p:tgtEl>
                                        <p:attrNameLst>
                                          <p:attrName>ppt_y</p:attrName>
                                        </p:attrNameLst>
                                      </p:cBhvr>
                                      <p:tavLst>
                                        <p:tav tm="0">
                                          <p:val>
                                            <p:strVal val="1+#ppt_h/2"/>
                                          </p:val>
                                        </p:tav>
                                        <p:tav tm="100000">
                                          <p:val>
                                            <p:strVal val="#ppt_y"/>
                                          </p:val>
                                        </p:tav>
                                      </p:tavLst>
                                    </p:anim>
                                  </p:childTnLst>
                                </p:cTn>
                              </p:par>
                              <p:par>
                                <p:cTn id="28" presetID="7" presetClass="entr" presetSubtype="4" fill="hold" grpId="0" nodeType="withEffect">
                                  <p:stCondLst>
                                    <p:cond delay="0"/>
                                  </p:stCondLst>
                                  <p:childTnLst>
                                    <p:set>
                                      <p:cBhvr>
                                        <p:cTn id="29" dur="1" fill="hold">
                                          <p:stCondLst>
                                            <p:cond delay="0"/>
                                          </p:stCondLst>
                                        </p:cTn>
                                        <p:tgtEl>
                                          <p:spTgt spid="508934"/>
                                        </p:tgtEl>
                                        <p:attrNameLst>
                                          <p:attrName>style.visibility</p:attrName>
                                        </p:attrNameLst>
                                      </p:cBhvr>
                                      <p:to>
                                        <p:strVal val="visible"/>
                                      </p:to>
                                    </p:set>
                                    <p:anim calcmode="lin" valueType="num">
                                      <p:cBhvr additive="base">
                                        <p:cTn id="30" dur="1000" fill="hold"/>
                                        <p:tgtEl>
                                          <p:spTgt spid="508934"/>
                                        </p:tgtEl>
                                        <p:attrNameLst>
                                          <p:attrName>ppt_x</p:attrName>
                                        </p:attrNameLst>
                                      </p:cBhvr>
                                      <p:tavLst>
                                        <p:tav tm="0">
                                          <p:val>
                                            <p:strVal val="#ppt_x"/>
                                          </p:val>
                                        </p:tav>
                                        <p:tav tm="100000">
                                          <p:val>
                                            <p:strVal val="#ppt_x"/>
                                          </p:val>
                                        </p:tav>
                                      </p:tavLst>
                                    </p:anim>
                                    <p:anim calcmode="lin" valueType="num">
                                      <p:cBhvr additive="base">
                                        <p:cTn id="31" dur="1000" fill="hold"/>
                                        <p:tgtEl>
                                          <p:spTgt spid="5089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0" grpId="0"/>
      <p:bldP spid="508931" grpId="0"/>
      <p:bldP spid="508932" grpId="0"/>
      <p:bldP spid="508933" grpId="0" animBg="1"/>
      <p:bldP spid="5089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Text Box 2"/>
          <p:cNvSpPr txBox="1">
            <a:spLocks noChangeArrowheads="1"/>
          </p:cNvSpPr>
          <p:nvPr/>
        </p:nvSpPr>
        <p:spPr bwMode="auto">
          <a:xfrm>
            <a:off x="3200400" y="1828800"/>
            <a:ext cx="6324600" cy="1373188"/>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n-US" sz="2800" b="1" dirty="0">
                <a:solidFill>
                  <a:srgbClr val="333399"/>
                </a:solidFill>
                <a:effectLst>
                  <a:outerShdw blurRad="38100" dist="38100" dir="2700000" algn="tl">
                    <a:srgbClr val="C0C0C0"/>
                  </a:outerShdw>
                </a:effectLst>
                <a:latin typeface="Comic Sans MS" pitchFamily="66" charset="0"/>
              </a:rPr>
              <a:t>1.</a:t>
            </a:r>
            <a:r>
              <a:rPr lang="en-US" sz="2800" b="1" dirty="0">
                <a:solidFill>
                  <a:schemeClr val="bg2"/>
                </a:solidFill>
                <a:effectLst>
                  <a:outerShdw blurRad="38100" dist="38100" dir="2700000" algn="tl">
                    <a:srgbClr val="C0C0C0"/>
                  </a:outerShdw>
                </a:effectLst>
                <a:latin typeface="Comic Sans MS" pitchFamily="66" charset="0"/>
              </a:rPr>
              <a:t>  </a:t>
            </a:r>
            <a:r>
              <a:rPr lang="en-US" sz="2800" b="1" dirty="0">
                <a:solidFill>
                  <a:srgbClr val="1A1AF2"/>
                </a:solidFill>
                <a:effectLst>
                  <a:outerShdw blurRad="38100" dist="38100" dir="2700000" algn="tl">
                    <a:srgbClr val="C0C0C0"/>
                  </a:outerShdw>
                </a:effectLst>
                <a:latin typeface="Comic Sans MS" pitchFamily="66" charset="0"/>
              </a:rPr>
              <a:t>It united them against a</a:t>
            </a:r>
            <a:br>
              <a:rPr lang="en-US" sz="2800" b="1" dirty="0">
                <a:solidFill>
                  <a:srgbClr val="1A1AF2"/>
                </a:solidFill>
                <a:effectLst>
                  <a:outerShdw blurRad="38100" dist="38100" dir="2700000" algn="tl">
                    <a:srgbClr val="C0C0C0"/>
                  </a:outerShdw>
                </a:effectLst>
                <a:latin typeface="Comic Sans MS" pitchFamily="66" charset="0"/>
              </a:rPr>
            </a:br>
            <a:r>
              <a:rPr lang="en-US" sz="2800" b="1" dirty="0">
                <a:solidFill>
                  <a:srgbClr val="1A1AF2"/>
                </a:solidFill>
                <a:effectLst>
                  <a:outerShdw blurRad="38100" dist="38100" dir="2700000" algn="tl">
                    <a:srgbClr val="C0C0C0"/>
                  </a:outerShdw>
                </a:effectLst>
                <a:latin typeface="Comic Sans MS" pitchFamily="66" charset="0"/>
              </a:rPr>
              <a:t>    common enemy for the first</a:t>
            </a:r>
            <a:br>
              <a:rPr lang="en-US" sz="2800" b="1" dirty="0">
                <a:solidFill>
                  <a:srgbClr val="1A1AF2"/>
                </a:solidFill>
                <a:effectLst>
                  <a:outerShdw blurRad="38100" dist="38100" dir="2700000" algn="tl">
                    <a:srgbClr val="C0C0C0"/>
                  </a:outerShdw>
                </a:effectLst>
                <a:latin typeface="Comic Sans MS" pitchFamily="66" charset="0"/>
              </a:rPr>
            </a:br>
            <a:r>
              <a:rPr lang="en-US" sz="2800" b="1" dirty="0">
                <a:solidFill>
                  <a:srgbClr val="1A1AF2"/>
                </a:solidFill>
                <a:effectLst>
                  <a:outerShdw blurRad="38100" dist="38100" dir="2700000" algn="tl">
                    <a:srgbClr val="C0C0C0"/>
                  </a:outerShdw>
                </a:effectLst>
                <a:latin typeface="Comic Sans MS" pitchFamily="66" charset="0"/>
              </a:rPr>
              <a:t>    time.</a:t>
            </a:r>
            <a:endParaRPr lang="en-US" b="1" dirty="0">
              <a:solidFill>
                <a:srgbClr val="1A1AF2"/>
              </a:solidFill>
              <a:effectLst>
                <a:outerShdw blurRad="38100" dist="38100" dir="2700000" algn="tl">
                  <a:srgbClr val="C0C0C0"/>
                </a:outerShdw>
              </a:effectLst>
              <a:latin typeface="Comic Sans MS" pitchFamily="66" charset="0"/>
            </a:endParaRPr>
          </a:p>
        </p:txBody>
      </p:sp>
      <p:sp>
        <p:nvSpPr>
          <p:cNvPr id="509955" name="Text Box 3"/>
          <p:cNvSpPr txBox="1">
            <a:spLocks noChangeArrowheads="1"/>
          </p:cNvSpPr>
          <p:nvPr/>
        </p:nvSpPr>
        <p:spPr bwMode="auto">
          <a:xfrm>
            <a:off x="3200400" y="3351214"/>
            <a:ext cx="6172200" cy="1373187"/>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n-US" sz="2800" b="1" dirty="0">
                <a:solidFill>
                  <a:srgbClr val="333399"/>
                </a:solidFill>
                <a:effectLst>
                  <a:outerShdw blurRad="38100" dist="38100" dir="2700000" algn="tl">
                    <a:srgbClr val="C0C0C0"/>
                  </a:outerShdw>
                </a:effectLst>
                <a:latin typeface="Comic Sans MS" pitchFamily="66" charset="0"/>
              </a:rPr>
              <a:t>2.</a:t>
            </a:r>
            <a:r>
              <a:rPr lang="en-US" sz="2800" b="1" dirty="0">
                <a:effectLst>
                  <a:outerShdw blurRad="38100" dist="38100" dir="2700000" algn="tl">
                    <a:srgbClr val="C0C0C0"/>
                  </a:outerShdw>
                </a:effectLst>
                <a:latin typeface="Comic Sans MS" pitchFamily="66" charset="0"/>
              </a:rPr>
              <a:t>  </a:t>
            </a:r>
            <a:r>
              <a:rPr lang="en-US" sz="2800" b="1" dirty="0">
                <a:solidFill>
                  <a:srgbClr val="1A1AF2"/>
                </a:solidFill>
                <a:effectLst>
                  <a:outerShdw blurRad="38100" dist="38100" dir="2700000" algn="tl">
                    <a:srgbClr val="C0C0C0"/>
                  </a:outerShdw>
                </a:effectLst>
                <a:latin typeface="Comic Sans MS" pitchFamily="66" charset="0"/>
              </a:rPr>
              <a:t>It created a socializing</a:t>
            </a:r>
            <a:br>
              <a:rPr lang="en-US" sz="2800" b="1" dirty="0">
                <a:solidFill>
                  <a:srgbClr val="1A1AF2"/>
                </a:solidFill>
                <a:effectLst>
                  <a:outerShdw blurRad="38100" dist="38100" dir="2700000" algn="tl">
                    <a:srgbClr val="C0C0C0"/>
                  </a:outerShdw>
                </a:effectLst>
                <a:latin typeface="Comic Sans MS" pitchFamily="66" charset="0"/>
              </a:rPr>
            </a:br>
            <a:r>
              <a:rPr lang="en-US" sz="2800" b="1" dirty="0">
                <a:solidFill>
                  <a:srgbClr val="1A1AF2"/>
                </a:solidFill>
                <a:effectLst>
                  <a:outerShdw blurRad="38100" dist="38100" dir="2700000" algn="tl">
                    <a:srgbClr val="C0C0C0"/>
                  </a:outerShdw>
                </a:effectLst>
                <a:latin typeface="Comic Sans MS" pitchFamily="66" charset="0"/>
              </a:rPr>
              <a:t>    experience for all the </a:t>
            </a:r>
            <a:br>
              <a:rPr lang="en-US" sz="2800" b="1" dirty="0">
                <a:solidFill>
                  <a:srgbClr val="1A1AF2"/>
                </a:solidFill>
                <a:effectLst>
                  <a:outerShdw blurRad="38100" dist="38100" dir="2700000" algn="tl">
                    <a:srgbClr val="C0C0C0"/>
                  </a:outerShdw>
                </a:effectLst>
                <a:latin typeface="Comic Sans MS" pitchFamily="66" charset="0"/>
              </a:rPr>
            </a:br>
            <a:r>
              <a:rPr lang="en-US" sz="2800" b="1" dirty="0">
                <a:solidFill>
                  <a:srgbClr val="1A1AF2"/>
                </a:solidFill>
                <a:effectLst>
                  <a:outerShdw blurRad="38100" dist="38100" dir="2700000" algn="tl">
                    <a:srgbClr val="C0C0C0"/>
                  </a:outerShdw>
                </a:effectLst>
                <a:latin typeface="Comic Sans MS" pitchFamily="66" charset="0"/>
              </a:rPr>
              <a:t>    colonials who participated.</a:t>
            </a:r>
            <a:endParaRPr lang="en-US" b="1" dirty="0">
              <a:solidFill>
                <a:srgbClr val="1A1AF2"/>
              </a:solidFill>
              <a:effectLst>
                <a:outerShdw blurRad="38100" dist="38100" dir="2700000" algn="tl">
                  <a:srgbClr val="C0C0C0"/>
                </a:outerShdw>
              </a:effectLst>
              <a:latin typeface="Comic Sans MS" pitchFamily="66" charset="0"/>
            </a:endParaRPr>
          </a:p>
        </p:txBody>
      </p:sp>
      <p:sp>
        <p:nvSpPr>
          <p:cNvPr id="509956" name="Text Box 4"/>
          <p:cNvSpPr txBox="1">
            <a:spLocks noChangeArrowheads="1"/>
          </p:cNvSpPr>
          <p:nvPr/>
        </p:nvSpPr>
        <p:spPr bwMode="auto">
          <a:xfrm>
            <a:off x="3200400" y="4951414"/>
            <a:ext cx="5791200" cy="1373187"/>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n-US" sz="2800" b="1" dirty="0">
                <a:solidFill>
                  <a:srgbClr val="333399"/>
                </a:solidFill>
                <a:effectLst>
                  <a:outerShdw blurRad="38100" dist="38100" dir="2700000" algn="tl">
                    <a:srgbClr val="C0C0C0"/>
                  </a:outerShdw>
                </a:effectLst>
                <a:latin typeface="Comic Sans MS" pitchFamily="66" charset="0"/>
                <a:sym typeface="Wingdings" pitchFamily="2" charset="2"/>
              </a:rPr>
              <a:t>3.</a:t>
            </a:r>
            <a:r>
              <a:rPr lang="en-US" sz="2800" b="1" dirty="0">
                <a:effectLst>
                  <a:outerShdw blurRad="38100" dist="38100" dir="2700000" algn="tl">
                    <a:srgbClr val="C0C0C0"/>
                  </a:outerShdw>
                </a:effectLst>
                <a:latin typeface="Comic Sans MS" pitchFamily="66" charset="0"/>
                <a:sym typeface="Wingdings" pitchFamily="2" charset="2"/>
              </a:rPr>
              <a:t>  </a:t>
            </a:r>
            <a:r>
              <a:rPr lang="en-US" sz="2800" b="1" dirty="0">
                <a:solidFill>
                  <a:srgbClr val="1A1AF2"/>
                </a:solidFill>
                <a:effectLst>
                  <a:outerShdw blurRad="38100" dist="38100" dir="2700000" algn="tl">
                    <a:srgbClr val="C0C0C0"/>
                  </a:outerShdw>
                </a:effectLst>
                <a:latin typeface="Comic Sans MS" pitchFamily="66" charset="0"/>
                <a:sym typeface="Wingdings" pitchFamily="2" charset="2"/>
              </a:rPr>
              <a:t>It created bitter feelings </a:t>
            </a:r>
            <a:br>
              <a:rPr lang="en-US" sz="2800" b="1" dirty="0">
                <a:solidFill>
                  <a:srgbClr val="1A1AF2"/>
                </a:solidFill>
                <a:effectLst>
                  <a:outerShdw blurRad="38100" dist="38100" dir="2700000" algn="tl">
                    <a:srgbClr val="C0C0C0"/>
                  </a:outerShdw>
                </a:effectLst>
                <a:latin typeface="Comic Sans MS" pitchFamily="66" charset="0"/>
                <a:sym typeface="Wingdings" pitchFamily="2" charset="2"/>
              </a:rPr>
            </a:br>
            <a:r>
              <a:rPr lang="en-US" sz="2800" b="1" dirty="0">
                <a:solidFill>
                  <a:srgbClr val="1A1AF2"/>
                </a:solidFill>
                <a:effectLst>
                  <a:outerShdw blurRad="38100" dist="38100" dir="2700000" algn="tl">
                    <a:srgbClr val="C0C0C0"/>
                  </a:outerShdw>
                </a:effectLst>
                <a:latin typeface="Comic Sans MS" pitchFamily="66" charset="0"/>
                <a:sym typeface="Wingdings" pitchFamily="2" charset="2"/>
              </a:rPr>
              <a:t>    towards the British that</a:t>
            </a:r>
            <a:br>
              <a:rPr lang="en-US" sz="2800" b="1" dirty="0">
                <a:solidFill>
                  <a:srgbClr val="1A1AF2"/>
                </a:solidFill>
                <a:effectLst>
                  <a:outerShdw blurRad="38100" dist="38100" dir="2700000" algn="tl">
                    <a:srgbClr val="C0C0C0"/>
                  </a:outerShdw>
                </a:effectLst>
                <a:latin typeface="Comic Sans MS" pitchFamily="66" charset="0"/>
                <a:sym typeface="Wingdings" pitchFamily="2" charset="2"/>
              </a:rPr>
            </a:br>
            <a:r>
              <a:rPr lang="en-US" sz="2800" b="1" dirty="0">
                <a:solidFill>
                  <a:srgbClr val="1A1AF2"/>
                </a:solidFill>
                <a:effectLst>
                  <a:outerShdw blurRad="38100" dist="38100" dir="2700000" algn="tl">
                    <a:srgbClr val="C0C0C0"/>
                  </a:outerShdw>
                </a:effectLst>
                <a:latin typeface="Comic Sans MS" pitchFamily="66" charset="0"/>
                <a:sym typeface="Wingdings" pitchFamily="2" charset="2"/>
              </a:rPr>
              <a:t>    would only intensify.</a:t>
            </a:r>
            <a:endParaRPr lang="en-US" sz="2800" b="1" dirty="0">
              <a:solidFill>
                <a:srgbClr val="1A1AF2"/>
              </a:solidFill>
              <a:effectLst>
                <a:outerShdw blurRad="38100" dist="38100" dir="2700000" algn="tl">
                  <a:srgbClr val="C0C0C0"/>
                </a:outerShdw>
              </a:effectLst>
              <a:latin typeface="Comic Sans MS" pitchFamily="66" charset="0"/>
            </a:endParaRPr>
          </a:p>
        </p:txBody>
      </p:sp>
      <p:sp>
        <p:nvSpPr>
          <p:cNvPr id="509957" name="Text Box 5"/>
          <p:cNvSpPr txBox="1">
            <a:spLocks noChangeArrowheads="1"/>
          </p:cNvSpPr>
          <p:nvPr/>
        </p:nvSpPr>
        <p:spPr bwMode="auto">
          <a:xfrm>
            <a:off x="2971800" y="228601"/>
            <a:ext cx="6324600" cy="1324081"/>
          </a:xfrm>
          <a:prstGeom prst="rect">
            <a:avLst/>
          </a:prstGeom>
          <a:noFill/>
          <a:ln w="12700">
            <a:noFill/>
            <a:miter lim="800000"/>
            <a:headEnd type="none" w="sm" len="sm"/>
            <a:tailEnd type="none" w="sm" len="sm"/>
          </a:ln>
          <a:effectLst>
            <a:outerShdw dist="35921" dir="2700000" algn="ctr" rotWithShape="0">
              <a:srgbClr val="333399"/>
            </a:outerShdw>
          </a:effectLst>
        </p:spPr>
        <p:txBody>
          <a:bodyPr lIns="92075" tIns="46038" rIns="92075" bIns="46038">
            <a:spAutoFit/>
          </a:bodyPr>
          <a:lstStyle/>
          <a:p>
            <a:pPr algn="ctr" eaLnBrk="1" hangingPunct="1">
              <a:spcBef>
                <a:spcPct val="50000"/>
              </a:spcBef>
            </a:pPr>
            <a:r>
              <a:rPr lang="en-US" sz="4000" b="1">
                <a:solidFill>
                  <a:srgbClr val="CC0000"/>
                </a:solidFill>
                <a:effectLst>
                  <a:outerShdw blurRad="38100" dist="38100" dir="2700000" algn="tl">
                    <a:srgbClr val="C0C0C0"/>
                  </a:outerShdw>
                </a:effectLst>
                <a:latin typeface="Rockwell" pitchFamily="18" charset="0"/>
              </a:rPr>
              <a:t>Effects of the War on the American Colonials</a:t>
            </a:r>
          </a:p>
        </p:txBody>
      </p:sp>
    </p:spTree>
    <p:extLst>
      <p:ext uri="{BB962C8B-B14F-4D97-AF65-F5344CB8AC3E}">
        <p14:creationId xmlns:p14="http://schemas.microsoft.com/office/powerpoint/2010/main" val="2434375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09954"/>
                                        </p:tgtEl>
                                        <p:attrNameLst>
                                          <p:attrName>style.visibility</p:attrName>
                                        </p:attrNameLst>
                                      </p:cBhvr>
                                      <p:to>
                                        <p:strVal val="visible"/>
                                      </p:to>
                                    </p:set>
                                    <p:animEffect transition="in" filter="fade">
                                      <p:cBhvr>
                                        <p:cTn id="7" dur="1000"/>
                                        <p:tgtEl>
                                          <p:spTgt spid="509954"/>
                                        </p:tgtEl>
                                      </p:cBhvr>
                                    </p:animEffect>
                                    <p:anim calcmode="lin" valueType="num">
                                      <p:cBhvr>
                                        <p:cTn id="8" dur="1000" fill="hold"/>
                                        <p:tgtEl>
                                          <p:spTgt spid="509954"/>
                                        </p:tgtEl>
                                        <p:attrNameLst>
                                          <p:attrName>ppt_x</p:attrName>
                                        </p:attrNameLst>
                                      </p:cBhvr>
                                      <p:tavLst>
                                        <p:tav tm="0">
                                          <p:val>
                                            <p:strVal val="#ppt_x"/>
                                          </p:val>
                                        </p:tav>
                                        <p:tav tm="100000">
                                          <p:val>
                                            <p:strVal val="#ppt_x"/>
                                          </p:val>
                                        </p:tav>
                                      </p:tavLst>
                                    </p:anim>
                                    <p:anim calcmode="lin" valueType="num">
                                      <p:cBhvr>
                                        <p:cTn id="9" dur="900" decel="100000" fill="hold"/>
                                        <p:tgtEl>
                                          <p:spTgt spid="50995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0995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509955"/>
                                        </p:tgtEl>
                                        <p:attrNameLst>
                                          <p:attrName>style.visibility</p:attrName>
                                        </p:attrNameLst>
                                      </p:cBhvr>
                                      <p:to>
                                        <p:strVal val="visible"/>
                                      </p:to>
                                    </p:set>
                                    <p:anim calcmode="lin" valueType="num">
                                      <p:cBhvr>
                                        <p:cTn id="15" dur="500" fill="hold"/>
                                        <p:tgtEl>
                                          <p:spTgt spid="509955"/>
                                        </p:tgtEl>
                                        <p:attrNameLst>
                                          <p:attrName>ppt_w</p:attrName>
                                        </p:attrNameLst>
                                      </p:cBhvr>
                                      <p:tavLst>
                                        <p:tav tm="0">
                                          <p:val>
                                            <p:fltVal val="0"/>
                                          </p:val>
                                        </p:tav>
                                        <p:tav tm="100000">
                                          <p:val>
                                            <p:strVal val="#ppt_w"/>
                                          </p:val>
                                        </p:tav>
                                      </p:tavLst>
                                    </p:anim>
                                    <p:anim calcmode="lin" valueType="num">
                                      <p:cBhvr>
                                        <p:cTn id="16" dur="500" fill="hold"/>
                                        <p:tgtEl>
                                          <p:spTgt spid="50995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509956"/>
                                        </p:tgtEl>
                                        <p:attrNameLst>
                                          <p:attrName>style.visibility</p:attrName>
                                        </p:attrNameLst>
                                      </p:cBhvr>
                                      <p:to>
                                        <p:strVal val="visible"/>
                                      </p:to>
                                    </p:set>
                                    <p:animEffect transition="in" filter="wedge">
                                      <p:cBhvr>
                                        <p:cTn id="21" dur="500"/>
                                        <p:tgtEl>
                                          <p:spTgt spid="509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4" grpId="0"/>
      <p:bldP spid="509955" grpId="0"/>
      <p:bldP spid="5099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ChangeArrowheads="1"/>
          </p:cNvSpPr>
          <p:nvPr/>
        </p:nvSpPr>
        <p:spPr bwMode="auto">
          <a:xfrm>
            <a:off x="190500" y="-2332038"/>
            <a:ext cx="9144000" cy="369332"/>
          </a:xfrm>
          <a:prstGeom prst="rect">
            <a:avLst/>
          </a:prstGeom>
          <a:noFill/>
          <a:ln w="9525">
            <a:noFill/>
            <a:miter lim="800000"/>
            <a:headEnd/>
            <a:tailEnd/>
          </a:ln>
          <a:effectLst/>
        </p:spPr>
        <p:txBody>
          <a:bodyPr>
            <a:spAutoFit/>
          </a:bodyPr>
          <a:lstStyle/>
          <a:p>
            <a:endParaRPr lang="en-US"/>
          </a:p>
        </p:txBody>
      </p:sp>
      <p:sp>
        <p:nvSpPr>
          <p:cNvPr id="371715" name="WordArt 3"/>
          <p:cNvSpPr>
            <a:spLocks noChangeArrowheads="1" noChangeShapeType="1" noTextEdit="1"/>
          </p:cNvSpPr>
          <p:nvPr/>
        </p:nvSpPr>
        <p:spPr bwMode="auto">
          <a:xfrm>
            <a:off x="1828800" y="76200"/>
            <a:ext cx="8382000" cy="685800"/>
          </a:xfrm>
          <a:prstGeom prst="rect">
            <a:avLst/>
          </a:prstGeom>
        </p:spPr>
        <p:txBody>
          <a:bodyPr wrap="none" fromWordArt="1">
            <a:prstTxWarp prst="textCanUp">
              <a:avLst>
                <a:gd name="adj" fmla="val 85713"/>
              </a:avLst>
            </a:prstTxWarp>
          </a:bodyPr>
          <a:lstStyle/>
          <a:p>
            <a:pPr algn="ctr"/>
            <a:r>
              <a:rPr lang="en-US" sz="3600" b="1" kern="10">
                <a:ln w="22225">
                  <a:solidFill>
                    <a:srgbClr val="000000"/>
                  </a:solidFill>
                  <a:round/>
                  <a:headEnd/>
                  <a:tailEnd/>
                </a:ln>
                <a:gradFill rotWithShape="0">
                  <a:gsLst>
                    <a:gs pos="0">
                      <a:srgbClr val="FFDFFF"/>
                    </a:gs>
                    <a:gs pos="100000">
                      <a:srgbClr val="FFFF99"/>
                    </a:gs>
                  </a:gsLst>
                  <a:path path="rect">
                    <a:fillToRect l="100000" b="100000"/>
                  </a:path>
                </a:gradFill>
                <a:effectLst>
                  <a:outerShdw dist="45791" dir="2021404" algn="ctr" rotWithShape="0">
                    <a:schemeClr val="bg1"/>
                  </a:outerShdw>
                </a:effectLst>
                <a:latin typeface="Arial Black"/>
              </a:rPr>
              <a:t>Pontiac's Rebellion</a:t>
            </a:r>
          </a:p>
        </p:txBody>
      </p:sp>
      <p:sp>
        <p:nvSpPr>
          <p:cNvPr id="371716" name="Rectangle 4"/>
          <p:cNvSpPr>
            <a:spLocks noGrp="1" noChangeArrowheads="1"/>
          </p:cNvSpPr>
          <p:nvPr>
            <p:ph type="title" idx="4294967295"/>
          </p:nvPr>
        </p:nvSpPr>
        <p:spPr>
          <a:xfrm>
            <a:off x="2209800" y="609600"/>
            <a:ext cx="7772400" cy="228600"/>
          </a:xfrm>
        </p:spPr>
        <p:txBody>
          <a:bodyPr/>
          <a:lstStyle/>
          <a:p>
            <a:r>
              <a:rPr lang="en-US" sz="1000"/>
              <a:t>Pontiac</a:t>
            </a:r>
          </a:p>
        </p:txBody>
      </p:sp>
      <p:pic>
        <p:nvPicPr>
          <p:cNvPr id="371717" name="Picture 5" descr="Pontiac, SC 1663"/>
          <p:cNvPicPr>
            <a:picLocks noChangeAspect="1" noChangeArrowheads="1"/>
          </p:cNvPicPr>
          <p:nvPr/>
        </p:nvPicPr>
        <p:blipFill>
          <a:blip r:embed="rId2" cstate="print"/>
          <a:srcRect l="10001" t="3011" r="10001" b="4855"/>
          <a:stretch>
            <a:fillRect/>
          </a:stretch>
        </p:blipFill>
        <p:spPr bwMode="auto">
          <a:xfrm>
            <a:off x="2209800" y="1066800"/>
            <a:ext cx="2590800" cy="3657600"/>
          </a:xfrm>
          <a:prstGeom prst="rect">
            <a:avLst/>
          </a:prstGeom>
          <a:noFill/>
          <a:ln w="76200" cmpd="tri">
            <a:solidFill>
              <a:schemeClr val="bg1"/>
            </a:solidFill>
            <a:miter lim="800000"/>
            <a:headEnd/>
            <a:tailEnd/>
          </a:ln>
        </p:spPr>
      </p:pic>
      <p:sp>
        <p:nvSpPr>
          <p:cNvPr id="371718" name="Text Box 6"/>
          <p:cNvSpPr txBox="1">
            <a:spLocks noChangeArrowheads="1"/>
          </p:cNvSpPr>
          <p:nvPr/>
        </p:nvSpPr>
        <p:spPr bwMode="auto">
          <a:xfrm>
            <a:off x="2362200" y="5105401"/>
            <a:ext cx="7620000" cy="1698927"/>
          </a:xfrm>
          <a:prstGeom prst="rect">
            <a:avLst/>
          </a:prstGeom>
          <a:noFill/>
          <a:ln w="9525">
            <a:noFill/>
            <a:miter lim="800000"/>
            <a:headEnd/>
            <a:tailEnd/>
          </a:ln>
          <a:effectLst/>
        </p:spPr>
        <p:txBody>
          <a:bodyPr>
            <a:spAutoFit/>
          </a:bodyPr>
          <a:lstStyle/>
          <a:p>
            <a:pPr algn="ctr">
              <a:lnSpc>
                <a:spcPct val="80000"/>
              </a:lnSpc>
              <a:spcBef>
                <a:spcPct val="50000"/>
              </a:spcBef>
              <a:buFontTx/>
              <a:buChar char="•"/>
            </a:pPr>
            <a:r>
              <a:rPr lang="en-US" u="sng" dirty="0">
                <a:solidFill>
                  <a:srgbClr val="FF0000"/>
                </a:solidFill>
                <a:latin typeface="Arial Black" pitchFamily="34" charset="0"/>
              </a:rPr>
              <a:t>Chief Pontiac</a:t>
            </a:r>
            <a:r>
              <a:rPr lang="en-US" dirty="0">
                <a:solidFill>
                  <a:srgbClr val="FF0000"/>
                </a:solidFill>
                <a:latin typeface="Arial Black" pitchFamily="34" charset="0"/>
              </a:rPr>
              <a:t> was an influential </a:t>
            </a:r>
            <a:r>
              <a:rPr lang="en-US" u="sng" dirty="0">
                <a:solidFill>
                  <a:srgbClr val="FF0000"/>
                </a:solidFill>
                <a:latin typeface="Arial Black" pitchFamily="34" charset="0"/>
              </a:rPr>
              <a:t>Ottawa</a:t>
            </a:r>
            <a:r>
              <a:rPr lang="en-US" dirty="0">
                <a:solidFill>
                  <a:srgbClr val="FF0000"/>
                </a:solidFill>
                <a:latin typeface="Arial Black" pitchFamily="34" charset="0"/>
              </a:rPr>
              <a:t> leader who encouraged his people not to make peace with white settlers. </a:t>
            </a:r>
          </a:p>
          <a:p>
            <a:pPr algn="ctr">
              <a:lnSpc>
                <a:spcPct val="80000"/>
              </a:lnSpc>
              <a:spcBef>
                <a:spcPct val="50000"/>
              </a:spcBef>
              <a:buFontTx/>
              <a:buChar char="•"/>
            </a:pPr>
            <a:r>
              <a:rPr lang="en-US" dirty="0">
                <a:solidFill>
                  <a:srgbClr val="FF0000"/>
                </a:solidFill>
                <a:latin typeface="Arial Black" pitchFamily="34" charset="0"/>
              </a:rPr>
              <a:t>He was murdered by those who opposed his political views. </a:t>
            </a:r>
          </a:p>
          <a:p>
            <a:pPr algn="ctr">
              <a:lnSpc>
                <a:spcPct val="80000"/>
              </a:lnSpc>
              <a:spcBef>
                <a:spcPct val="50000"/>
              </a:spcBef>
              <a:buFontTx/>
              <a:buChar char="•"/>
            </a:pPr>
            <a:endParaRPr lang="en-US" dirty="0">
              <a:solidFill>
                <a:srgbClr val="FF0000"/>
              </a:solidFill>
              <a:latin typeface="Arial Black" pitchFamily="34" charset="0"/>
            </a:endParaRPr>
          </a:p>
        </p:txBody>
      </p:sp>
      <p:pic>
        <p:nvPicPr>
          <p:cNvPr id="371719" name="Picture 7" descr="pontiac"/>
          <p:cNvPicPr>
            <a:picLocks noChangeAspect="1" noChangeArrowheads="1"/>
          </p:cNvPicPr>
          <p:nvPr/>
        </p:nvPicPr>
        <p:blipFill>
          <a:blip r:embed="rId3" cstate="print"/>
          <a:srcRect/>
          <a:stretch>
            <a:fillRect/>
          </a:stretch>
        </p:blipFill>
        <p:spPr bwMode="auto">
          <a:xfrm>
            <a:off x="7021514" y="990600"/>
            <a:ext cx="2732087" cy="3810000"/>
          </a:xfrm>
          <a:prstGeom prst="rect">
            <a:avLst/>
          </a:prstGeom>
          <a:noFill/>
          <a:ln w="76200" cmpd="tri">
            <a:solidFill>
              <a:schemeClr val="bg1"/>
            </a:solidFill>
            <a:miter lim="800000"/>
            <a:headEnd/>
            <a:tailEnd/>
          </a:ln>
        </p:spPr>
      </p:pic>
    </p:spTree>
    <p:extLst>
      <p:ext uri="{BB962C8B-B14F-4D97-AF65-F5344CB8AC3E}">
        <p14:creationId xmlns:p14="http://schemas.microsoft.com/office/powerpoint/2010/main" val="148595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ChangeArrowheads="1"/>
          </p:cNvSpPr>
          <p:nvPr/>
        </p:nvSpPr>
        <p:spPr bwMode="auto">
          <a:xfrm>
            <a:off x="190500" y="-2332038"/>
            <a:ext cx="9144000" cy="369332"/>
          </a:xfrm>
          <a:prstGeom prst="rect">
            <a:avLst/>
          </a:prstGeom>
          <a:noFill/>
          <a:ln w="9525">
            <a:noFill/>
            <a:miter lim="800000"/>
            <a:headEnd/>
            <a:tailEnd/>
          </a:ln>
          <a:effectLst/>
        </p:spPr>
        <p:txBody>
          <a:bodyPr>
            <a:spAutoFit/>
          </a:bodyPr>
          <a:lstStyle/>
          <a:p>
            <a:endParaRPr lang="en-US"/>
          </a:p>
        </p:txBody>
      </p:sp>
      <p:pic>
        <p:nvPicPr>
          <p:cNvPr id="372739" name="Picture 3" descr="15874"/>
          <p:cNvPicPr>
            <a:picLocks noChangeAspect="1" noChangeArrowheads="1"/>
          </p:cNvPicPr>
          <p:nvPr/>
        </p:nvPicPr>
        <p:blipFill>
          <a:blip r:embed="rId2" cstate="print"/>
          <a:srcRect/>
          <a:stretch>
            <a:fillRect/>
          </a:stretch>
        </p:blipFill>
        <p:spPr bwMode="auto">
          <a:xfrm>
            <a:off x="1600200" y="914400"/>
            <a:ext cx="6096000" cy="5715000"/>
          </a:xfrm>
          <a:prstGeom prst="rect">
            <a:avLst/>
          </a:prstGeom>
          <a:noFill/>
        </p:spPr>
      </p:pic>
      <p:sp>
        <p:nvSpPr>
          <p:cNvPr id="372740" name="WordArt 4"/>
          <p:cNvSpPr>
            <a:spLocks noChangeArrowheads="1" noChangeShapeType="1" noTextEdit="1"/>
          </p:cNvSpPr>
          <p:nvPr/>
        </p:nvSpPr>
        <p:spPr bwMode="auto">
          <a:xfrm>
            <a:off x="2590800" y="76200"/>
            <a:ext cx="7315200" cy="609600"/>
          </a:xfrm>
          <a:prstGeom prst="rect">
            <a:avLst/>
          </a:prstGeom>
        </p:spPr>
        <p:txBody>
          <a:bodyPr wrap="none" fromWordArt="1">
            <a:prstTxWarp prst="textCanUp">
              <a:avLst>
                <a:gd name="adj" fmla="val 85713"/>
              </a:avLst>
            </a:prstTxWarp>
          </a:bodyPr>
          <a:lstStyle/>
          <a:p>
            <a:pPr algn="ctr"/>
            <a:r>
              <a:rPr lang="en-US" sz="3600" b="1" kern="10">
                <a:ln w="22225">
                  <a:solidFill>
                    <a:srgbClr val="000000"/>
                  </a:solidFill>
                  <a:round/>
                  <a:headEnd/>
                  <a:tailEnd/>
                </a:ln>
                <a:gradFill rotWithShape="0">
                  <a:gsLst>
                    <a:gs pos="0">
                      <a:srgbClr val="FFDFFF"/>
                    </a:gs>
                    <a:gs pos="100000">
                      <a:srgbClr val="FFFF99"/>
                    </a:gs>
                  </a:gsLst>
                  <a:path path="rect">
                    <a:fillToRect l="100000" b="100000"/>
                  </a:path>
                </a:gradFill>
                <a:effectLst>
                  <a:outerShdw dist="45791" dir="2021404" algn="ctr" rotWithShape="0">
                    <a:srgbClr val="808080"/>
                  </a:outerShdw>
                </a:effectLst>
                <a:latin typeface="Arial Black"/>
              </a:rPr>
              <a:t>Pontiac's Rebellion</a:t>
            </a:r>
          </a:p>
        </p:txBody>
      </p:sp>
      <p:sp>
        <p:nvSpPr>
          <p:cNvPr id="372741" name="Rectangle 5"/>
          <p:cNvSpPr>
            <a:spLocks noGrp="1" noChangeArrowheads="1"/>
          </p:cNvSpPr>
          <p:nvPr>
            <p:ph type="title" idx="4294967295"/>
          </p:nvPr>
        </p:nvSpPr>
        <p:spPr>
          <a:xfrm>
            <a:off x="2209800" y="609600"/>
            <a:ext cx="7772400" cy="228600"/>
          </a:xfrm>
        </p:spPr>
        <p:txBody>
          <a:bodyPr/>
          <a:lstStyle/>
          <a:p>
            <a:r>
              <a:rPr lang="en-US" sz="1000"/>
              <a:t>Pontiac</a:t>
            </a:r>
          </a:p>
        </p:txBody>
      </p:sp>
      <p:sp>
        <p:nvSpPr>
          <p:cNvPr id="372742" name="AutoShape 6">
            <a:hlinkClick r:id="rId3" action="ppaction://hlinksldjump"/>
          </p:cNvPr>
          <p:cNvSpPr>
            <a:spLocks noChangeArrowheads="1"/>
          </p:cNvSpPr>
          <p:nvPr/>
        </p:nvSpPr>
        <p:spPr bwMode="auto">
          <a:xfrm>
            <a:off x="9982200" y="6400800"/>
            <a:ext cx="304800" cy="304800"/>
          </a:xfrm>
          <a:prstGeom prst="irregularSeal1">
            <a:avLst/>
          </a:prstGeom>
          <a:solidFill>
            <a:srgbClr val="0000CC"/>
          </a:solidFill>
          <a:ln w="9525">
            <a:solidFill>
              <a:schemeClr val="bg1"/>
            </a:solidFill>
            <a:miter lim="800000"/>
            <a:headEnd/>
            <a:tailEnd/>
          </a:ln>
          <a:effectLst/>
        </p:spPr>
        <p:txBody>
          <a:bodyPr wrap="none" anchor="ctr"/>
          <a:lstStyle/>
          <a:p>
            <a:endParaRPr lang="en-US"/>
          </a:p>
        </p:txBody>
      </p:sp>
      <p:sp>
        <p:nvSpPr>
          <p:cNvPr id="372743" name="Text Box 7"/>
          <p:cNvSpPr txBox="1">
            <a:spLocks noChangeArrowheads="1"/>
          </p:cNvSpPr>
          <p:nvPr/>
        </p:nvSpPr>
        <p:spPr bwMode="auto">
          <a:xfrm>
            <a:off x="7696200" y="1066800"/>
            <a:ext cx="2971800" cy="4573560"/>
          </a:xfrm>
          <a:prstGeom prst="rect">
            <a:avLst/>
          </a:prstGeom>
          <a:noFill/>
          <a:ln w="9525">
            <a:noFill/>
            <a:miter lim="800000"/>
            <a:headEnd/>
            <a:tailEnd/>
          </a:ln>
          <a:effectLst/>
        </p:spPr>
        <p:txBody>
          <a:bodyPr>
            <a:spAutoFit/>
          </a:bodyPr>
          <a:lstStyle/>
          <a:p>
            <a:pPr algn="ctr">
              <a:lnSpc>
                <a:spcPct val="90000"/>
              </a:lnSpc>
              <a:spcBef>
                <a:spcPct val="50000"/>
              </a:spcBef>
              <a:buFontTx/>
              <a:buChar char="•"/>
            </a:pPr>
            <a:r>
              <a:rPr lang="en-US" sz="2800" b="1" dirty="0">
                <a:solidFill>
                  <a:schemeClr val="bg1"/>
                </a:solidFill>
              </a:rPr>
              <a:t>Colonists moved into this new territory causing Indian attacks on their settlements.</a:t>
            </a:r>
            <a:r>
              <a:rPr lang="en-US" sz="2800" b="1" dirty="0">
                <a:solidFill>
                  <a:srgbClr val="FFFF66"/>
                </a:solidFill>
              </a:rPr>
              <a:t> </a:t>
            </a:r>
          </a:p>
          <a:p>
            <a:pPr algn="ctr">
              <a:lnSpc>
                <a:spcPct val="90000"/>
              </a:lnSpc>
              <a:spcBef>
                <a:spcPct val="50000"/>
              </a:spcBef>
              <a:buFontTx/>
              <a:buChar char="•"/>
            </a:pPr>
            <a:r>
              <a:rPr lang="en-US" sz="2800" b="1" dirty="0">
                <a:solidFill>
                  <a:srgbClr val="FF0000"/>
                </a:solidFill>
              </a:rPr>
              <a:t>Great Britain would prohibit the Colonists from moving westward.</a:t>
            </a:r>
          </a:p>
        </p:txBody>
      </p:sp>
    </p:spTree>
    <p:extLst>
      <p:ext uri="{BB962C8B-B14F-4D97-AF65-F5344CB8AC3E}">
        <p14:creationId xmlns:p14="http://schemas.microsoft.com/office/powerpoint/2010/main" val="27866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ChangeArrowheads="1"/>
          </p:cNvSpPr>
          <p:nvPr/>
        </p:nvSpPr>
        <p:spPr bwMode="auto">
          <a:xfrm>
            <a:off x="1304925" y="-2332038"/>
            <a:ext cx="9144000" cy="369332"/>
          </a:xfrm>
          <a:prstGeom prst="rect">
            <a:avLst/>
          </a:prstGeom>
          <a:noFill/>
          <a:ln w="9525">
            <a:noFill/>
            <a:miter lim="800000"/>
            <a:headEnd/>
            <a:tailEnd/>
          </a:ln>
          <a:effectLst/>
        </p:spPr>
        <p:txBody>
          <a:bodyPr>
            <a:spAutoFit/>
          </a:bodyPr>
          <a:lstStyle/>
          <a:p>
            <a:endParaRPr lang="en-US"/>
          </a:p>
        </p:txBody>
      </p:sp>
      <p:sp>
        <p:nvSpPr>
          <p:cNvPr id="373763" name="Rectangle 3"/>
          <p:cNvSpPr>
            <a:spLocks noGrp="1" noChangeArrowheads="1"/>
          </p:cNvSpPr>
          <p:nvPr>
            <p:ph type="title" idx="4294967295"/>
          </p:nvPr>
        </p:nvSpPr>
        <p:spPr>
          <a:xfrm>
            <a:off x="2209800" y="609600"/>
            <a:ext cx="7772400" cy="76200"/>
          </a:xfrm>
        </p:spPr>
        <p:txBody>
          <a:bodyPr>
            <a:normAutofit fontScale="90000"/>
          </a:bodyPr>
          <a:lstStyle/>
          <a:p>
            <a:r>
              <a:rPr lang="en-US" sz="1000"/>
              <a:t>Troops1</a:t>
            </a:r>
          </a:p>
        </p:txBody>
      </p:sp>
      <p:sp>
        <p:nvSpPr>
          <p:cNvPr id="373764" name="Text Box 4"/>
          <p:cNvSpPr txBox="1">
            <a:spLocks noChangeArrowheads="1"/>
          </p:cNvSpPr>
          <p:nvPr/>
        </p:nvSpPr>
        <p:spPr bwMode="auto">
          <a:xfrm>
            <a:off x="7239000" y="533401"/>
            <a:ext cx="3429000" cy="2227263"/>
          </a:xfrm>
          <a:prstGeom prst="rect">
            <a:avLst/>
          </a:prstGeom>
          <a:noFill/>
          <a:ln w="9525">
            <a:noFill/>
            <a:miter lim="800000"/>
            <a:headEnd/>
            <a:tailEnd/>
          </a:ln>
          <a:effectLst/>
        </p:spPr>
        <p:txBody>
          <a:bodyPr>
            <a:spAutoFit/>
          </a:bodyPr>
          <a:lstStyle/>
          <a:p>
            <a:pPr algn="ctr">
              <a:spcBef>
                <a:spcPct val="50000"/>
              </a:spcBef>
              <a:buFontTx/>
              <a:buChar char="•"/>
            </a:pPr>
            <a:r>
              <a:rPr lang="en-US" sz="2800" b="1" dirty="0">
                <a:solidFill>
                  <a:srgbClr val="FF0000"/>
                </a:solidFill>
              </a:rPr>
              <a:t>British Troop Movements in response to Chief Pontiac’s resistance to negotiate.</a:t>
            </a:r>
          </a:p>
        </p:txBody>
      </p:sp>
      <p:pic>
        <p:nvPicPr>
          <p:cNvPr id="373765" name="Picture 5" descr="20287"/>
          <p:cNvPicPr>
            <a:picLocks noChangeAspect="1" noChangeArrowheads="1"/>
          </p:cNvPicPr>
          <p:nvPr/>
        </p:nvPicPr>
        <p:blipFill>
          <a:blip r:embed="rId2" cstate="print"/>
          <a:srcRect/>
          <a:stretch>
            <a:fillRect/>
          </a:stretch>
        </p:blipFill>
        <p:spPr bwMode="auto">
          <a:xfrm>
            <a:off x="1524000" y="0"/>
            <a:ext cx="5715000" cy="6858000"/>
          </a:xfrm>
          <a:prstGeom prst="rect">
            <a:avLst/>
          </a:prstGeom>
          <a:noFill/>
        </p:spPr>
      </p:pic>
      <p:sp>
        <p:nvSpPr>
          <p:cNvPr id="373766" name="Rectangle 6"/>
          <p:cNvSpPr>
            <a:spLocks noChangeArrowheads="1"/>
          </p:cNvSpPr>
          <p:nvPr/>
        </p:nvSpPr>
        <p:spPr bwMode="auto">
          <a:xfrm>
            <a:off x="1981200" y="1828800"/>
            <a:ext cx="1600200" cy="1371600"/>
          </a:xfrm>
          <a:prstGeom prst="rect">
            <a:avLst/>
          </a:prstGeom>
          <a:noFill/>
          <a:ln w="57150">
            <a:solidFill>
              <a:schemeClr val="tx1"/>
            </a:solidFill>
            <a:miter lim="800000"/>
            <a:headEnd/>
            <a:tailEnd/>
          </a:ln>
          <a:effectLst/>
        </p:spPr>
        <p:txBody>
          <a:bodyPr wrap="none" anchor="ctr"/>
          <a:lstStyle/>
          <a:p>
            <a:pPr algn="ctr"/>
            <a:endParaRPr lang="en-US">
              <a:solidFill>
                <a:schemeClr val="tx2"/>
              </a:solidFill>
            </a:endParaRPr>
          </a:p>
        </p:txBody>
      </p:sp>
    </p:spTree>
    <p:extLst>
      <p:ext uri="{BB962C8B-B14F-4D97-AF65-F5344CB8AC3E}">
        <p14:creationId xmlns:p14="http://schemas.microsoft.com/office/powerpoint/2010/main" val="34055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ChangeArrowheads="1"/>
          </p:cNvSpPr>
          <p:nvPr/>
        </p:nvSpPr>
        <p:spPr bwMode="auto">
          <a:xfrm>
            <a:off x="-14288" y="-2332038"/>
            <a:ext cx="9144001" cy="369332"/>
          </a:xfrm>
          <a:prstGeom prst="rect">
            <a:avLst/>
          </a:prstGeom>
          <a:noFill/>
          <a:ln w="9525">
            <a:noFill/>
            <a:miter lim="800000"/>
            <a:headEnd/>
            <a:tailEnd/>
          </a:ln>
          <a:effectLst/>
        </p:spPr>
        <p:txBody>
          <a:bodyPr>
            <a:spAutoFit/>
          </a:bodyPr>
          <a:lstStyle/>
          <a:p>
            <a:endParaRPr lang="en-US"/>
          </a:p>
        </p:txBody>
      </p:sp>
      <p:pic>
        <p:nvPicPr>
          <p:cNvPr id="519171" name="Picture 3" descr="19606"/>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pic>
        <p:nvPicPr>
          <p:cNvPr id="519172" name="Picture 4" descr="Map Central"/>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519173" name="Text Box 5"/>
          <p:cNvSpPr txBox="1">
            <a:spLocks noChangeArrowheads="1"/>
          </p:cNvSpPr>
          <p:nvPr/>
        </p:nvSpPr>
        <p:spPr bwMode="auto">
          <a:xfrm>
            <a:off x="7924800" y="5572126"/>
            <a:ext cx="2209800" cy="221599"/>
          </a:xfrm>
          <a:prstGeom prst="rect">
            <a:avLst/>
          </a:prstGeom>
          <a:solidFill>
            <a:schemeClr val="bg1"/>
          </a:solidFill>
          <a:ln w="9525">
            <a:noFill/>
            <a:miter lim="800000"/>
            <a:headEnd/>
            <a:tailEnd/>
          </a:ln>
          <a:effectLst/>
        </p:spPr>
        <p:txBody>
          <a:bodyPr>
            <a:spAutoFit/>
          </a:bodyPr>
          <a:lstStyle/>
          <a:p>
            <a:pPr>
              <a:lnSpc>
                <a:spcPct val="60000"/>
              </a:lnSpc>
              <a:spcBef>
                <a:spcPct val="50000"/>
              </a:spcBef>
            </a:pPr>
            <a:r>
              <a:rPr lang="en-US" sz="1400" b="1">
                <a:latin typeface="Arial" charset="0"/>
              </a:rPr>
              <a:t>Northwest Territory</a:t>
            </a:r>
          </a:p>
        </p:txBody>
      </p:sp>
      <p:sp>
        <p:nvSpPr>
          <p:cNvPr id="519174" name="AutoShape 6">
            <a:hlinkClick r:id="rId4" action="ppaction://hlinksldjump"/>
          </p:cNvPr>
          <p:cNvSpPr>
            <a:spLocks noChangeArrowheads="1"/>
          </p:cNvSpPr>
          <p:nvPr/>
        </p:nvSpPr>
        <p:spPr bwMode="auto">
          <a:xfrm>
            <a:off x="10210800" y="6324600"/>
            <a:ext cx="304800" cy="304800"/>
          </a:xfrm>
          <a:prstGeom prst="irregularSeal1">
            <a:avLst/>
          </a:prstGeom>
          <a:solidFill>
            <a:srgbClr val="CC3300"/>
          </a:solidFill>
          <a:ln w="9525">
            <a:solidFill>
              <a:schemeClr val="tx1"/>
            </a:solidFill>
            <a:miter lim="800000"/>
            <a:headEnd/>
            <a:tailEnd/>
          </a:ln>
          <a:effectLst/>
        </p:spPr>
        <p:txBody>
          <a:bodyPr wrap="none" anchor="ctr"/>
          <a:lstStyle/>
          <a:p>
            <a:endParaRPr lang="en-US"/>
          </a:p>
        </p:txBody>
      </p:sp>
      <p:sp>
        <p:nvSpPr>
          <p:cNvPr id="519175" name="Oval 7"/>
          <p:cNvSpPr>
            <a:spLocks noChangeArrowheads="1"/>
          </p:cNvSpPr>
          <p:nvPr/>
        </p:nvSpPr>
        <p:spPr bwMode="auto">
          <a:xfrm>
            <a:off x="2362200" y="2514600"/>
            <a:ext cx="3048000" cy="1447800"/>
          </a:xfrm>
          <a:prstGeom prst="ellipse">
            <a:avLst/>
          </a:prstGeom>
          <a:solidFill>
            <a:schemeClr val="bg1"/>
          </a:solidFill>
          <a:ln w="76200" cmpd="tri">
            <a:solidFill>
              <a:srgbClr val="CC0000"/>
            </a:solidFill>
            <a:round/>
            <a:headEnd/>
            <a:tailEnd/>
          </a:ln>
          <a:effectLst/>
        </p:spPr>
        <p:txBody>
          <a:bodyPr wrap="none" anchor="ctr"/>
          <a:lstStyle/>
          <a:p>
            <a:pPr algn="ctr"/>
            <a:endParaRPr lang="en-US"/>
          </a:p>
        </p:txBody>
      </p:sp>
      <p:sp>
        <p:nvSpPr>
          <p:cNvPr id="519176" name="Text Box 8"/>
          <p:cNvSpPr txBox="1">
            <a:spLocks noChangeArrowheads="1"/>
          </p:cNvSpPr>
          <p:nvPr/>
        </p:nvSpPr>
        <p:spPr bwMode="auto">
          <a:xfrm>
            <a:off x="2590800" y="2743201"/>
            <a:ext cx="2514600" cy="1082675"/>
          </a:xfrm>
          <a:prstGeom prst="rect">
            <a:avLst/>
          </a:prstGeom>
          <a:noFill/>
          <a:ln w="9525">
            <a:noFill/>
            <a:miter lim="800000"/>
            <a:headEnd/>
            <a:tailEnd/>
          </a:ln>
          <a:effectLst/>
        </p:spPr>
        <p:txBody>
          <a:bodyPr>
            <a:spAutoFit/>
          </a:bodyPr>
          <a:lstStyle/>
          <a:p>
            <a:pPr algn="ctr">
              <a:lnSpc>
                <a:spcPct val="90000"/>
              </a:lnSpc>
              <a:spcBef>
                <a:spcPct val="50000"/>
              </a:spcBef>
            </a:pPr>
            <a:r>
              <a:rPr lang="en-US" b="1">
                <a:effectLst>
                  <a:outerShdw blurRad="38100" dist="38100" dir="2700000" algn="tl">
                    <a:srgbClr val="C0C0C0"/>
                  </a:outerShdw>
                </a:effectLst>
                <a:latin typeface="Franklin Gothic Medium" pitchFamily="34" charset="0"/>
              </a:rPr>
              <a:t>Indian Attacks force British to build forts to protect settlers moving westward</a:t>
            </a:r>
          </a:p>
        </p:txBody>
      </p:sp>
    </p:spTree>
    <p:extLst>
      <p:ext uri="{BB962C8B-B14F-4D97-AF65-F5344CB8AC3E}">
        <p14:creationId xmlns:p14="http://schemas.microsoft.com/office/powerpoint/2010/main" val="3795739824"/>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19175"/>
                                        </p:tgtEl>
                                        <p:attrNameLst>
                                          <p:attrName>style.visibility</p:attrName>
                                        </p:attrNameLst>
                                      </p:cBhvr>
                                      <p:to>
                                        <p:strVal val="visible"/>
                                      </p:to>
                                    </p:set>
                                    <p:anim calcmode="lin" valueType="num">
                                      <p:cBhvr additive="base">
                                        <p:cTn id="7" dur="500" fill="hold"/>
                                        <p:tgtEl>
                                          <p:spTgt spid="519175"/>
                                        </p:tgtEl>
                                        <p:attrNameLst>
                                          <p:attrName>ppt_x</p:attrName>
                                        </p:attrNameLst>
                                      </p:cBhvr>
                                      <p:tavLst>
                                        <p:tav tm="0">
                                          <p:val>
                                            <p:strVal val="1+#ppt_w/2"/>
                                          </p:val>
                                        </p:tav>
                                        <p:tav tm="100000">
                                          <p:val>
                                            <p:strVal val="#ppt_x"/>
                                          </p:val>
                                        </p:tav>
                                      </p:tavLst>
                                    </p:anim>
                                    <p:anim calcmode="lin" valueType="num">
                                      <p:cBhvr additive="base">
                                        <p:cTn id="8" dur="500" fill="hold"/>
                                        <p:tgtEl>
                                          <p:spTgt spid="51917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9176">
                                            <p:txEl>
                                              <p:pRg st="0" end="0"/>
                                            </p:txEl>
                                          </p:spTgt>
                                        </p:tgtEl>
                                        <p:attrNameLst>
                                          <p:attrName>style.visibility</p:attrName>
                                        </p:attrNameLst>
                                      </p:cBhvr>
                                      <p:to>
                                        <p:strVal val="visible"/>
                                      </p:to>
                                    </p:set>
                                    <p:animEffect transition="in" filter="dissolve">
                                      <p:cBhvr>
                                        <p:cTn id="13" dur="500"/>
                                        <p:tgtEl>
                                          <p:spTgt spid="5191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5" grpId="0" animBg="1" autoUpdateAnimBg="0"/>
      <p:bldP spid="519176"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normAutofit/>
          </a:bodyPr>
          <a:lstStyle/>
          <a:p>
            <a:r>
              <a:rPr lang="en-US" dirty="0" smtClean="0"/>
              <a:t>French and Indian War</a:t>
            </a:r>
            <a:endParaRPr lang="en-US" dirty="0"/>
          </a:p>
        </p:txBody>
      </p:sp>
      <p:sp>
        <p:nvSpPr>
          <p:cNvPr id="7" name="Subtitle 6"/>
          <p:cNvSpPr>
            <a:spLocks noGrp="1"/>
          </p:cNvSpPr>
          <p:nvPr>
            <p:ph type="subTitle" idx="1"/>
          </p:nvPr>
        </p:nvSpPr>
        <p:spPr/>
        <p:txBody>
          <a:bodyPr/>
          <a:lstStyle/>
          <a:p>
            <a:r>
              <a:rPr lang="en-US" dirty="0" smtClean="0"/>
              <a:t>1754-1763</a:t>
            </a:r>
            <a:endParaRPr lang="en-US" dirty="0"/>
          </a:p>
        </p:txBody>
      </p:sp>
      <p:pic>
        <p:nvPicPr>
          <p:cNvPr id="1032" name="Picture 8" descr="http://users.humboldt.edu/ogayle/hist110/North%20America%201754%20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595" y="1209582"/>
            <a:ext cx="6013405" cy="445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092" name="Picture 4" descr="20269"/>
          <p:cNvPicPr>
            <a:picLocks noChangeAspect="1" noChangeArrowheads="1"/>
          </p:cNvPicPr>
          <p:nvPr/>
        </p:nvPicPr>
        <p:blipFill>
          <a:blip r:embed="rId2" cstate="print"/>
          <a:srcRect/>
          <a:stretch>
            <a:fillRect/>
          </a:stretch>
        </p:blipFill>
        <p:spPr bwMode="auto">
          <a:xfrm>
            <a:off x="406805" y="-132556"/>
            <a:ext cx="6019800" cy="6705600"/>
          </a:xfrm>
          <a:prstGeom prst="rect">
            <a:avLst/>
          </a:prstGeom>
          <a:noFill/>
          <a:ln w="76200" cmpd="tri">
            <a:solidFill>
              <a:schemeClr val="tx1"/>
            </a:solidFill>
            <a:miter lim="800000"/>
            <a:headEnd/>
            <a:tailEnd/>
          </a:ln>
        </p:spPr>
      </p:pic>
      <p:sp>
        <p:nvSpPr>
          <p:cNvPr id="473093" name="AutoShape 5"/>
          <p:cNvSpPr>
            <a:spLocks noChangeArrowheads="1"/>
          </p:cNvSpPr>
          <p:nvPr/>
        </p:nvSpPr>
        <p:spPr bwMode="auto">
          <a:xfrm rot="2923444">
            <a:off x="4305300" y="495300"/>
            <a:ext cx="7620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000CC"/>
              </a:gs>
              <a:gs pos="100000">
                <a:srgbClr val="CC0000"/>
              </a:gs>
            </a:gsLst>
            <a:lin ang="5400000" scaled="1"/>
          </a:gradFill>
          <a:ln w="28575">
            <a:solidFill>
              <a:schemeClr val="tx1"/>
            </a:solidFill>
            <a:miter lim="800000"/>
            <a:headEnd/>
            <a:tailEnd/>
          </a:ln>
          <a:effectLst/>
        </p:spPr>
        <p:txBody>
          <a:bodyPr wrap="none" anchor="ctr"/>
          <a:lstStyle/>
          <a:p>
            <a:endParaRPr lang="en-US"/>
          </a:p>
        </p:txBody>
      </p:sp>
      <p:sp>
        <p:nvSpPr>
          <p:cNvPr id="473094" name="Text Box 6"/>
          <p:cNvSpPr txBox="1">
            <a:spLocks noChangeArrowheads="1"/>
          </p:cNvSpPr>
          <p:nvPr/>
        </p:nvSpPr>
        <p:spPr bwMode="auto">
          <a:xfrm>
            <a:off x="6516757" y="1859871"/>
            <a:ext cx="5765395" cy="2720745"/>
          </a:xfrm>
          <a:prstGeom prst="rect">
            <a:avLst/>
          </a:prstGeom>
          <a:noFill/>
          <a:ln w="9525">
            <a:noFill/>
            <a:miter lim="800000"/>
            <a:headEnd/>
            <a:tailEnd/>
          </a:ln>
          <a:effectLst/>
        </p:spPr>
        <p:txBody>
          <a:bodyPr wrap="square">
            <a:spAutoFit/>
          </a:bodyPr>
          <a:lstStyle/>
          <a:p>
            <a:pPr algn="ctr">
              <a:lnSpc>
                <a:spcPct val="80000"/>
              </a:lnSpc>
              <a:spcBef>
                <a:spcPct val="50000"/>
              </a:spcBef>
              <a:buFontTx/>
              <a:buChar char="•"/>
            </a:pPr>
            <a:r>
              <a:rPr lang="en-US" sz="2800" b="1" dirty="0"/>
              <a:t>French were not here take over the land and colonize as were the British.</a:t>
            </a:r>
          </a:p>
          <a:p>
            <a:pPr algn="ctr">
              <a:lnSpc>
                <a:spcPct val="80000"/>
              </a:lnSpc>
              <a:spcBef>
                <a:spcPct val="50000"/>
              </a:spcBef>
              <a:buFontTx/>
              <a:buChar char="•"/>
            </a:pPr>
            <a:r>
              <a:rPr lang="en-US" sz="2800" b="1" dirty="0"/>
              <a:t>They set trading posts for the fur trade and developed working relationships with the Indian tribes unlike the British.</a:t>
            </a:r>
          </a:p>
        </p:txBody>
      </p:sp>
    </p:spTree>
    <p:extLst>
      <p:ext uri="{BB962C8B-B14F-4D97-AF65-F5344CB8AC3E}">
        <p14:creationId xmlns:p14="http://schemas.microsoft.com/office/powerpoint/2010/main" val="2121311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3093"/>
                                        </p:tgtEl>
                                        <p:attrNameLst>
                                          <p:attrName>style.visibility</p:attrName>
                                        </p:attrNameLst>
                                      </p:cBhvr>
                                      <p:to>
                                        <p:strVal val="visible"/>
                                      </p:to>
                                    </p:set>
                                    <p:animEffect transition="in" filter="dissolve">
                                      <p:cBhvr>
                                        <p:cTn id="7" dur="500"/>
                                        <p:tgtEl>
                                          <p:spTgt spid="473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Text Box 2"/>
          <p:cNvSpPr txBox="1">
            <a:spLocks noChangeArrowheads="1"/>
          </p:cNvSpPr>
          <p:nvPr/>
        </p:nvSpPr>
        <p:spPr bwMode="auto">
          <a:xfrm>
            <a:off x="928353" y="1019968"/>
            <a:ext cx="2514600" cy="2284413"/>
          </a:xfrm>
          <a:prstGeom prst="rect">
            <a:avLst/>
          </a:prstGeom>
          <a:noFill/>
          <a:ln w="57150" cmpd="thinThick">
            <a:solidFill>
              <a:schemeClr val="tx1"/>
            </a:solidFill>
            <a:miter lim="800000"/>
            <a:headEnd/>
            <a:tailEnd/>
          </a:ln>
          <a:effectLst/>
        </p:spPr>
        <p:txBody>
          <a:bodyPr>
            <a:spAutoFit/>
          </a:bodyPr>
          <a:lstStyle/>
          <a:p>
            <a:pPr algn="ctr">
              <a:spcBef>
                <a:spcPct val="50000"/>
              </a:spcBef>
            </a:pPr>
            <a:r>
              <a:rPr lang="en-US" sz="2800" b="1" dirty="0">
                <a:solidFill>
                  <a:srgbClr val="C00000"/>
                </a:solidFill>
                <a:latin typeface="Arial Narrow" pitchFamily="34" charset="0"/>
              </a:rPr>
              <a:t>English-French</a:t>
            </a:r>
            <a:r>
              <a:rPr lang="en-US" b="1" dirty="0">
                <a:solidFill>
                  <a:srgbClr val="C00000"/>
                </a:solidFill>
                <a:latin typeface="Arial Narrow" pitchFamily="34" charset="0"/>
              </a:rPr>
              <a:t> </a:t>
            </a:r>
            <a:r>
              <a:rPr lang="en-US" sz="2800" b="1" dirty="0">
                <a:solidFill>
                  <a:srgbClr val="C00000"/>
                </a:solidFill>
                <a:latin typeface="Arial Narrow" pitchFamily="34" charset="0"/>
              </a:rPr>
              <a:t>rivalry worldwide would erupt into a world war.</a:t>
            </a:r>
          </a:p>
        </p:txBody>
      </p:sp>
      <p:sp>
        <p:nvSpPr>
          <p:cNvPr id="532483" name="Text Box 3"/>
          <p:cNvSpPr txBox="1">
            <a:spLocks noChangeArrowheads="1"/>
          </p:cNvSpPr>
          <p:nvPr/>
        </p:nvSpPr>
        <p:spPr bwMode="auto">
          <a:xfrm>
            <a:off x="928353" y="3379822"/>
            <a:ext cx="2514600" cy="1301750"/>
          </a:xfrm>
          <a:prstGeom prst="rect">
            <a:avLst/>
          </a:prstGeom>
          <a:noFill/>
          <a:ln w="57150" cmpd="thinThick">
            <a:solidFill>
              <a:schemeClr val="tx1"/>
            </a:solidFill>
            <a:miter lim="800000"/>
            <a:headEnd/>
            <a:tailEnd/>
          </a:ln>
          <a:effectLst/>
        </p:spPr>
        <p:txBody>
          <a:bodyPr>
            <a:spAutoFit/>
          </a:bodyPr>
          <a:lstStyle/>
          <a:p>
            <a:pPr algn="ctr">
              <a:lnSpc>
                <a:spcPct val="90000"/>
              </a:lnSpc>
              <a:spcBef>
                <a:spcPct val="50000"/>
              </a:spcBef>
            </a:pPr>
            <a:r>
              <a:rPr lang="en-US" sz="2800" b="1" dirty="0">
                <a:solidFill>
                  <a:srgbClr val="C00000"/>
                </a:solidFill>
                <a:latin typeface="Arial Narrow" pitchFamily="34" charset="0"/>
              </a:rPr>
              <a:t>War begins over land disputes in the Ohio Valley</a:t>
            </a:r>
          </a:p>
        </p:txBody>
      </p:sp>
      <p:sp>
        <p:nvSpPr>
          <p:cNvPr id="532484" name="Text Box 4"/>
          <p:cNvSpPr txBox="1">
            <a:spLocks noChangeArrowheads="1"/>
          </p:cNvSpPr>
          <p:nvPr/>
        </p:nvSpPr>
        <p:spPr bwMode="auto">
          <a:xfrm>
            <a:off x="8001000" y="685801"/>
            <a:ext cx="2514600" cy="2284413"/>
          </a:xfrm>
          <a:prstGeom prst="rect">
            <a:avLst/>
          </a:prstGeom>
          <a:noFill/>
          <a:ln w="57150" cmpd="thinThick">
            <a:solidFill>
              <a:schemeClr val="tx1"/>
            </a:solidFill>
            <a:miter lim="800000"/>
            <a:headEnd/>
            <a:tailEnd/>
          </a:ln>
          <a:effectLst/>
        </p:spPr>
        <p:txBody>
          <a:bodyPr>
            <a:spAutoFit/>
          </a:bodyPr>
          <a:lstStyle/>
          <a:p>
            <a:pPr algn="ctr">
              <a:spcBef>
                <a:spcPct val="50000"/>
              </a:spcBef>
            </a:pPr>
            <a:r>
              <a:rPr lang="en-US" sz="2800" b="1" dirty="0">
                <a:solidFill>
                  <a:srgbClr val="C00000"/>
                </a:solidFill>
                <a:latin typeface="Arial Narrow" pitchFamily="34" charset="0"/>
              </a:rPr>
              <a:t>England and the 13 Colonies fight together to defend their empire.</a:t>
            </a:r>
          </a:p>
        </p:txBody>
      </p:sp>
      <p:sp>
        <p:nvSpPr>
          <p:cNvPr id="532485" name="Text Box 5"/>
          <p:cNvSpPr txBox="1">
            <a:spLocks noChangeArrowheads="1"/>
          </p:cNvSpPr>
          <p:nvPr/>
        </p:nvSpPr>
        <p:spPr bwMode="auto">
          <a:xfrm>
            <a:off x="928353" y="4681572"/>
            <a:ext cx="2514600" cy="2284413"/>
          </a:xfrm>
          <a:prstGeom prst="rect">
            <a:avLst/>
          </a:prstGeom>
          <a:noFill/>
          <a:ln w="57150" cmpd="thinThick">
            <a:solidFill>
              <a:schemeClr val="tx1"/>
            </a:solidFill>
            <a:miter lim="800000"/>
            <a:headEnd/>
            <a:tailEnd/>
          </a:ln>
          <a:effectLst/>
        </p:spPr>
        <p:txBody>
          <a:bodyPr>
            <a:spAutoFit/>
          </a:bodyPr>
          <a:lstStyle/>
          <a:p>
            <a:pPr algn="ctr">
              <a:spcBef>
                <a:spcPct val="50000"/>
              </a:spcBef>
            </a:pPr>
            <a:r>
              <a:rPr lang="en-US" sz="2800" b="1" dirty="0">
                <a:solidFill>
                  <a:srgbClr val="C00000"/>
                </a:solidFill>
                <a:latin typeface="Arial Narrow" pitchFamily="34" charset="0"/>
              </a:rPr>
              <a:t>British want part of fur trade and the 2 openings into North America</a:t>
            </a:r>
          </a:p>
        </p:txBody>
      </p:sp>
      <p:sp>
        <p:nvSpPr>
          <p:cNvPr id="532486" name="WordArt 6"/>
          <p:cNvSpPr>
            <a:spLocks noChangeArrowheads="1" noChangeShapeType="1" noTextEdit="1"/>
          </p:cNvSpPr>
          <p:nvPr/>
        </p:nvSpPr>
        <p:spPr bwMode="auto">
          <a:xfrm>
            <a:off x="1309353" y="304800"/>
            <a:ext cx="1752600" cy="555625"/>
          </a:xfrm>
          <a:prstGeom prst="rect">
            <a:avLst/>
          </a:prstGeom>
        </p:spPr>
        <p:txBody>
          <a:bodyPr spcFirstLastPara="1" wrap="none" fromWordArt="1">
            <a:prstTxWarp prst="textArchUp">
              <a:avLst>
                <a:gd name="adj" fmla="val 11163824"/>
              </a:avLst>
            </a:prstTxWarp>
          </a:bodyPr>
          <a:lstStyle/>
          <a:p>
            <a:pPr algn="ctr"/>
            <a:r>
              <a:rPr lang="en-US" sz="3600" kern="10" dirty="0">
                <a:ln w="9525">
                  <a:solidFill>
                    <a:srgbClr val="000000"/>
                  </a:solidFill>
                  <a:round/>
                  <a:headEnd/>
                  <a:tailEnd/>
                </a:ln>
                <a:solidFill>
                  <a:srgbClr val="0000CC"/>
                </a:solidFill>
                <a:effectLst>
                  <a:outerShdw dist="35921" dir="2700000" algn="ctr" rotWithShape="0">
                    <a:schemeClr val="bg1"/>
                  </a:outerShdw>
                </a:effectLst>
                <a:latin typeface="Arial Black"/>
              </a:rPr>
              <a:t>CAUSES</a:t>
            </a:r>
          </a:p>
        </p:txBody>
      </p:sp>
      <p:sp>
        <p:nvSpPr>
          <p:cNvPr id="532487" name="Text Box 7"/>
          <p:cNvSpPr txBox="1">
            <a:spLocks noChangeArrowheads="1"/>
          </p:cNvSpPr>
          <p:nvPr/>
        </p:nvSpPr>
        <p:spPr bwMode="auto">
          <a:xfrm>
            <a:off x="4495800" y="990600"/>
            <a:ext cx="3124200" cy="369332"/>
          </a:xfrm>
          <a:prstGeom prst="rect">
            <a:avLst/>
          </a:prstGeom>
          <a:noFill/>
          <a:ln w="9525">
            <a:noFill/>
            <a:miter lim="800000"/>
            <a:headEnd/>
            <a:tailEnd/>
          </a:ln>
          <a:effectLst/>
        </p:spPr>
        <p:txBody>
          <a:bodyPr>
            <a:spAutoFit/>
          </a:bodyPr>
          <a:lstStyle/>
          <a:p>
            <a:pPr>
              <a:spcBef>
                <a:spcPct val="50000"/>
              </a:spcBef>
            </a:pPr>
            <a:endParaRPr lang="en-US"/>
          </a:p>
        </p:txBody>
      </p:sp>
      <p:sp>
        <p:nvSpPr>
          <p:cNvPr id="532488" name="Text Box 8"/>
          <p:cNvSpPr txBox="1">
            <a:spLocks noChangeArrowheads="1"/>
          </p:cNvSpPr>
          <p:nvPr/>
        </p:nvSpPr>
        <p:spPr bwMode="auto">
          <a:xfrm>
            <a:off x="4495800" y="152400"/>
            <a:ext cx="3200400" cy="1855788"/>
          </a:xfrm>
          <a:prstGeom prst="rect">
            <a:avLst/>
          </a:prstGeom>
          <a:noFill/>
          <a:ln w="57150" cmpd="thinThick">
            <a:solidFill>
              <a:schemeClr val="tx1"/>
            </a:solidFill>
            <a:miter lim="800000"/>
            <a:headEnd/>
            <a:tailEnd/>
          </a:ln>
          <a:effectLst/>
        </p:spPr>
        <p:txBody>
          <a:bodyPr>
            <a:spAutoFit/>
          </a:bodyPr>
          <a:lstStyle/>
          <a:p>
            <a:pPr algn="ctr">
              <a:lnSpc>
                <a:spcPct val="80000"/>
              </a:lnSpc>
              <a:spcBef>
                <a:spcPct val="50000"/>
              </a:spcBef>
            </a:pPr>
            <a:r>
              <a:rPr lang="en-US" sz="2800" b="1" dirty="0">
                <a:solidFill>
                  <a:srgbClr val="1A1AF2"/>
                </a:solidFill>
                <a:effectLst>
                  <a:outerShdw blurRad="38100" dist="38100" dir="2700000" algn="tl">
                    <a:srgbClr val="FFFFFF"/>
                  </a:outerShdw>
                </a:effectLst>
                <a:latin typeface="Arial Black" pitchFamily="34" charset="0"/>
              </a:rPr>
              <a:t>FRENCH AND INDIAN WAR OR SEVEN YEARS OF WAR</a:t>
            </a:r>
          </a:p>
        </p:txBody>
      </p:sp>
      <p:sp>
        <p:nvSpPr>
          <p:cNvPr id="532489" name="Text Box 9"/>
          <p:cNvSpPr txBox="1">
            <a:spLocks noChangeArrowheads="1"/>
          </p:cNvSpPr>
          <p:nvPr/>
        </p:nvSpPr>
        <p:spPr bwMode="auto">
          <a:xfrm>
            <a:off x="4495800" y="4495801"/>
            <a:ext cx="3200400" cy="2062103"/>
          </a:xfrm>
          <a:prstGeom prst="rect">
            <a:avLst/>
          </a:prstGeom>
          <a:noFill/>
          <a:ln w="9525">
            <a:noFill/>
            <a:miter lim="800000"/>
            <a:headEnd/>
            <a:tailEnd/>
          </a:ln>
          <a:effectLst>
            <a:outerShdw dist="38100" dir="10800000" algn="ctr" rotWithShape="0">
              <a:srgbClr val="0000CC"/>
            </a:outerShdw>
          </a:effectLst>
        </p:spPr>
        <p:txBody>
          <a:bodyPr>
            <a:spAutoFit/>
          </a:bodyPr>
          <a:lstStyle/>
          <a:p>
            <a:pPr algn="ctr">
              <a:spcBef>
                <a:spcPct val="50000"/>
              </a:spcBef>
            </a:pPr>
            <a:r>
              <a:rPr lang="en-US" sz="3200" b="1"/>
              <a:t>FOUGHT FOR THE CONTROL OF NORTH AMERICA</a:t>
            </a:r>
          </a:p>
        </p:txBody>
      </p:sp>
      <p:pic>
        <p:nvPicPr>
          <p:cNvPr id="532491" name="Picture 11" descr="George Washington at Fort Duquesne"/>
          <p:cNvPicPr>
            <a:picLocks noChangeAspect="1" noChangeArrowheads="1"/>
          </p:cNvPicPr>
          <p:nvPr/>
        </p:nvPicPr>
        <p:blipFill>
          <a:blip r:embed="rId3" cstate="print"/>
          <a:srcRect/>
          <a:stretch>
            <a:fillRect/>
          </a:stretch>
        </p:blipFill>
        <p:spPr bwMode="auto">
          <a:xfrm>
            <a:off x="4419600" y="2133600"/>
            <a:ext cx="3352800" cy="2268538"/>
          </a:xfrm>
          <a:prstGeom prst="rect">
            <a:avLst/>
          </a:prstGeom>
          <a:noFill/>
          <a:ln w="38100" cmpd="dbl">
            <a:solidFill>
              <a:schemeClr val="tx1"/>
            </a:solidFill>
            <a:miter lim="800000"/>
            <a:headEnd/>
            <a:tailEnd/>
          </a:ln>
        </p:spPr>
      </p:pic>
      <p:sp>
        <p:nvSpPr>
          <p:cNvPr id="532492" name="Text Box 12"/>
          <p:cNvSpPr txBox="1">
            <a:spLocks noChangeArrowheads="1"/>
          </p:cNvSpPr>
          <p:nvPr/>
        </p:nvSpPr>
        <p:spPr bwMode="auto">
          <a:xfrm>
            <a:off x="8001000" y="2986716"/>
            <a:ext cx="2514600" cy="1857375"/>
          </a:xfrm>
          <a:prstGeom prst="rect">
            <a:avLst/>
          </a:prstGeom>
          <a:noFill/>
          <a:ln w="57150" cmpd="thinThick">
            <a:solidFill>
              <a:schemeClr val="tx1"/>
            </a:solidFill>
            <a:miter lim="800000"/>
            <a:headEnd/>
            <a:tailEnd/>
          </a:ln>
          <a:effectLst/>
        </p:spPr>
        <p:txBody>
          <a:bodyPr>
            <a:spAutoFit/>
          </a:bodyPr>
          <a:lstStyle/>
          <a:p>
            <a:pPr algn="ctr">
              <a:spcBef>
                <a:spcPct val="50000"/>
              </a:spcBef>
            </a:pPr>
            <a:r>
              <a:rPr lang="en-US" sz="2800" b="1" dirty="0">
                <a:solidFill>
                  <a:srgbClr val="C00000"/>
                </a:solidFill>
                <a:latin typeface="Arial Narrow" pitchFamily="34" charset="0"/>
              </a:rPr>
              <a:t>Against the French, Indian allies and Spanish</a:t>
            </a:r>
          </a:p>
        </p:txBody>
      </p:sp>
      <p:sp>
        <p:nvSpPr>
          <p:cNvPr id="532493" name="WordArt 13"/>
          <p:cNvSpPr>
            <a:spLocks noChangeArrowheads="1" noChangeShapeType="1" noTextEdit="1"/>
          </p:cNvSpPr>
          <p:nvPr/>
        </p:nvSpPr>
        <p:spPr bwMode="auto">
          <a:xfrm>
            <a:off x="8305800" y="304801"/>
            <a:ext cx="1752600" cy="555625"/>
          </a:xfrm>
          <a:prstGeom prst="rect">
            <a:avLst/>
          </a:prstGeom>
        </p:spPr>
        <p:txBody>
          <a:bodyPr spcFirstLastPara="1" wrap="none" fromWordArt="1">
            <a:prstTxWarp prst="textArchUp">
              <a:avLst>
                <a:gd name="adj" fmla="val 11163824"/>
              </a:avLst>
            </a:prstTxWarp>
          </a:bodyPr>
          <a:lstStyle/>
          <a:p>
            <a:pPr algn="ctr"/>
            <a:r>
              <a:rPr lang="en-US" sz="3600" kern="10">
                <a:ln w="9525">
                  <a:solidFill>
                    <a:srgbClr val="000000"/>
                  </a:solidFill>
                  <a:round/>
                  <a:headEnd/>
                  <a:tailEnd/>
                </a:ln>
                <a:solidFill>
                  <a:srgbClr val="0000CC"/>
                </a:solidFill>
                <a:effectLst>
                  <a:outerShdw dist="35921" dir="2700000" algn="ctr" rotWithShape="0">
                    <a:schemeClr val="bg1"/>
                  </a:outerShdw>
                </a:effectLst>
                <a:latin typeface="Arial Black"/>
              </a:rPr>
              <a:t>CAUSES</a:t>
            </a:r>
          </a:p>
        </p:txBody>
      </p:sp>
      <p:sp>
        <p:nvSpPr>
          <p:cNvPr id="532494" name="Text Box 14"/>
          <p:cNvSpPr txBox="1">
            <a:spLocks noChangeArrowheads="1"/>
          </p:cNvSpPr>
          <p:nvPr/>
        </p:nvSpPr>
        <p:spPr bwMode="auto">
          <a:xfrm>
            <a:off x="8001000" y="4874948"/>
            <a:ext cx="2514600" cy="1430338"/>
          </a:xfrm>
          <a:prstGeom prst="rect">
            <a:avLst/>
          </a:prstGeom>
          <a:noFill/>
          <a:ln w="57150" cmpd="thinThick">
            <a:solidFill>
              <a:schemeClr val="tx1"/>
            </a:solidFill>
            <a:miter lim="800000"/>
            <a:headEnd/>
            <a:tailEnd/>
          </a:ln>
          <a:effectLst/>
        </p:spPr>
        <p:txBody>
          <a:bodyPr>
            <a:spAutoFit/>
          </a:bodyPr>
          <a:lstStyle/>
          <a:p>
            <a:pPr algn="ctr">
              <a:spcBef>
                <a:spcPct val="50000"/>
              </a:spcBef>
            </a:pPr>
            <a:r>
              <a:rPr lang="en-US" sz="2800" b="1" dirty="0">
                <a:solidFill>
                  <a:srgbClr val="C00000"/>
                </a:solidFill>
                <a:latin typeface="Arial Narrow" pitchFamily="34" charset="0"/>
              </a:rPr>
              <a:t>George Washington starts this war</a:t>
            </a:r>
          </a:p>
        </p:txBody>
      </p:sp>
    </p:spTree>
    <p:extLst>
      <p:ext uri="{BB962C8B-B14F-4D97-AF65-F5344CB8AC3E}">
        <p14:creationId xmlns:p14="http://schemas.microsoft.com/office/powerpoint/2010/main" val="339034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482"/>
                                        </p:tgtEl>
                                        <p:attrNameLst>
                                          <p:attrName>style.visibility</p:attrName>
                                        </p:attrNameLst>
                                      </p:cBhvr>
                                      <p:to>
                                        <p:strVal val="visible"/>
                                      </p:to>
                                    </p:set>
                                    <p:anim calcmode="lin" valueType="num">
                                      <p:cBhvr additive="base">
                                        <p:cTn id="7" dur="500" fill="hold"/>
                                        <p:tgtEl>
                                          <p:spTgt spid="532482"/>
                                        </p:tgtEl>
                                        <p:attrNameLst>
                                          <p:attrName>ppt_x</p:attrName>
                                        </p:attrNameLst>
                                      </p:cBhvr>
                                      <p:tavLst>
                                        <p:tav tm="0">
                                          <p:val>
                                            <p:strVal val="0-#ppt_w/2"/>
                                          </p:val>
                                        </p:tav>
                                        <p:tav tm="100000">
                                          <p:val>
                                            <p:strVal val="#ppt_x"/>
                                          </p:val>
                                        </p:tav>
                                      </p:tavLst>
                                    </p:anim>
                                    <p:anim calcmode="lin" valueType="num">
                                      <p:cBhvr additive="base">
                                        <p:cTn id="8" dur="500" fill="hold"/>
                                        <p:tgtEl>
                                          <p:spTgt spid="5324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2483"/>
                                        </p:tgtEl>
                                        <p:attrNameLst>
                                          <p:attrName>style.visibility</p:attrName>
                                        </p:attrNameLst>
                                      </p:cBhvr>
                                      <p:to>
                                        <p:strVal val="visible"/>
                                      </p:to>
                                    </p:set>
                                    <p:anim calcmode="lin" valueType="num">
                                      <p:cBhvr additive="base">
                                        <p:cTn id="13" dur="500" fill="hold"/>
                                        <p:tgtEl>
                                          <p:spTgt spid="532483"/>
                                        </p:tgtEl>
                                        <p:attrNameLst>
                                          <p:attrName>ppt_x</p:attrName>
                                        </p:attrNameLst>
                                      </p:cBhvr>
                                      <p:tavLst>
                                        <p:tav tm="0">
                                          <p:val>
                                            <p:strVal val="0-#ppt_w/2"/>
                                          </p:val>
                                        </p:tav>
                                        <p:tav tm="100000">
                                          <p:val>
                                            <p:strVal val="#ppt_x"/>
                                          </p:val>
                                        </p:tav>
                                      </p:tavLst>
                                    </p:anim>
                                    <p:anim calcmode="lin" valueType="num">
                                      <p:cBhvr additive="base">
                                        <p:cTn id="14" dur="500" fill="hold"/>
                                        <p:tgtEl>
                                          <p:spTgt spid="53248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2485"/>
                                        </p:tgtEl>
                                        <p:attrNameLst>
                                          <p:attrName>style.visibility</p:attrName>
                                        </p:attrNameLst>
                                      </p:cBhvr>
                                      <p:to>
                                        <p:strVal val="visible"/>
                                      </p:to>
                                    </p:set>
                                    <p:anim calcmode="lin" valueType="num">
                                      <p:cBhvr additive="base">
                                        <p:cTn id="19" dur="500" fill="hold"/>
                                        <p:tgtEl>
                                          <p:spTgt spid="532485"/>
                                        </p:tgtEl>
                                        <p:attrNameLst>
                                          <p:attrName>ppt_x</p:attrName>
                                        </p:attrNameLst>
                                      </p:cBhvr>
                                      <p:tavLst>
                                        <p:tav tm="0">
                                          <p:val>
                                            <p:strVal val="0-#ppt_w/2"/>
                                          </p:val>
                                        </p:tav>
                                        <p:tav tm="100000">
                                          <p:val>
                                            <p:strVal val="#ppt_x"/>
                                          </p:val>
                                        </p:tav>
                                      </p:tavLst>
                                    </p:anim>
                                    <p:anim calcmode="lin" valueType="num">
                                      <p:cBhvr additive="base">
                                        <p:cTn id="20" dur="500" fill="hold"/>
                                        <p:tgtEl>
                                          <p:spTgt spid="53248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2484"/>
                                        </p:tgtEl>
                                        <p:attrNameLst>
                                          <p:attrName>style.visibility</p:attrName>
                                        </p:attrNameLst>
                                      </p:cBhvr>
                                      <p:to>
                                        <p:strVal val="visible"/>
                                      </p:to>
                                    </p:set>
                                    <p:anim calcmode="lin" valueType="num">
                                      <p:cBhvr additive="base">
                                        <p:cTn id="25" dur="500" fill="hold"/>
                                        <p:tgtEl>
                                          <p:spTgt spid="532484"/>
                                        </p:tgtEl>
                                        <p:attrNameLst>
                                          <p:attrName>ppt_x</p:attrName>
                                        </p:attrNameLst>
                                      </p:cBhvr>
                                      <p:tavLst>
                                        <p:tav tm="0">
                                          <p:val>
                                            <p:strVal val="0-#ppt_w/2"/>
                                          </p:val>
                                        </p:tav>
                                        <p:tav tm="100000">
                                          <p:val>
                                            <p:strVal val="#ppt_x"/>
                                          </p:val>
                                        </p:tav>
                                      </p:tavLst>
                                    </p:anim>
                                    <p:anim calcmode="lin" valueType="num">
                                      <p:cBhvr additive="base">
                                        <p:cTn id="26" dur="500" fill="hold"/>
                                        <p:tgtEl>
                                          <p:spTgt spid="53248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32492"/>
                                        </p:tgtEl>
                                        <p:attrNameLst>
                                          <p:attrName>style.visibility</p:attrName>
                                        </p:attrNameLst>
                                      </p:cBhvr>
                                      <p:to>
                                        <p:strVal val="visible"/>
                                      </p:to>
                                    </p:set>
                                    <p:anim calcmode="lin" valueType="num">
                                      <p:cBhvr additive="base">
                                        <p:cTn id="31" dur="500" fill="hold"/>
                                        <p:tgtEl>
                                          <p:spTgt spid="532492"/>
                                        </p:tgtEl>
                                        <p:attrNameLst>
                                          <p:attrName>ppt_x</p:attrName>
                                        </p:attrNameLst>
                                      </p:cBhvr>
                                      <p:tavLst>
                                        <p:tav tm="0">
                                          <p:val>
                                            <p:strVal val="0-#ppt_w/2"/>
                                          </p:val>
                                        </p:tav>
                                        <p:tav tm="100000">
                                          <p:val>
                                            <p:strVal val="#ppt_x"/>
                                          </p:val>
                                        </p:tav>
                                      </p:tavLst>
                                    </p:anim>
                                    <p:anim calcmode="lin" valueType="num">
                                      <p:cBhvr additive="base">
                                        <p:cTn id="32" dur="500" fill="hold"/>
                                        <p:tgtEl>
                                          <p:spTgt spid="53249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32494"/>
                                        </p:tgtEl>
                                        <p:attrNameLst>
                                          <p:attrName>style.visibility</p:attrName>
                                        </p:attrNameLst>
                                      </p:cBhvr>
                                      <p:to>
                                        <p:strVal val="visible"/>
                                      </p:to>
                                    </p:set>
                                    <p:anim calcmode="lin" valueType="num">
                                      <p:cBhvr additive="base">
                                        <p:cTn id="37" dur="500" fill="hold"/>
                                        <p:tgtEl>
                                          <p:spTgt spid="532494"/>
                                        </p:tgtEl>
                                        <p:attrNameLst>
                                          <p:attrName>ppt_x</p:attrName>
                                        </p:attrNameLst>
                                      </p:cBhvr>
                                      <p:tavLst>
                                        <p:tav tm="0">
                                          <p:val>
                                            <p:strVal val="0-#ppt_w/2"/>
                                          </p:val>
                                        </p:tav>
                                        <p:tav tm="100000">
                                          <p:val>
                                            <p:strVal val="#ppt_x"/>
                                          </p:val>
                                        </p:tav>
                                      </p:tavLst>
                                    </p:anim>
                                    <p:anim calcmode="lin" valueType="num">
                                      <p:cBhvr additive="base">
                                        <p:cTn id="38" dur="500" fill="hold"/>
                                        <p:tgtEl>
                                          <p:spTgt spid="5324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2" grpId="0" animBg="1" autoUpdateAnimBg="0"/>
      <p:bldP spid="532483" grpId="0" animBg="1" autoUpdateAnimBg="0"/>
      <p:bldP spid="532484" grpId="0" animBg="1" autoUpdateAnimBg="0"/>
      <p:bldP spid="532485" grpId="0" animBg="1" autoUpdateAnimBg="0"/>
      <p:bldP spid="532492" grpId="0" animBg="1" autoUpdateAnimBg="0"/>
      <p:bldP spid="532494"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5554" name="Picture 2" descr="Washington as Colonel of the Virginia Regiment by Charles Willson Peale, 1772"/>
          <p:cNvPicPr>
            <a:picLocks noChangeAspect="1" noChangeArrowheads="1"/>
          </p:cNvPicPr>
          <p:nvPr/>
        </p:nvPicPr>
        <p:blipFill>
          <a:blip r:embed="rId2" cstate="print">
            <a:lum bright="24000" contrast="12000"/>
          </a:blip>
          <a:srcRect/>
          <a:stretch>
            <a:fillRect/>
          </a:stretch>
        </p:blipFill>
        <p:spPr bwMode="auto">
          <a:xfrm>
            <a:off x="1709738" y="838200"/>
            <a:ext cx="2932112" cy="3276600"/>
          </a:xfrm>
          <a:prstGeom prst="rect">
            <a:avLst/>
          </a:prstGeom>
          <a:noFill/>
          <a:ln w="76200" cmpd="tri">
            <a:solidFill>
              <a:schemeClr val="bg1"/>
            </a:solidFill>
            <a:miter lim="800000"/>
            <a:headEnd/>
            <a:tailEnd/>
          </a:ln>
        </p:spPr>
      </p:pic>
      <p:sp>
        <p:nvSpPr>
          <p:cNvPr id="535555" name="Text Box 3"/>
          <p:cNvSpPr txBox="1">
            <a:spLocks noChangeArrowheads="1"/>
          </p:cNvSpPr>
          <p:nvPr/>
        </p:nvSpPr>
        <p:spPr bwMode="auto">
          <a:xfrm>
            <a:off x="1524000" y="4243388"/>
            <a:ext cx="9144000" cy="299561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lnSpc>
                <a:spcPct val="90000"/>
              </a:lnSpc>
              <a:spcBef>
                <a:spcPct val="50000"/>
              </a:spcBef>
              <a:buFontTx/>
              <a:buChar char="•"/>
            </a:pPr>
            <a:r>
              <a:rPr lang="en-US" sz="2800" b="1" dirty="0">
                <a:solidFill>
                  <a:srgbClr val="FF0000"/>
                </a:solidFill>
                <a:latin typeface="Arial Narrow" pitchFamily="34" charset="0"/>
              </a:rPr>
              <a:t>Along the way, Washington builds Fort Necessity.  The fort falls to the French in a skirmish that will lead to the</a:t>
            </a:r>
            <a:r>
              <a:rPr lang="en-US" sz="2800" b="1" dirty="0">
                <a:solidFill>
                  <a:schemeClr val="bg1"/>
                </a:solidFill>
                <a:latin typeface="Arial Narrow" pitchFamily="34" charset="0"/>
              </a:rPr>
              <a:t> </a:t>
            </a:r>
            <a:r>
              <a:rPr lang="en-US" sz="2800" b="1" u="sng" dirty="0">
                <a:solidFill>
                  <a:srgbClr val="66FFFF"/>
                </a:solidFill>
                <a:latin typeface="Arial Narrow" pitchFamily="34" charset="0"/>
              </a:rPr>
              <a:t>French and Indian War.</a:t>
            </a:r>
            <a:r>
              <a:rPr lang="en-US" sz="2800" b="1" dirty="0">
                <a:solidFill>
                  <a:schemeClr val="bg1"/>
                </a:solidFill>
                <a:latin typeface="Arial Narrow" pitchFamily="34" charset="0"/>
              </a:rPr>
              <a:t> </a:t>
            </a:r>
          </a:p>
          <a:p>
            <a:pPr algn="ctr">
              <a:lnSpc>
                <a:spcPct val="90000"/>
              </a:lnSpc>
              <a:spcBef>
                <a:spcPct val="50000"/>
              </a:spcBef>
              <a:buFontTx/>
              <a:buChar char="•"/>
            </a:pPr>
            <a:r>
              <a:rPr lang="en-US" sz="2800" b="1" dirty="0">
                <a:solidFill>
                  <a:srgbClr val="FF0000"/>
                </a:solidFill>
                <a:latin typeface="Arial Narrow" pitchFamily="34" charset="0"/>
              </a:rPr>
              <a:t>A British statesman later wrote about Washington’s first skirmish: “The volley fired by a young Virginian in the backwoods of America set the world on fire.”</a:t>
            </a:r>
            <a:br>
              <a:rPr lang="en-US" sz="2800" b="1" dirty="0">
                <a:solidFill>
                  <a:srgbClr val="FF0000"/>
                </a:solidFill>
                <a:latin typeface="Arial Narrow" pitchFamily="34" charset="0"/>
              </a:rPr>
            </a:br>
            <a:endParaRPr lang="en-US" sz="2800" b="1" dirty="0">
              <a:solidFill>
                <a:srgbClr val="FF0000"/>
              </a:solidFill>
              <a:latin typeface="Arial Narrow" pitchFamily="34" charset="0"/>
            </a:endParaRPr>
          </a:p>
        </p:txBody>
      </p:sp>
      <p:sp>
        <p:nvSpPr>
          <p:cNvPr id="535556" name="Text Box 4"/>
          <p:cNvSpPr txBox="1">
            <a:spLocks noChangeArrowheads="1"/>
          </p:cNvSpPr>
          <p:nvPr/>
        </p:nvSpPr>
        <p:spPr bwMode="auto">
          <a:xfrm>
            <a:off x="4724400" y="762000"/>
            <a:ext cx="5943600" cy="29361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lnSpc>
                <a:spcPct val="80000"/>
              </a:lnSpc>
              <a:spcBef>
                <a:spcPct val="50000"/>
              </a:spcBef>
              <a:buFontTx/>
              <a:buChar char="•"/>
            </a:pPr>
            <a:r>
              <a:rPr lang="en-US" sz="2800" b="1" dirty="0">
                <a:solidFill>
                  <a:srgbClr val="0070C0"/>
                </a:solidFill>
                <a:effectLst>
                  <a:outerShdw blurRad="38100" dist="38100" dir="2700000" algn="tl">
                    <a:srgbClr val="000000"/>
                  </a:outerShdw>
                </a:effectLst>
                <a:latin typeface="Arial Narrow" pitchFamily="34" charset="0"/>
              </a:rPr>
              <a:t>British concerned about French forts in Virginia territory.</a:t>
            </a:r>
          </a:p>
          <a:p>
            <a:pPr algn="ctr">
              <a:lnSpc>
                <a:spcPct val="80000"/>
              </a:lnSpc>
              <a:spcBef>
                <a:spcPct val="50000"/>
              </a:spcBef>
              <a:buFontTx/>
              <a:buChar char="•"/>
            </a:pPr>
            <a:r>
              <a:rPr lang="en-US" sz="2800" b="1" dirty="0">
                <a:solidFill>
                  <a:srgbClr val="0070C0"/>
                </a:solidFill>
                <a:effectLst>
                  <a:outerShdw blurRad="38100" dist="38100" dir="2700000" algn="tl">
                    <a:srgbClr val="000000"/>
                  </a:outerShdw>
                </a:effectLst>
                <a:latin typeface="Arial Narrow" pitchFamily="34" charset="0"/>
              </a:rPr>
              <a:t>Send Washington, a major in the Virginia militia, to the Allegheny River Valley.  </a:t>
            </a:r>
          </a:p>
          <a:p>
            <a:pPr algn="ctr">
              <a:lnSpc>
                <a:spcPct val="80000"/>
              </a:lnSpc>
              <a:spcBef>
                <a:spcPct val="50000"/>
              </a:spcBef>
              <a:buFontTx/>
              <a:buChar char="•"/>
            </a:pPr>
            <a:r>
              <a:rPr lang="en-US" sz="2800" b="1" dirty="0">
                <a:solidFill>
                  <a:srgbClr val="0070C0"/>
                </a:solidFill>
                <a:latin typeface="Arial Narrow" pitchFamily="34" charset="0"/>
              </a:rPr>
              <a:t>Washington leads 300 men against the French at Fort Duquesne and kills over a 100 French.</a:t>
            </a:r>
          </a:p>
        </p:txBody>
      </p:sp>
      <p:sp>
        <p:nvSpPr>
          <p:cNvPr id="535557" name="WordArt 5"/>
          <p:cNvSpPr>
            <a:spLocks noChangeArrowheads="1" noChangeShapeType="1" noTextEdit="1"/>
          </p:cNvSpPr>
          <p:nvPr/>
        </p:nvSpPr>
        <p:spPr bwMode="auto">
          <a:xfrm>
            <a:off x="1905000" y="152400"/>
            <a:ext cx="8382000" cy="457200"/>
          </a:xfrm>
          <a:prstGeom prst="rect">
            <a:avLst/>
          </a:prstGeom>
        </p:spPr>
        <p:txBody>
          <a:bodyPr wrap="none" fromWordArt="1">
            <a:prstTxWarp prst="textCanUp">
              <a:avLst>
                <a:gd name="adj" fmla="val 85713"/>
              </a:avLst>
            </a:prstTxWarp>
          </a:bodyPr>
          <a:lstStyle/>
          <a:p>
            <a:pPr algn="ctr"/>
            <a:r>
              <a:rPr lang="en-US" sz="3600" kern="10" dirty="0">
                <a:ln w="19050">
                  <a:solidFill>
                    <a:schemeClr val="tx1"/>
                  </a:solidFill>
                  <a:round/>
                  <a:headEnd/>
                  <a:tailEnd/>
                </a:ln>
                <a:solidFill>
                  <a:srgbClr val="0070C0"/>
                </a:solidFill>
                <a:effectLst>
                  <a:outerShdw dist="35921" dir="2700000" algn="ctr" rotWithShape="0">
                    <a:schemeClr val="bg1">
                      <a:alpha val="50000"/>
                    </a:schemeClr>
                  </a:outerShdw>
                </a:effectLst>
                <a:latin typeface="Impact"/>
              </a:rPr>
              <a:t>GEORGE WASHINGTON</a:t>
            </a:r>
          </a:p>
        </p:txBody>
      </p:sp>
    </p:spTree>
    <p:extLst>
      <p:ext uri="{BB962C8B-B14F-4D97-AF65-F5344CB8AC3E}">
        <p14:creationId xmlns:p14="http://schemas.microsoft.com/office/powerpoint/2010/main" val="164432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35556"/>
                                        </p:tgtEl>
                                        <p:attrNameLst>
                                          <p:attrName>style.visibility</p:attrName>
                                        </p:attrNameLst>
                                      </p:cBhvr>
                                      <p:to>
                                        <p:strVal val="visible"/>
                                      </p:to>
                                    </p:set>
                                    <p:animEffect transition="in" filter="fade">
                                      <p:cBhvr>
                                        <p:cTn id="7" dur="100"/>
                                        <p:tgtEl>
                                          <p:spTgt spid="535556"/>
                                        </p:tgtEl>
                                      </p:cBhvr>
                                    </p:animEffect>
                                    <p:anim calcmode="lin" valueType="num">
                                      <p:cBhvr>
                                        <p:cTn id="8" dur="400" fill="hold"/>
                                        <p:tgtEl>
                                          <p:spTgt spid="535556"/>
                                        </p:tgtEl>
                                        <p:attrNameLst>
                                          <p:attrName>ppt_x</p:attrName>
                                        </p:attrNameLst>
                                      </p:cBhvr>
                                      <p:tavLst>
                                        <p:tav tm="0">
                                          <p:val>
                                            <p:strVal val="#ppt_x"/>
                                          </p:val>
                                        </p:tav>
                                        <p:tav tm="100000">
                                          <p:val>
                                            <p:strVal val="#ppt_x"/>
                                          </p:val>
                                        </p:tav>
                                      </p:tavLst>
                                    </p:anim>
                                    <p:anim calcmode="lin" valueType="num">
                                      <p:cBhvr>
                                        <p:cTn id="9" dur="400" fill="hold"/>
                                        <p:tgtEl>
                                          <p:spTgt spid="53555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3555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3555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grpId="0" nodeType="clickEffect">
                                  <p:stCondLst>
                                    <p:cond delay="0"/>
                                  </p:stCondLst>
                                  <p:childTnLst>
                                    <p:set>
                                      <p:cBhvr>
                                        <p:cTn id="15" dur="1" fill="hold">
                                          <p:stCondLst>
                                            <p:cond delay="0"/>
                                          </p:stCondLst>
                                        </p:cTn>
                                        <p:tgtEl>
                                          <p:spTgt spid="535555"/>
                                        </p:tgtEl>
                                        <p:attrNameLst>
                                          <p:attrName>style.visibility</p:attrName>
                                        </p:attrNameLst>
                                      </p:cBhvr>
                                      <p:to>
                                        <p:strVal val="visible"/>
                                      </p:to>
                                    </p:set>
                                    <p:anim calcmode="lin" valueType="num">
                                      <p:cBhvr>
                                        <p:cTn id="16" dur="500" fill="hold"/>
                                        <p:tgtEl>
                                          <p:spTgt spid="535555"/>
                                        </p:tgtEl>
                                        <p:attrNameLst>
                                          <p:attrName>ppt_w</p:attrName>
                                        </p:attrNameLst>
                                      </p:cBhvr>
                                      <p:tavLst>
                                        <p:tav tm="0">
                                          <p:val>
                                            <p:fltVal val="0"/>
                                          </p:val>
                                        </p:tav>
                                        <p:tav tm="100000">
                                          <p:val>
                                            <p:strVal val="#ppt_w"/>
                                          </p:val>
                                        </p:tav>
                                      </p:tavLst>
                                    </p:anim>
                                    <p:anim calcmode="lin" valueType="num">
                                      <p:cBhvr>
                                        <p:cTn id="17" dur="500" fill="hold"/>
                                        <p:tgtEl>
                                          <p:spTgt spid="535555"/>
                                        </p:tgtEl>
                                        <p:attrNameLst>
                                          <p:attrName>ppt_h</p:attrName>
                                        </p:attrNameLst>
                                      </p:cBhvr>
                                      <p:tavLst>
                                        <p:tav tm="0">
                                          <p:val>
                                            <p:fltVal val="0"/>
                                          </p:val>
                                        </p:tav>
                                        <p:tav tm="100000">
                                          <p:val>
                                            <p:strVal val="#ppt_h"/>
                                          </p:val>
                                        </p:tav>
                                      </p:tavLst>
                                    </p:anim>
                                    <p:anim calcmode="lin" valueType="num">
                                      <p:cBhvr>
                                        <p:cTn id="18" dur="500" fill="hold"/>
                                        <p:tgtEl>
                                          <p:spTgt spid="535555"/>
                                        </p:tgtEl>
                                        <p:attrNameLst>
                                          <p:attrName>style.rotation</p:attrName>
                                        </p:attrNameLst>
                                      </p:cBhvr>
                                      <p:tavLst>
                                        <p:tav tm="0">
                                          <p:val>
                                            <p:fltVal val="360"/>
                                          </p:val>
                                        </p:tav>
                                        <p:tav tm="100000">
                                          <p:val>
                                            <p:fltVal val="0"/>
                                          </p:val>
                                        </p:tav>
                                      </p:tavLst>
                                    </p:anim>
                                    <p:animEffect transition="in" filter="fade">
                                      <p:cBhvr>
                                        <p:cTn id="19" dur="500"/>
                                        <p:tgtEl>
                                          <p:spTgt spid="535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5" grpId="0"/>
      <p:bldP spid="5355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2843213" y="2006600"/>
            <a:ext cx="9144000" cy="369332"/>
          </a:xfrm>
          <a:prstGeom prst="rect">
            <a:avLst/>
          </a:prstGeom>
          <a:noFill/>
          <a:ln w="9525">
            <a:noFill/>
            <a:miter lim="800000"/>
            <a:headEnd/>
            <a:tailEnd/>
          </a:ln>
          <a:effectLst/>
        </p:spPr>
        <p:txBody>
          <a:bodyPr>
            <a:spAutoFit/>
          </a:bodyPr>
          <a:lstStyle/>
          <a:p>
            <a:endParaRPr lang="en-US"/>
          </a:p>
        </p:txBody>
      </p:sp>
      <p:sp>
        <p:nvSpPr>
          <p:cNvPr id="65539" name="Rectangle 3"/>
          <p:cNvSpPr>
            <a:spLocks noChangeArrowheads="1"/>
          </p:cNvSpPr>
          <p:nvPr/>
        </p:nvSpPr>
        <p:spPr bwMode="auto">
          <a:xfrm>
            <a:off x="5629276" y="2006601"/>
            <a:ext cx="3571875" cy="615553"/>
          </a:xfrm>
          <a:prstGeom prst="rect">
            <a:avLst/>
          </a:prstGeom>
          <a:noFill/>
          <a:ln w="9525">
            <a:noFill/>
            <a:miter lim="800000"/>
            <a:headEnd/>
            <a:tailEnd/>
          </a:ln>
          <a:effectLst/>
        </p:spPr>
        <p:txBody>
          <a:bodyPr>
            <a:spAutoFit/>
          </a:bodyPr>
          <a:lstStyle/>
          <a:p>
            <a:endParaRPr lang="en-US" sz="1600" b="1"/>
          </a:p>
          <a:p>
            <a:endParaRPr lang="en-US"/>
          </a:p>
        </p:txBody>
      </p:sp>
      <p:sp>
        <p:nvSpPr>
          <p:cNvPr id="65541" name="AutoShape 5" descr="First Political Cartoon:  Join or Die"/>
          <p:cNvSpPr>
            <a:spLocks noChangeAspect="1" noChangeArrowheads="1"/>
          </p:cNvSpPr>
          <p:nvPr/>
        </p:nvSpPr>
        <p:spPr bwMode="auto">
          <a:xfrm>
            <a:off x="2990851" y="2052638"/>
            <a:ext cx="4068763" cy="2800350"/>
          </a:xfrm>
          <a:prstGeom prst="rect">
            <a:avLst/>
          </a:prstGeom>
          <a:noFill/>
        </p:spPr>
        <p:txBody>
          <a:bodyPr/>
          <a:lstStyle/>
          <a:p>
            <a:endParaRPr lang="en-US"/>
          </a:p>
        </p:txBody>
      </p:sp>
      <p:sp>
        <p:nvSpPr>
          <p:cNvPr id="65542" name="Rectangle 6"/>
          <p:cNvSpPr>
            <a:spLocks noChangeArrowheads="1"/>
          </p:cNvSpPr>
          <p:nvPr/>
        </p:nvSpPr>
        <p:spPr bwMode="auto">
          <a:xfrm>
            <a:off x="2843213" y="2006600"/>
            <a:ext cx="9144000" cy="369332"/>
          </a:xfrm>
          <a:prstGeom prst="rect">
            <a:avLst/>
          </a:prstGeom>
          <a:noFill/>
          <a:ln w="9525">
            <a:noFill/>
            <a:miter lim="800000"/>
            <a:headEnd/>
            <a:tailEnd/>
          </a:ln>
          <a:effectLst/>
        </p:spPr>
        <p:txBody>
          <a:bodyPr>
            <a:spAutoFit/>
          </a:bodyPr>
          <a:lstStyle/>
          <a:p>
            <a:endParaRPr lang="en-US"/>
          </a:p>
        </p:txBody>
      </p:sp>
      <p:sp>
        <p:nvSpPr>
          <p:cNvPr id="65543" name="Rectangle 7"/>
          <p:cNvSpPr>
            <a:spLocks noChangeArrowheads="1"/>
          </p:cNvSpPr>
          <p:nvPr/>
        </p:nvSpPr>
        <p:spPr bwMode="auto">
          <a:xfrm>
            <a:off x="5629276" y="2006601"/>
            <a:ext cx="3571875" cy="615553"/>
          </a:xfrm>
          <a:prstGeom prst="rect">
            <a:avLst/>
          </a:prstGeom>
          <a:noFill/>
          <a:ln w="9525">
            <a:noFill/>
            <a:miter lim="800000"/>
            <a:headEnd/>
            <a:tailEnd/>
          </a:ln>
          <a:effectLst/>
        </p:spPr>
        <p:txBody>
          <a:bodyPr>
            <a:spAutoFit/>
          </a:bodyPr>
          <a:lstStyle/>
          <a:p>
            <a:endParaRPr lang="en-US" sz="1600" b="1"/>
          </a:p>
          <a:p>
            <a:endParaRPr lang="en-US"/>
          </a:p>
        </p:txBody>
      </p:sp>
      <p:sp>
        <p:nvSpPr>
          <p:cNvPr id="65546" name="WordArt 10"/>
          <p:cNvSpPr>
            <a:spLocks noChangeArrowheads="1" noChangeShapeType="1" noTextEdit="1"/>
          </p:cNvSpPr>
          <p:nvPr/>
        </p:nvSpPr>
        <p:spPr bwMode="auto">
          <a:xfrm>
            <a:off x="1905000" y="152400"/>
            <a:ext cx="8229600" cy="647700"/>
          </a:xfrm>
          <a:prstGeom prst="rect">
            <a:avLst/>
          </a:prstGeom>
        </p:spPr>
        <p:txBody>
          <a:bodyPr wrap="none" fromWordArt="1">
            <a:prstTxWarp prst="textCanUp">
              <a:avLst>
                <a:gd name="adj" fmla="val 85713"/>
              </a:avLst>
            </a:prstTxWarp>
          </a:bodyPr>
          <a:lstStyle/>
          <a:p>
            <a:pPr algn="ctr"/>
            <a:r>
              <a:rPr lang="en-US" sz="3600" b="1" kern="10">
                <a:ln w="22225">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The Albany Plan</a:t>
            </a:r>
          </a:p>
        </p:txBody>
      </p:sp>
      <p:sp>
        <p:nvSpPr>
          <p:cNvPr id="65547" name="Text Box 11"/>
          <p:cNvSpPr txBox="1">
            <a:spLocks noChangeArrowheads="1"/>
          </p:cNvSpPr>
          <p:nvPr/>
        </p:nvSpPr>
        <p:spPr bwMode="auto">
          <a:xfrm>
            <a:off x="1524000" y="3810000"/>
            <a:ext cx="9144000" cy="1815882"/>
          </a:xfrm>
          <a:prstGeom prst="rect">
            <a:avLst/>
          </a:prstGeom>
          <a:noFill/>
          <a:ln w="9525">
            <a:noFill/>
            <a:miter lim="800000"/>
            <a:headEnd/>
            <a:tailEnd/>
          </a:ln>
          <a:effectLst/>
        </p:spPr>
        <p:txBody>
          <a:bodyPr>
            <a:spAutoFit/>
          </a:bodyPr>
          <a:lstStyle/>
          <a:p>
            <a:pPr algn="ctr">
              <a:buFontTx/>
              <a:buChar char="•"/>
            </a:pPr>
            <a:r>
              <a:rPr lang="en-US" altLang="en-US" b="1"/>
              <a:t>1754: Albany Congress – convened by British, led by Franklin ~ 1st attempt at colonial unity ~ only 7 of 13 colonies there</a:t>
            </a:r>
          </a:p>
          <a:p>
            <a:pPr algn="ctr">
              <a:buFontTx/>
              <a:buChar char="•"/>
            </a:pPr>
            <a:r>
              <a:rPr lang="en-US" altLang="en-US" b="1"/>
              <a:t>Purpose: keep Iroquois loyal, bolster defense against France through colonial unity</a:t>
            </a:r>
          </a:p>
          <a:p>
            <a:pPr algn="ctr">
              <a:buFontTx/>
              <a:buChar char="•"/>
            </a:pPr>
            <a:r>
              <a:rPr lang="en-US" altLang="en-US" b="1"/>
              <a:t>Franklin sponsored plan for colonial home rule, unanimously adopted by delegates</a:t>
            </a:r>
          </a:p>
          <a:p>
            <a:pPr lvl="1" algn="ctr">
              <a:buFontTx/>
              <a:buChar char="•"/>
            </a:pPr>
            <a:r>
              <a:rPr lang="en-US" altLang="en-US" sz="2000" b="1"/>
              <a:t>Colonies rejected: not enough independence</a:t>
            </a:r>
          </a:p>
          <a:p>
            <a:pPr lvl="1" algn="ctr">
              <a:buFontTx/>
              <a:buChar char="•"/>
            </a:pPr>
            <a:r>
              <a:rPr lang="en-US" altLang="en-US" sz="2000" b="1"/>
              <a:t>London rejected: too much independence</a:t>
            </a:r>
            <a:endParaRPr lang="en-US" sz="2000" b="1"/>
          </a:p>
        </p:txBody>
      </p:sp>
      <p:sp>
        <p:nvSpPr>
          <p:cNvPr id="65548" name="Rectangle 12"/>
          <p:cNvSpPr>
            <a:spLocks noGrp="1" noChangeArrowheads="1"/>
          </p:cNvSpPr>
          <p:nvPr>
            <p:ph type="title" idx="4294967295"/>
          </p:nvPr>
        </p:nvSpPr>
        <p:spPr>
          <a:xfrm>
            <a:off x="2209800" y="609600"/>
            <a:ext cx="7772400" cy="304800"/>
          </a:xfrm>
        </p:spPr>
        <p:txBody>
          <a:bodyPr/>
          <a:lstStyle/>
          <a:p>
            <a:r>
              <a:rPr lang="en-US" sz="1000"/>
              <a:t>Albany Plan</a:t>
            </a:r>
          </a:p>
        </p:txBody>
      </p:sp>
      <p:pic>
        <p:nvPicPr>
          <p:cNvPr id="65552" name="Picture 16" descr="Franklin"/>
          <p:cNvPicPr>
            <a:picLocks noChangeAspect="1" noChangeArrowheads="1"/>
          </p:cNvPicPr>
          <p:nvPr/>
        </p:nvPicPr>
        <p:blipFill>
          <a:blip r:embed="rId2" cstate="print"/>
          <a:srcRect b="3650"/>
          <a:stretch>
            <a:fillRect/>
          </a:stretch>
        </p:blipFill>
        <p:spPr bwMode="auto">
          <a:xfrm>
            <a:off x="1828801" y="1066800"/>
            <a:ext cx="2085975" cy="2362200"/>
          </a:xfrm>
          <a:prstGeom prst="rect">
            <a:avLst/>
          </a:prstGeom>
          <a:noFill/>
          <a:ln w="76200" cmpd="tri">
            <a:solidFill>
              <a:schemeClr val="tx1"/>
            </a:solidFill>
            <a:miter lim="800000"/>
            <a:headEnd/>
            <a:tailEnd/>
          </a:ln>
        </p:spPr>
      </p:pic>
      <p:sp>
        <p:nvSpPr>
          <p:cNvPr id="65553" name="AutoShape 17"/>
          <p:cNvSpPr>
            <a:spLocks noChangeArrowheads="1"/>
          </p:cNvSpPr>
          <p:nvPr/>
        </p:nvSpPr>
        <p:spPr bwMode="auto">
          <a:xfrm>
            <a:off x="4267200" y="2133600"/>
            <a:ext cx="5334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0000CC"/>
              </a:gs>
              <a:gs pos="100000">
                <a:srgbClr val="FFFFFF"/>
              </a:gs>
            </a:gsLst>
            <a:lin ang="18900000" scaled="1"/>
          </a:gradFill>
          <a:ln w="28575">
            <a:solidFill>
              <a:schemeClr val="tx1"/>
            </a:solidFill>
            <a:miter lim="800000"/>
            <a:headEnd/>
            <a:tailEnd/>
          </a:ln>
          <a:effectLst/>
        </p:spPr>
        <p:txBody>
          <a:bodyPr wrap="none" anchor="ctr"/>
          <a:lstStyle/>
          <a:p>
            <a:endParaRPr lang="en-US"/>
          </a:p>
        </p:txBody>
      </p:sp>
      <p:pic>
        <p:nvPicPr>
          <p:cNvPr id="65555" name="Picture 19" descr="joinordie"/>
          <p:cNvPicPr>
            <a:picLocks noChangeAspect="1" noChangeArrowheads="1"/>
          </p:cNvPicPr>
          <p:nvPr/>
        </p:nvPicPr>
        <p:blipFill>
          <a:blip r:embed="rId3" cstate="print">
            <a:lum bright="-18000" contrast="24000"/>
          </a:blip>
          <a:srcRect/>
          <a:stretch>
            <a:fillRect/>
          </a:stretch>
        </p:blipFill>
        <p:spPr bwMode="auto">
          <a:xfrm>
            <a:off x="5638800" y="1066800"/>
            <a:ext cx="3810000" cy="2433638"/>
          </a:xfrm>
          <a:prstGeom prst="rect">
            <a:avLst/>
          </a:prstGeom>
          <a:noFill/>
          <a:ln w="76200" cmpd="tri">
            <a:solidFill>
              <a:schemeClr val="tx1"/>
            </a:solidFill>
            <a:miter lim="800000"/>
            <a:headEnd/>
            <a:tailEnd/>
          </a:ln>
        </p:spPr>
      </p:pic>
      <p:sp>
        <p:nvSpPr>
          <p:cNvPr id="65557" name="AutoShape 21">
            <a:hlinkClick r:id="rId4" action="ppaction://hlinksldjump"/>
          </p:cNvPr>
          <p:cNvSpPr>
            <a:spLocks noChangeArrowheads="1"/>
          </p:cNvSpPr>
          <p:nvPr/>
        </p:nvSpPr>
        <p:spPr bwMode="auto">
          <a:xfrm>
            <a:off x="10058400" y="6477000"/>
            <a:ext cx="304800" cy="304800"/>
          </a:xfrm>
          <a:prstGeom prst="irregularSeal1">
            <a:avLst/>
          </a:prstGeom>
          <a:solidFill>
            <a:srgbClr val="CC3300"/>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278560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47">
                                            <p:txEl>
                                              <p:pRg st="0" end="0"/>
                                            </p:txEl>
                                          </p:spTgt>
                                        </p:tgtEl>
                                        <p:attrNameLst>
                                          <p:attrName>style.visibility</p:attrName>
                                        </p:attrNameLst>
                                      </p:cBhvr>
                                      <p:to>
                                        <p:strVal val="visible"/>
                                      </p:to>
                                    </p:set>
                                    <p:animEffect transition="in" filter="blinds(horizontal)">
                                      <p:cBhvr>
                                        <p:cTn id="7" dur="500"/>
                                        <p:tgtEl>
                                          <p:spTgt spid="65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5547">
                                            <p:txEl>
                                              <p:pRg st="1" end="1"/>
                                            </p:txEl>
                                          </p:spTgt>
                                        </p:tgtEl>
                                        <p:attrNameLst>
                                          <p:attrName>style.visibility</p:attrName>
                                        </p:attrNameLst>
                                      </p:cBhvr>
                                      <p:to>
                                        <p:strVal val="visible"/>
                                      </p:to>
                                    </p:set>
                                    <p:animEffect transition="in" filter="blinds(horizontal)">
                                      <p:cBhvr>
                                        <p:cTn id="12" dur="500"/>
                                        <p:tgtEl>
                                          <p:spTgt spid="65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547">
                                            <p:txEl>
                                              <p:pRg st="2" end="2"/>
                                            </p:txEl>
                                          </p:spTgt>
                                        </p:tgtEl>
                                        <p:attrNameLst>
                                          <p:attrName>style.visibility</p:attrName>
                                        </p:attrNameLst>
                                      </p:cBhvr>
                                      <p:to>
                                        <p:strVal val="visible"/>
                                      </p:to>
                                    </p:set>
                                    <p:animEffect transition="in" filter="blinds(horizontal)">
                                      <p:cBhvr>
                                        <p:cTn id="17" dur="500"/>
                                        <p:tgtEl>
                                          <p:spTgt spid="655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5547">
                                            <p:txEl>
                                              <p:pRg st="3" end="3"/>
                                            </p:txEl>
                                          </p:spTgt>
                                        </p:tgtEl>
                                        <p:attrNameLst>
                                          <p:attrName>style.visibility</p:attrName>
                                        </p:attrNameLst>
                                      </p:cBhvr>
                                      <p:to>
                                        <p:strVal val="visible"/>
                                      </p:to>
                                    </p:set>
                                    <p:animEffect transition="in" filter="blinds(horizontal)">
                                      <p:cBhvr>
                                        <p:cTn id="22" dur="500"/>
                                        <p:tgtEl>
                                          <p:spTgt spid="655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5547">
                                            <p:txEl>
                                              <p:pRg st="4" end="4"/>
                                            </p:txEl>
                                          </p:spTgt>
                                        </p:tgtEl>
                                        <p:attrNameLst>
                                          <p:attrName>style.visibility</p:attrName>
                                        </p:attrNameLst>
                                      </p:cBhvr>
                                      <p:to>
                                        <p:strVal val="visible"/>
                                      </p:to>
                                    </p:set>
                                    <p:animEffect transition="in" filter="blinds(horizontal)">
                                      <p:cBhvr>
                                        <p:cTn id="27" dur="500"/>
                                        <p:tgtEl>
                                          <p:spTgt spid="655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7"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026"/>
          <p:cNvSpPr>
            <a:spLocks noChangeArrowheads="1"/>
          </p:cNvSpPr>
          <p:nvPr/>
        </p:nvSpPr>
        <p:spPr bwMode="auto">
          <a:xfrm>
            <a:off x="1966913" y="822325"/>
            <a:ext cx="9144000" cy="369332"/>
          </a:xfrm>
          <a:prstGeom prst="rect">
            <a:avLst/>
          </a:prstGeom>
          <a:noFill/>
          <a:ln w="9525">
            <a:noFill/>
            <a:miter lim="800000"/>
            <a:headEnd/>
            <a:tailEnd/>
          </a:ln>
          <a:effectLst/>
        </p:spPr>
        <p:txBody>
          <a:bodyPr>
            <a:spAutoFit/>
          </a:bodyPr>
          <a:lstStyle/>
          <a:p>
            <a:endParaRPr lang="en-US"/>
          </a:p>
        </p:txBody>
      </p:sp>
      <p:sp>
        <p:nvSpPr>
          <p:cNvPr id="239621" name="Rectangle 1029"/>
          <p:cNvSpPr>
            <a:spLocks noChangeArrowheads="1"/>
          </p:cNvSpPr>
          <p:nvPr/>
        </p:nvSpPr>
        <p:spPr bwMode="auto">
          <a:xfrm>
            <a:off x="2020888" y="703263"/>
            <a:ext cx="9144000" cy="369332"/>
          </a:xfrm>
          <a:prstGeom prst="rect">
            <a:avLst/>
          </a:prstGeom>
          <a:noFill/>
          <a:ln w="9525">
            <a:noFill/>
            <a:miter lim="800000"/>
            <a:headEnd/>
            <a:tailEnd/>
          </a:ln>
          <a:effectLst/>
        </p:spPr>
        <p:txBody>
          <a:bodyPr>
            <a:spAutoFit/>
          </a:bodyPr>
          <a:lstStyle/>
          <a:p>
            <a:endParaRPr lang="en-US"/>
          </a:p>
        </p:txBody>
      </p:sp>
      <p:pic>
        <p:nvPicPr>
          <p:cNvPr id="239623" name="Picture 1031" descr="18095"/>
          <p:cNvPicPr>
            <a:picLocks noChangeAspect="1" noChangeArrowheads="1"/>
          </p:cNvPicPr>
          <p:nvPr/>
        </p:nvPicPr>
        <p:blipFill>
          <a:blip r:embed="rId2" cstate="print">
            <a:lum bright="-6000" contrast="30000"/>
          </a:blip>
          <a:srcRect/>
          <a:stretch>
            <a:fillRect/>
          </a:stretch>
        </p:blipFill>
        <p:spPr bwMode="auto">
          <a:xfrm>
            <a:off x="2133600" y="914400"/>
            <a:ext cx="7924800" cy="5791200"/>
          </a:xfrm>
          <a:prstGeom prst="rect">
            <a:avLst/>
          </a:prstGeom>
          <a:noFill/>
          <a:ln w="76200" cmpd="tri">
            <a:solidFill>
              <a:schemeClr val="bg1"/>
            </a:solidFill>
            <a:miter lim="800000"/>
            <a:headEnd/>
            <a:tailEnd/>
          </a:ln>
        </p:spPr>
      </p:pic>
      <p:sp>
        <p:nvSpPr>
          <p:cNvPr id="239624" name="WordArt 1032"/>
          <p:cNvSpPr>
            <a:spLocks noChangeArrowheads="1" noChangeShapeType="1" noTextEdit="1"/>
          </p:cNvSpPr>
          <p:nvPr/>
        </p:nvSpPr>
        <p:spPr bwMode="auto">
          <a:xfrm>
            <a:off x="2057400" y="76200"/>
            <a:ext cx="8077200" cy="609600"/>
          </a:xfrm>
          <a:prstGeom prst="rect">
            <a:avLst/>
          </a:prstGeom>
        </p:spPr>
        <p:txBody>
          <a:bodyPr wrap="none" fromWordArt="1">
            <a:prstTxWarp prst="textChevron">
              <a:avLst>
                <a:gd name="adj" fmla="val 25000"/>
              </a:avLst>
            </a:prstTxWarp>
          </a:bodyPr>
          <a:lstStyle/>
          <a:p>
            <a:pPr algn="ctr"/>
            <a:r>
              <a:rPr lang="en-US" sz="3600" kern="10">
                <a:ln w="22225">
                  <a:solidFill>
                    <a:schemeClr val="tx1"/>
                  </a:solidFill>
                  <a:round/>
                  <a:headEnd/>
                  <a:tailEnd/>
                </a:ln>
                <a:gradFill rotWithShape="0">
                  <a:gsLst>
                    <a:gs pos="0">
                      <a:srgbClr val="FFFF00"/>
                    </a:gs>
                    <a:gs pos="100000">
                      <a:srgbClr val="FF9933"/>
                    </a:gs>
                  </a:gsLst>
                  <a:path path="rect">
                    <a:fillToRect l="50000" t="50000" r="50000" b="50000"/>
                  </a:path>
                </a:gradFill>
                <a:effectLst>
                  <a:outerShdw dist="28398" dir="9206097" algn="ctr" rotWithShape="0">
                    <a:schemeClr val="bg1"/>
                  </a:outerShdw>
                </a:effectLst>
                <a:latin typeface="Impact"/>
              </a:rPr>
              <a:t>French and Indian War</a:t>
            </a:r>
          </a:p>
        </p:txBody>
      </p:sp>
      <p:sp>
        <p:nvSpPr>
          <p:cNvPr id="239625" name="AutoShape 1033"/>
          <p:cNvSpPr>
            <a:spLocks noChangeArrowheads="1"/>
          </p:cNvSpPr>
          <p:nvPr/>
        </p:nvSpPr>
        <p:spPr bwMode="auto">
          <a:xfrm>
            <a:off x="2590800" y="2209800"/>
            <a:ext cx="762000" cy="838200"/>
          </a:xfrm>
          <a:prstGeom prst="octagon">
            <a:avLst>
              <a:gd name="adj" fmla="val 29287"/>
            </a:avLst>
          </a:prstGeom>
          <a:noFill/>
          <a:ln w="38100">
            <a:solidFill>
              <a:schemeClr val="tx1"/>
            </a:solidFill>
            <a:miter lim="800000"/>
            <a:headEnd/>
            <a:tailEnd/>
          </a:ln>
          <a:effectLst/>
        </p:spPr>
        <p:txBody>
          <a:bodyPr wrap="none" anchor="ctr"/>
          <a:lstStyle/>
          <a:p>
            <a:endParaRPr lang="en-US"/>
          </a:p>
        </p:txBody>
      </p:sp>
      <p:sp>
        <p:nvSpPr>
          <p:cNvPr id="239626" name="Text Box 1034"/>
          <p:cNvSpPr txBox="1">
            <a:spLocks noChangeArrowheads="1"/>
          </p:cNvSpPr>
          <p:nvPr/>
        </p:nvSpPr>
        <p:spPr bwMode="auto">
          <a:xfrm>
            <a:off x="5257800" y="914400"/>
            <a:ext cx="2057400" cy="1126462"/>
          </a:xfrm>
          <a:prstGeom prst="rect">
            <a:avLst/>
          </a:prstGeom>
          <a:noFill/>
          <a:ln w="9525">
            <a:noFill/>
            <a:miter lim="800000"/>
            <a:headEnd/>
            <a:tailEnd/>
          </a:ln>
          <a:effectLst/>
        </p:spPr>
        <p:txBody>
          <a:bodyPr>
            <a:spAutoFit/>
          </a:bodyPr>
          <a:lstStyle/>
          <a:p>
            <a:pPr algn="ctr">
              <a:lnSpc>
                <a:spcPct val="80000"/>
              </a:lnSpc>
              <a:spcBef>
                <a:spcPct val="50000"/>
              </a:spcBef>
            </a:pPr>
            <a:r>
              <a:rPr lang="en-US" sz="2800" b="1">
                <a:effectLst>
                  <a:outerShdw blurRad="38100" dist="38100" dir="2700000" algn="tl">
                    <a:srgbClr val="FFFFFF"/>
                  </a:outerShdw>
                </a:effectLst>
              </a:rPr>
              <a:t>Seven Years of War</a:t>
            </a:r>
          </a:p>
        </p:txBody>
      </p:sp>
      <p:sp>
        <p:nvSpPr>
          <p:cNvPr id="239627" name="AutoShape 1035">
            <a:hlinkClick r:id="rId3" action="ppaction://hlinksldjump"/>
          </p:cNvPr>
          <p:cNvSpPr>
            <a:spLocks noChangeArrowheads="1"/>
          </p:cNvSpPr>
          <p:nvPr/>
        </p:nvSpPr>
        <p:spPr bwMode="auto">
          <a:xfrm>
            <a:off x="10363200" y="6553200"/>
            <a:ext cx="304800" cy="304800"/>
          </a:xfrm>
          <a:prstGeom prst="irregularSeal1">
            <a:avLst/>
          </a:prstGeom>
          <a:solidFill>
            <a:srgbClr val="66FFFF"/>
          </a:solidFill>
          <a:ln w="9525">
            <a:solidFill>
              <a:schemeClr val="bg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15139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Time line Answer</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03622323"/>
              </p:ext>
            </p:extLst>
          </p:nvPr>
        </p:nvGraphicFramePr>
        <p:xfrm>
          <a:off x="631065" y="1429554"/>
          <a:ext cx="10148551" cy="5428444"/>
        </p:xfrm>
        <a:graphic>
          <a:graphicData uri="http://schemas.openxmlformats.org/drawingml/2006/table">
            <a:tbl>
              <a:tblPr firstRow="1" firstCol="1" bandRow="1">
                <a:tableStyleId>{5C22544A-7EE6-4342-B048-85BDC9FD1C3A}</a:tableStyleId>
              </a:tblPr>
              <a:tblGrid>
                <a:gridCol w="1183419"/>
                <a:gridCol w="8965132"/>
              </a:tblGrid>
              <a:tr h="1168551">
                <a:tc>
                  <a:txBody>
                    <a:bodyPr/>
                    <a:lstStyle/>
                    <a:p>
                      <a:pPr marL="0" marR="0">
                        <a:lnSpc>
                          <a:spcPct val="115000"/>
                        </a:lnSpc>
                        <a:spcBef>
                          <a:spcPts val="0"/>
                        </a:spcBef>
                        <a:spcAft>
                          <a:spcPts val="0"/>
                        </a:spcAft>
                      </a:pPr>
                      <a:r>
                        <a:rPr lang="en-US" sz="2400" dirty="0">
                          <a:effectLst/>
                        </a:rPr>
                        <a:t>1753</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The French expand into the Ohio Valley region and George Washington is to ask them to leave.  The French fortify their area with additional forts. Governor Dinwiddie has colonists build a fort.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751037">
                <a:tc>
                  <a:txBody>
                    <a:bodyPr/>
                    <a:lstStyle/>
                    <a:p>
                      <a:pPr marL="0" marR="0">
                        <a:lnSpc>
                          <a:spcPct val="115000"/>
                        </a:lnSpc>
                        <a:spcBef>
                          <a:spcPts val="0"/>
                        </a:spcBef>
                        <a:spcAft>
                          <a:spcPts val="0"/>
                        </a:spcAft>
                      </a:pPr>
                      <a:r>
                        <a:rPr lang="en-US" sz="2400" dirty="0">
                          <a:effectLst/>
                        </a:rPr>
                        <a:t>1754</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The French build Fort Duquesne and Washington is asked to make them leave. Washington attacks French on a diplomatic mission to ask the English to leave. Washington retreats and builds Fort Necessity.  Washington’s fort is attacked; he surrenders and is allowed to leave.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508856">
                <a:tc>
                  <a:txBody>
                    <a:bodyPr/>
                    <a:lstStyle/>
                    <a:p>
                      <a:pPr marL="0" marR="0">
                        <a:lnSpc>
                          <a:spcPct val="115000"/>
                        </a:lnSpc>
                        <a:spcBef>
                          <a:spcPts val="0"/>
                        </a:spcBef>
                        <a:spcAft>
                          <a:spcPts val="0"/>
                        </a:spcAft>
                      </a:pPr>
                      <a:r>
                        <a:rPr lang="en-US" sz="2400" dirty="0" smtClean="0">
                          <a:effectLst/>
                          <a:latin typeface="+mn-lt"/>
                          <a:ea typeface="+mn-ea"/>
                          <a:cs typeface="+mn-cs"/>
                        </a:rPr>
                        <a:t>1755</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The British lay an attack plan.</a:t>
                      </a:r>
                      <a:endParaRPr lang="en-US" sz="2400" dirty="0">
                        <a:effectLst/>
                      </a:endParaRPr>
                    </a:p>
                    <a:p>
                      <a:pPr marL="0" marR="0">
                        <a:lnSpc>
                          <a:spcPct val="115000"/>
                        </a:lnSpc>
                        <a:spcBef>
                          <a:spcPts val="0"/>
                        </a:spcBef>
                        <a:spcAft>
                          <a:spcPts val="0"/>
                        </a:spcAft>
                      </a:pPr>
                      <a:r>
                        <a:rPr lang="en-US" sz="1800" dirty="0">
                          <a:effectLst/>
                        </a:rPr>
                        <a:t>1) General Braddock will capture Fort Duquesne</a:t>
                      </a:r>
                      <a:endParaRPr lang="en-US" sz="2400" dirty="0">
                        <a:effectLst/>
                      </a:endParaRPr>
                    </a:p>
                    <a:p>
                      <a:pPr marL="0" marR="0">
                        <a:lnSpc>
                          <a:spcPct val="115000"/>
                        </a:lnSpc>
                        <a:spcBef>
                          <a:spcPts val="0"/>
                        </a:spcBef>
                        <a:spcAft>
                          <a:spcPts val="0"/>
                        </a:spcAft>
                      </a:pPr>
                      <a:r>
                        <a:rPr lang="en-US" sz="1800" dirty="0">
                          <a:effectLst/>
                        </a:rPr>
                        <a:t>2) British will fortify Fort Oswego then capture Fort Niagara</a:t>
                      </a:r>
                      <a:endParaRPr lang="en-US" sz="2400" dirty="0">
                        <a:effectLst/>
                      </a:endParaRPr>
                    </a:p>
                    <a:p>
                      <a:pPr marL="0" marR="0">
                        <a:lnSpc>
                          <a:spcPct val="115000"/>
                        </a:lnSpc>
                        <a:spcBef>
                          <a:spcPts val="0"/>
                        </a:spcBef>
                        <a:spcAft>
                          <a:spcPts val="0"/>
                        </a:spcAft>
                      </a:pPr>
                      <a:r>
                        <a:rPr lang="en-US" sz="1800" dirty="0">
                          <a:effectLst/>
                        </a:rPr>
                        <a:t>3) capture Fort Frederic</a:t>
                      </a:r>
                      <a:endParaRPr lang="en-US" sz="2400" dirty="0">
                        <a:effectLst/>
                      </a:endParaRPr>
                    </a:p>
                    <a:p>
                      <a:pPr marL="0" marR="0">
                        <a:lnSpc>
                          <a:spcPct val="115000"/>
                        </a:lnSpc>
                        <a:spcBef>
                          <a:spcPts val="0"/>
                        </a:spcBef>
                        <a:spcAft>
                          <a:spcPts val="0"/>
                        </a:spcAft>
                      </a:pPr>
                      <a:r>
                        <a:rPr lang="en-US" sz="1800" dirty="0">
                          <a:effectLst/>
                        </a:rPr>
                        <a:t>4) capture Fort </a:t>
                      </a:r>
                      <a:r>
                        <a:rPr lang="en-US" sz="1800" dirty="0" err="1">
                          <a:effectLst/>
                        </a:rPr>
                        <a:t>Beausejour</a:t>
                      </a:r>
                      <a:endParaRPr lang="en-US" sz="2400" dirty="0">
                        <a:effectLst/>
                      </a:endParaRPr>
                    </a:p>
                    <a:p>
                      <a:pPr marL="0" marR="0">
                        <a:lnSpc>
                          <a:spcPct val="115000"/>
                        </a:lnSpc>
                        <a:spcBef>
                          <a:spcPts val="0"/>
                        </a:spcBef>
                        <a:spcAft>
                          <a:spcPts val="0"/>
                        </a:spcAft>
                      </a:pPr>
                      <a:r>
                        <a:rPr lang="en-US" sz="1800" dirty="0">
                          <a:effectLst/>
                        </a:rPr>
                        <a:t>Braddock carries out part one of attack but is attacked severely by Native Americans and his troops retreat in fear, he is killed.  Washington gets out surviving soldiers.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and Indian War Timeline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0672758"/>
              </p:ext>
            </p:extLst>
          </p:nvPr>
        </p:nvGraphicFramePr>
        <p:xfrm>
          <a:off x="772732" y="1339403"/>
          <a:ext cx="10312850" cy="5100034"/>
        </p:xfrm>
        <a:graphic>
          <a:graphicData uri="http://schemas.openxmlformats.org/drawingml/2006/table">
            <a:tbl>
              <a:tblPr firstRow="1" firstCol="1" bandRow="1">
                <a:tableStyleId>{5C22544A-7EE6-4342-B048-85BDC9FD1C3A}</a:tableStyleId>
              </a:tblPr>
              <a:tblGrid>
                <a:gridCol w="1202579"/>
                <a:gridCol w="9110271"/>
              </a:tblGrid>
              <a:tr h="770002">
                <a:tc>
                  <a:txBody>
                    <a:bodyPr/>
                    <a:lstStyle/>
                    <a:p>
                      <a:pPr marL="0" marR="0">
                        <a:lnSpc>
                          <a:spcPct val="115000"/>
                        </a:lnSpc>
                        <a:spcBef>
                          <a:spcPts val="0"/>
                        </a:spcBef>
                        <a:spcAft>
                          <a:spcPts val="0"/>
                        </a:spcAft>
                      </a:pPr>
                      <a:r>
                        <a:rPr lang="en-US" sz="2400" dirty="0">
                          <a:effectLst/>
                        </a:rPr>
                        <a:t>1756</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British Fort Oswego is captured.</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965728">
                <a:tc>
                  <a:txBody>
                    <a:bodyPr/>
                    <a:lstStyle/>
                    <a:p>
                      <a:pPr marL="0" marR="0">
                        <a:lnSpc>
                          <a:spcPct val="115000"/>
                        </a:lnSpc>
                        <a:spcBef>
                          <a:spcPts val="0"/>
                        </a:spcBef>
                        <a:spcAft>
                          <a:spcPts val="0"/>
                        </a:spcAft>
                      </a:pPr>
                      <a:r>
                        <a:rPr lang="en-US" sz="2400" dirty="0">
                          <a:effectLst/>
                        </a:rPr>
                        <a:t>1757</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British Fort William Henry is captured by the French and the French let them walk away.  The Native Americans have different plans and slaughter them which is in the Last of the Mohicans.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64304">
                <a:tc>
                  <a:txBody>
                    <a:bodyPr/>
                    <a:lstStyle/>
                    <a:p>
                      <a:pPr marL="0" marR="0">
                        <a:lnSpc>
                          <a:spcPct val="115000"/>
                        </a:lnSpc>
                        <a:spcBef>
                          <a:spcPts val="0"/>
                        </a:spcBef>
                        <a:spcAft>
                          <a:spcPts val="0"/>
                        </a:spcAft>
                      </a:pPr>
                      <a:r>
                        <a:rPr lang="en-US" sz="2400">
                          <a:effectLst/>
                        </a:rPr>
                        <a:t>1758</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British defeated at Fort Carillon. </a:t>
                      </a:r>
                    </a:p>
                    <a:p>
                      <a:pPr marL="0" marR="0">
                        <a:lnSpc>
                          <a:spcPct val="115000"/>
                        </a:lnSpc>
                        <a:spcBef>
                          <a:spcPts val="0"/>
                        </a:spcBef>
                        <a:spcAft>
                          <a:spcPts val="0"/>
                        </a:spcAft>
                      </a:pPr>
                      <a:r>
                        <a:rPr lang="en-US" sz="2400" dirty="0">
                          <a:effectLst/>
                        </a:rPr>
                        <a:t>British put in a blockade and are able to take Louisburg.</a:t>
                      </a:r>
                    </a:p>
                    <a:p>
                      <a:pPr marL="0" marR="0">
                        <a:lnSpc>
                          <a:spcPct val="115000"/>
                        </a:lnSpc>
                        <a:spcBef>
                          <a:spcPts val="0"/>
                        </a:spcBef>
                        <a:spcAft>
                          <a:spcPts val="0"/>
                        </a:spcAft>
                      </a:pPr>
                      <a:r>
                        <a:rPr lang="en-US" sz="2400" dirty="0">
                          <a:effectLst/>
                        </a:rPr>
                        <a:t>The British take French Fort Frontenac and Fort Duquesne.  The British call fort Duquesne, for Pitt and it will become present-day Pittsburgh.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0</TotalTime>
  <Words>987</Words>
  <Application>Microsoft Office PowerPoint</Application>
  <PresentationFormat>Widescreen</PresentationFormat>
  <Paragraphs>106</Paragraphs>
  <Slides>19</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Arial Black</vt:lpstr>
      <vt:lpstr>Arial Narrow</vt:lpstr>
      <vt:lpstr>Calibri</vt:lpstr>
      <vt:lpstr>Comic Sans MS</vt:lpstr>
      <vt:lpstr>Euphemia</vt:lpstr>
      <vt:lpstr>Franklin Gothic Medium</vt:lpstr>
      <vt:lpstr>Impact</vt:lpstr>
      <vt:lpstr>Plantagenet Cherokee</vt:lpstr>
      <vt:lpstr>Rockwell</vt:lpstr>
      <vt:lpstr>Times New Roman</vt:lpstr>
      <vt:lpstr>Wingdings</vt:lpstr>
      <vt:lpstr>Academic Literature 16x9</vt:lpstr>
      <vt:lpstr>PowerPoint Presentation</vt:lpstr>
      <vt:lpstr>French and Indian War</vt:lpstr>
      <vt:lpstr>PowerPoint Presentation</vt:lpstr>
      <vt:lpstr>PowerPoint Presentation</vt:lpstr>
      <vt:lpstr>PowerPoint Presentation</vt:lpstr>
      <vt:lpstr>Albany Plan</vt:lpstr>
      <vt:lpstr>PowerPoint Presentation</vt:lpstr>
      <vt:lpstr>Time line Answer</vt:lpstr>
      <vt:lpstr>French and Indian War Timeline</vt:lpstr>
      <vt:lpstr>French and Indian War Time line</vt:lpstr>
      <vt:lpstr>PowerPoint Presentation</vt:lpstr>
      <vt:lpstr>PowerPoint Presentation</vt:lpstr>
      <vt:lpstr>F/I War 1763</vt:lpstr>
      <vt:lpstr>PowerPoint Presentation</vt:lpstr>
      <vt:lpstr>PowerPoint Presentation</vt:lpstr>
      <vt:lpstr>Pontiac</vt:lpstr>
      <vt:lpstr>Pontiac</vt:lpstr>
      <vt:lpstr>Troops1</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2015-09-21T18:26:21Z</dcterms:created>
  <dcterms:modified xsi:type="dcterms:W3CDTF">2015-09-28T12:36:15Z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