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16"/>
  </p:handoutMasterIdLst>
  <p:sldIdLst>
    <p:sldId id="257" r:id="rId2"/>
    <p:sldId id="256" r:id="rId3"/>
    <p:sldId id="270" r:id="rId4"/>
    <p:sldId id="271" r:id="rId5"/>
    <p:sldId id="273" r:id="rId6"/>
    <p:sldId id="263" r:id="rId7"/>
    <p:sldId id="264" r:id="rId8"/>
    <p:sldId id="265" r:id="rId9"/>
    <p:sldId id="261" r:id="rId10"/>
    <p:sldId id="274" r:id="rId11"/>
    <p:sldId id="301" r:id="rId12"/>
    <p:sldId id="300" r:id="rId13"/>
    <p:sldId id="276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DF25C-8F9F-4497-9769-F4FAE9A865C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3FEEB-82CC-498F-8A03-6CE01208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E38E4D-051A-41E1-86A4-E56916468FD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3968" y="805218"/>
            <a:ext cx="7587354" cy="5636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US Citizenship Test– </a:t>
            </a:r>
            <a:r>
              <a:rPr lang="en-US" b="1" dirty="0"/>
              <a:t>Can You Pass It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i="1" dirty="0" smtClean="0"/>
              <a:t>Answer the following Qs at the top of your notes. You should TRY every question, even if you don’t know! You do NOT need to write the question.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1. The </a:t>
            </a:r>
            <a:r>
              <a:rPr lang="en-US" dirty="0"/>
              <a:t>idea of self-government is in the first three words of the Constitution. What are these words?</a:t>
            </a:r>
          </a:p>
          <a:p>
            <a:pPr marL="0" lvl="0" indent="0">
              <a:buNone/>
            </a:pPr>
            <a:r>
              <a:rPr lang="en-US" dirty="0" smtClean="0"/>
              <a:t>2. What </a:t>
            </a:r>
            <a:r>
              <a:rPr lang="en-US" dirty="0"/>
              <a:t>do we call the first 10 amendments to the Constitution?</a:t>
            </a:r>
          </a:p>
          <a:p>
            <a:pPr marL="0" lvl="0" indent="0">
              <a:buNone/>
            </a:pPr>
            <a:r>
              <a:rPr lang="en-US" dirty="0" smtClean="0"/>
              <a:t>3. How </a:t>
            </a:r>
            <a:r>
              <a:rPr lang="en-US" dirty="0"/>
              <a:t>many amendments does the Constitution have?</a:t>
            </a:r>
          </a:p>
          <a:p>
            <a:pPr marL="0" lvl="0" indent="0">
              <a:buNone/>
            </a:pPr>
            <a:r>
              <a:rPr lang="en-US" dirty="0" smtClean="0"/>
              <a:t>4. What </a:t>
            </a:r>
            <a:r>
              <a:rPr lang="en-US" dirty="0"/>
              <a:t>is the “rule of law”?</a:t>
            </a:r>
          </a:p>
          <a:p>
            <a:pPr marL="0" lvl="0" indent="0">
              <a:buNone/>
            </a:pPr>
            <a:r>
              <a:rPr lang="en-US" dirty="0" smtClean="0"/>
              <a:t>5. Who </a:t>
            </a:r>
            <a:r>
              <a:rPr lang="en-US" dirty="0"/>
              <a:t>makes federal laws?</a:t>
            </a:r>
          </a:p>
          <a:p>
            <a:pPr marL="0" lvl="0" indent="0">
              <a:buNone/>
            </a:pPr>
            <a:r>
              <a:rPr lang="en-US" dirty="0" smtClean="0"/>
              <a:t>6. How </a:t>
            </a:r>
            <a:r>
              <a:rPr lang="en-US" dirty="0"/>
              <a:t>many justices are on the Supreme Court?</a:t>
            </a:r>
          </a:p>
          <a:p>
            <a:pPr marL="0" lvl="0" indent="0">
              <a:buNone/>
            </a:pPr>
            <a:r>
              <a:rPr lang="en-US" dirty="0" smtClean="0"/>
              <a:t>7. What </a:t>
            </a:r>
            <a:r>
              <a:rPr lang="en-US" dirty="0"/>
              <a:t>is one responsibility that is only for United States citizens?</a:t>
            </a:r>
          </a:p>
          <a:p>
            <a:pPr marL="0" lvl="0" indent="0">
              <a:buNone/>
            </a:pPr>
            <a:r>
              <a:rPr lang="en-US" dirty="0" smtClean="0"/>
              <a:t>8. When </a:t>
            </a:r>
            <a:r>
              <a:rPr lang="en-US" dirty="0"/>
              <a:t>was the Constitution written?</a:t>
            </a:r>
          </a:p>
          <a:p>
            <a:pPr marL="0" lvl="0" indent="0">
              <a:buNone/>
            </a:pPr>
            <a:r>
              <a:rPr lang="en-US" dirty="0" smtClean="0"/>
              <a:t>9. Name </a:t>
            </a:r>
            <a:r>
              <a:rPr lang="en-US" dirty="0"/>
              <a:t>2 American Indian tribes in the United States.</a:t>
            </a:r>
          </a:p>
          <a:p>
            <a:pPr marL="0" lvl="0" indent="0">
              <a:buNone/>
            </a:pPr>
            <a:r>
              <a:rPr lang="en-US" dirty="0" smtClean="0"/>
              <a:t>10. Why </a:t>
            </a:r>
            <a:r>
              <a:rPr lang="en-US" dirty="0"/>
              <a:t>does the flag have 13 stripes?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98975"/>
          </a:xfrm>
        </p:spPr>
        <p:txBody>
          <a:bodyPr/>
          <a:lstStyle/>
          <a:p>
            <a:r>
              <a:rPr lang="en-US" dirty="0" smtClean="0"/>
              <a:t>Types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827" y="1962136"/>
            <a:ext cx="6196405" cy="3603812"/>
          </a:xfrm>
        </p:spPr>
        <p:txBody>
          <a:bodyPr/>
          <a:lstStyle/>
          <a:p>
            <a:r>
              <a:rPr lang="en-US" dirty="0" smtClean="0"/>
              <a:t>Autocracy: one person has power</a:t>
            </a:r>
          </a:p>
          <a:p>
            <a:pPr lvl="1"/>
            <a:r>
              <a:rPr lang="en-US" dirty="0" smtClean="0"/>
              <a:t>Monarchy: </a:t>
            </a:r>
            <a:r>
              <a:rPr lang="en-US" u="sng" dirty="0" smtClean="0"/>
              <a:t>king/queen; family line; </a:t>
            </a:r>
            <a:br>
              <a:rPr lang="en-US" u="sng" dirty="0" smtClean="0"/>
            </a:br>
            <a:r>
              <a:rPr lang="en-US" u="sng" dirty="0" smtClean="0"/>
              <a:t>usually share power</a:t>
            </a:r>
          </a:p>
          <a:p>
            <a:pPr lvl="1"/>
            <a:r>
              <a:rPr lang="en-US" dirty="0" smtClean="0"/>
              <a:t>Dictatorship: </a:t>
            </a:r>
            <a:r>
              <a:rPr lang="en-US" u="sng" dirty="0" smtClean="0"/>
              <a:t>one ruler has absolute control</a:t>
            </a:r>
          </a:p>
          <a:p>
            <a:endParaRPr lang="en-US" u="sng" dirty="0"/>
          </a:p>
          <a:p>
            <a:r>
              <a:rPr lang="en-US" dirty="0" smtClean="0"/>
              <a:t>Oligarchy: </a:t>
            </a:r>
            <a:r>
              <a:rPr lang="en-US" u="sng" dirty="0" smtClean="0"/>
              <a:t>“rule by the few”</a:t>
            </a:r>
            <a:r>
              <a:rPr lang="en-US" dirty="0" smtClean="0"/>
              <a:t> (small group/ social class)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989" y="1616557"/>
            <a:ext cx="1484656" cy="1949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17" y="4526179"/>
            <a:ext cx="2256828" cy="16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073" y="1518755"/>
            <a:ext cx="6196405" cy="3603812"/>
          </a:xfrm>
        </p:spPr>
        <p:txBody>
          <a:bodyPr>
            <a:noAutofit/>
          </a:bodyPr>
          <a:lstStyle/>
          <a:p>
            <a:r>
              <a:rPr lang="en-US" sz="3500" dirty="0" smtClean="0"/>
              <a:t>Theocracy: </a:t>
            </a:r>
            <a:r>
              <a:rPr lang="en-US" sz="3500" u="sng" dirty="0" smtClean="0"/>
              <a:t>gov’t w/ God as </a:t>
            </a:r>
            <a:br>
              <a:rPr lang="en-US" sz="3500" u="sng" dirty="0" smtClean="0"/>
            </a:br>
            <a:r>
              <a:rPr lang="en-US" sz="3500" u="sng" dirty="0" smtClean="0"/>
              <a:t>ultimate authority</a:t>
            </a:r>
            <a:br>
              <a:rPr lang="en-US" sz="3500" u="sng" dirty="0" smtClean="0"/>
            </a:br>
            <a:endParaRPr lang="en-US" sz="3500" u="sng" dirty="0" smtClean="0"/>
          </a:p>
          <a:p>
            <a:r>
              <a:rPr lang="en-US" sz="3500" dirty="0" smtClean="0"/>
              <a:t>Anarchy:</a:t>
            </a:r>
            <a:r>
              <a:rPr lang="en-US" sz="3500" u="sng" dirty="0"/>
              <a:t> </a:t>
            </a:r>
            <a:r>
              <a:rPr lang="en-US" sz="3500" u="sng" dirty="0" smtClean="0"/>
              <a:t>no one is in control</a:t>
            </a:r>
            <a:endParaRPr lang="en-US" sz="35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339" y="1116881"/>
            <a:ext cx="1945596" cy="2203780"/>
          </a:xfrm>
          <a:prstGeom prst="rect">
            <a:avLst/>
          </a:prstGeom>
        </p:spPr>
      </p:pic>
      <p:pic>
        <p:nvPicPr>
          <p:cNvPr id="1026" name="Picture 2" descr="Image result for anarchy symb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74" y="3961103"/>
            <a:ext cx="2123601" cy="20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35" y="873658"/>
            <a:ext cx="7291428" cy="390305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Democracy</a:t>
            </a:r>
            <a:r>
              <a:rPr lang="en-US" sz="2800" dirty="0" smtClean="0"/>
              <a:t>: citizens hold political power</a:t>
            </a:r>
          </a:p>
          <a:p>
            <a:pPr lvl="1"/>
            <a:r>
              <a:rPr lang="en-US" sz="2800" b="1" u="sng" dirty="0" smtClean="0"/>
              <a:t>Direct democracy</a:t>
            </a:r>
            <a:r>
              <a:rPr lang="en-US" sz="2800" b="1" dirty="0" smtClean="0"/>
              <a:t>: </a:t>
            </a:r>
            <a:r>
              <a:rPr lang="en-US" sz="2800" dirty="0" smtClean="0"/>
              <a:t>each citizen has right/ responsibility to participate in gov’t; </a:t>
            </a:r>
            <a:r>
              <a:rPr lang="en-US" sz="2800" u="sng" dirty="0" smtClean="0"/>
              <a:t>all citizens</a:t>
            </a:r>
            <a:r>
              <a:rPr lang="en-US" sz="2800" dirty="0" smtClean="0"/>
              <a:t> have equal voice</a:t>
            </a:r>
          </a:p>
          <a:p>
            <a:pPr lvl="1"/>
            <a:r>
              <a:rPr lang="en-US" sz="2800" b="1" u="sng" dirty="0" smtClean="0"/>
              <a:t>Representative democracy</a:t>
            </a:r>
            <a:r>
              <a:rPr lang="en-US" sz="2800" b="1" dirty="0" smtClean="0"/>
              <a:t>: </a:t>
            </a:r>
            <a:r>
              <a:rPr lang="en-US" sz="2800" dirty="0" smtClean="0"/>
              <a:t>citizens choose smaller group to represent them/ make laws; </a:t>
            </a:r>
            <a:r>
              <a:rPr lang="en-US" sz="2800" u="sng" dirty="0" smtClean="0"/>
              <a:t>citizens</a:t>
            </a:r>
            <a:r>
              <a:rPr lang="en-US" sz="2800" dirty="0" smtClean="0"/>
              <a:t> remain the source of gov’t authority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252" y="4352010"/>
            <a:ext cx="2593111" cy="17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810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type of democracy do we have in the US?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500" u="sng" dirty="0" smtClean="0"/>
              <a:t>Representative</a:t>
            </a:r>
            <a:r>
              <a:rPr lang="en-US" sz="2500" dirty="0" smtClean="0"/>
              <a:t> democracy</a:t>
            </a:r>
          </a:p>
          <a:p>
            <a:r>
              <a:rPr lang="en-US" sz="2500" dirty="0" smtClean="0"/>
              <a:t>Principles</a:t>
            </a:r>
          </a:p>
          <a:p>
            <a:pPr lvl="1"/>
            <a:r>
              <a:rPr lang="en-US" sz="2500" dirty="0" smtClean="0"/>
              <a:t>Power of government comes from </a:t>
            </a:r>
            <a:r>
              <a:rPr lang="en-US" sz="2500" u="sng" dirty="0" smtClean="0"/>
              <a:t>citizens</a:t>
            </a:r>
          </a:p>
          <a:p>
            <a:pPr lvl="1"/>
            <a:r>
              <a:rPr lang="en-US" sz="2500" dirty="0" smtClean="0"/>
              <a:t>Americans run government through </a:t>
            </a:r>
            <a:r>
              <a:rPr lang="en-US" sz="2500" u="sng" dirty="0" smtClean="0"/>
              <a:t>representatives</a:t>
            </a:r>
          </a:p>
          <a:p>
            <a:pPr lvl="1"/>
            <a:r>
              <a:rPr lang="en-US" sz="2500" dirty="0" smtClean="0"/>
              <a:t>Purpose of government is to </a:t>
            </a:r>
            <a:r>
              <a:rPr lang="en-US" sz="2500" u="sng" dirty="0" smtClean="0"/>
              <a:t>make America a better place</a:t>
            </a:r>
            <a:endParaRPr lang="en-US" sz="2500" u="sng" dirty="0"/>
          </a:p>
        </p:txBody>
      </p:sp>
    </p:spTree>
    <p:extLst>
      <p:ext uri="{BB962C8B-B14F-4D97-AF65-F5344CB8AC3E}">
        <p14:creationId xmlns:p14="http://schemas.microsoft.com/office/powerpoint/2010/main" val="11175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“Who Rules?”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46630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Directions: Complete the “who rules?” worksheet using your BRAIN and your CLASS NOTES on the types of government that we just talked about.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may work with ONE PARTNER, if you wish.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4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civics?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031" y="2150407"/>
            <a:ext cx="6597228" cy="360381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The study of rights and duties of citizens</a:t>
            </a:r>
          </a:p>
          <a:p>
            <a:endParaRPr lang="en-US" sz="2800" dirty="0"/>
          </a:p>
          <a:p>
            <a:r>
              <a:rPr lang="en-US" sz="2800" dirty="0" smtClean="0"/>
              <a:t>Concept of citizenship dates back more than 2,500 years</a:t>
            </a:r>
          </a:p>
          <a:p>
            <a:endParaRPr lang="en-US" sz="2800" dirty="0"/>
          </a:p>
          <a:p>
            <a:r>
              <a:rPr lang="en-US" sz="2800" dirty="0" smtClean="0"/>
              <a:t>Who is considered a citizen?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5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members who owe loyalty to the government &amp; get protection from 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 citizens do? </a:t>
            </a:r>
          </a:p>
          <a:p>
            <a:pPr lvl="1"/>
            <a:r>
              <a:rPr lang="en-US" u="sng" dirty="0" smtClean="0"/>
              <a:t>Agree to follow set of rules</a:t>
            </a:r>
          </a:p>
          <a:p>
            <a:pPr lvl="1"/>
            <a:r>
              <a:rPr lang="en-US" u="sng" dirty="0" smtClean="0"/>
              <a:t>Accept government’s authority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324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What are some characteristics of a good citizen?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Please list at least 5 qualities.</a:t>
            </a:r>
          </a:p>
        </p:txBody>
      </p:sp>
    </p:spTree>
    <p:extLst>
      <p:ext uri="{BB962C8B-B14F-4D97-AF65-F5344CB8AC3E}">
        <p14:creationId xmlns:p14="http://schemas.microsoft.com/office/powerpoint/2010/main" val="15781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06047"/>
            <a:ext cx="6965245" cy="1202485"/>
          </a:xfrm>
        </p:spPr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008" y="1553363"/>
            <a:ext cx="6719273" cy="4033561"/>
          </a:xfrm>
        </p:spPr>
        <p:txBody>
          <a:bodyPr/>
          <a:lstStyle/>
          <a:p>
            <a:r>
              <a:rPr lang="en-US" dirty="0" smtClean="0"/>
              <a:t>For there to be citizens, there has to be a </a:t>
            </a:r>
            <a:r>
              <a:rPr lang="en-US" u="sng" dirty="0" smtClean="0"/>
              <a:t>government</a:t>
            </a:r>
          </a:p>
          <a:p>
            <a:endParaRPr lang="en-US" u="sng" dirty="0" smtClean="0"/>
          </a:p>
          <a:p>
            <a:r>
              <a:rPr lang="en-US" b="1" dirty="0" smtClean="0"/>
              <a:t>Thomas Hobbes: </a:t>
            </a:r>
            <a:r>
              <a:rPr lang="en-US" dirty="0" smtClean="0"/>
              <a:t>without government life would be ‘solitary, poor, nasty, brutish, and short’</a:t>
            </a:r>
          </a:p>
          <a:p>
            <a:endParaRPr lang="en-US" dirty="0"/>
          </a:p>
          <a:p>
            <a:r>
              <a:rPr lang="en-US" dirty="0" smtClean="0"/>
              <a:t>Do you agree? Record</a:t>
            </a:r>
            <a:br>
              <a:rPr lang="en-US" dirty="0" smtClean="0"/>
            </a:br>
            <a:r>
              <a:rPr lang="en-US" dirty="0" smtClean="0"/>
              <a:t>your thoughts </a:t>
            </a:r>
            <a:r>
              <a:rPr lang="en-US" b="1" dirty="0" smtClean="0"/>
              <a:t>in </a:t>
            </a:r>
            <a:r>
              <a:rPr lang="en-US" b="1" dirty="0"/>
              <a:t>complete</a:t>
            </a:r>
            <a:br>
              <a:rPr lang="en-US" b="1" dirty="0"/>
            </a:br>
            <a:r>
              <a:rPr lang="en-US" b="1" dirty="0" smtClean="0"/>
              <a:t>sentences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850" y="3679326"/>
            <a:ext cx="2385463" cy="25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Ruling authority for community</a:t>
            </a:r>
          </a:p>
          <a:p>
            <a:r>
              <a:rPr lang="en-US" dirty="0" smtClean="0"/>
              <a:t>Organization that has power to </a:t>
            </a:r>
            <a:r>
              <a:rPr lang="en-US" u="sng" dirty="0" smtClean="0"/>
              <a:t>make &amp; enforce laws</a:t>
            </a:r>
            <a:r>
              <a:rPr lang="en-US" dirty="0" smtClean="0"/>
              <a:t> &amp; decisions for members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68" y="4591440"/>
            <a:ext cx="3031149" cy="2263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7" y="3826893"/>
            <a:ext cx="2708792" cy="2031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931" y="3674943"/>
            <a:ext cx="2758655" cy="18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government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Keep order</a:t>
            </a:r>
          </a:p>
          <a:p>
            <a:pPr marL="457200" indent="-457200">
              <a:buAutoNum type="arabicPeriod"/>
            </a:pPr>
            <a:r>
              <a:rPr lang="en-US" dirty="0" smtClean="0"/>
              <a:t>Settle conflicts</a:t>
            </a:r>
          </a:p>
          <a:p>
            <a:pPr marL="457200" indent="-457200">
              <a:buAutoNum type="arabicPeriod"/>
            </a:pPr>
            <a:r>
              <a:rPr lang="en-US" dirty="0" smtClean="0"/>
              <a:t>Guide community</a:t>
            </a:r>
          </a:p>
          <a:p>
            <a:pPr marL="457200" indent="-457200">
              <a:buAutoNum type="arabicPeriod"/>
            </a:pPr>
            <a:r>
              <a:rPr lang="en-US" dirty="0" smtClean="0"/>
              <a:t>Provide services individuals can’t provide independently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a partner, think of 1 example of each of these functions. Record in your notes in the </a:t>
            </a:r>
            <a:r>
              <a:rPr lang="en-US" smtClean="0"/>
              <a:t>space beneath each </a:t>
            </a:r>
            <a:r>
              <a:rPr lang="en-US" dirty="0" smtClean="0"/>
              <a:t>category.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National ----- USA</a:t>
            </a:r>
          </a:p>
          <a:p>
            <a:pPr algn="ctr"/>
            <a:r>
              <a:rPr lang="en-US" sz="3200" dirty="0" smtClean="0"/>
              <a:t>State ----- NC</a:t>
            </a:r>
          </a:p>
          <a:p>
            <a:pPr algn="ctr"/>
            <a:r>
              <a:rPr lang="en-US" sz="3200" dirty="0" smtClean="0"/>
              <a:t>Local ------ ????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We will study all of these this year!</a:t>
            </a:r>
          </a:p>
        </p:txBody>
      </p:sp>
    </p:spTree>
    <p:extLst>
      <p:ext uri="{BB962C8B-B14F-4D97-AF65-F5344CB8AC3E}">
        <p14:creationId xmlns:p14="http://schemas.microsoft.com/office/powerpoint/2010/main" val="10922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7962</TotalTime>
  <Words>506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Brush Script MT</vt:lpstr>
      <vt:lpstr>Calibri</vt:lpstr>
      <vt:lpstr>Constantia</vt:lpstr>
      <vt:lpstr>Franklin Gothic Book</vt:lpstr>
      <vt:lpstr>Rage Italic</vt:lpstr>
      <vt:lpstr>Pushpin</vt:lpstr>
      <vt:lpstr>PowerPoint Presentation</vt:lpstr>
      <vt:lpstr>What is civics?</vt:lpstr>
      <vt:lpstr>Civics </vt:lpstr>
      <vt:lpstr>Citizens</vt:lpstr>
      <vt:lpstr>PowerPoint Presentation</vt:lpstr>
      <vt:lpstr>Government</vt:lpstr>
      <vt:lpstr>So what is government?</vt:lpstr>
      <vt:lpstr>What does government do?</vt:lpstr>
      <vt:lpstr>Levels of Government</vt:lpstr>
      <vt:lpstr>Types of Government</vt:lpstr>
      <vt:lpstr>PowerPoint Presentation</vt:lpstr>
      <vt:lpstr>PowerPoint Presentation</vt:lpstr>
      <vt:lpstr>American Democracy</vt:lpstr>
      <vt:lpstr>“Who Rules?”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civics?</dc:title>
  <dc:creator>Default</dc:creator>
  <cp:lastModifiedBy>Drew Hermanson</cp:lastModifiedBy>
  <cp:revision>105</cp:revision>
  <cp:lastPrinted>2014-08-27T10:39:23Z</cp:lastPrinted>
  <dcterms:created xsi:type="dcterms:W3CDTF">2014-08-20T01:09:42Z</dcterms:created>
  <dcterms:modified xsi:type="dcterms:W3CDTF">2018-08-29T15:08:49Z</dcterms:modified>
</cp:coreProperties>
</file>