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68" r:id="rId5"/>
    <p:sldId id="270" r:id="rId6"/>
    <p:sldId id="271" r:id="rId7"/>
    <p:sldId id="272" r:id="rId8"/>
    <p:sldId id="273" r:id="rId9"/>
    <p:sldId id="275" r:id="rId10"/>
    <p:sldId id="256" r:id="rId11"/>
    <p:sldId id="257" r:id="rId12"/>
    <p:sldId id="277" r:id="rId13"/>
    <p:sldId id="278" r:id="rId14"/>
    <p:sldId id="279" r:id="rId15"/>
    <p:sldId id="281" r:id="rId16"/>
    <p:sldId id="280" r:id="rId17"/>
    <p:sldId id="258" r:id="rId18"/>
    <p:sldId id="259"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23072-6FD3-42C4-9ED9-77FBD00B5C5D}" type="doc">
      <dgm:prSet loTypeId="urn:microsoft.com/office/officeart/2005/8/layout/arrow1" loCatId="process" qsTypeId="urn:microsoft.com/office/officeart/2005/8/quickstyle/simple3" qsCatId="simple" csTypeId="urn:microsoft.com/office/officeart/2005/8/colors/accent3_3" csCatId="accent3" phldr="1"/>
      <dgm:spPr/>
      <dgm:t>
        <a:bodyPr/>
        <a:lstStyle/>
        <a:p>
          <a:endParaRPr lang="en-US"/>
        </a:p>
      </dgm:t>
    </dgm:pt>
    <dgm:pt modelId="{06E787F7-AECC-4451-9E68-A99E57DEF6DB}">
      <dgm:prSet phldrT="[Text]"/>
      <dgm:spPr>
        <a:solidFill>
          <a:schemeClr val="accent1">
            <a:lumMod val="75000"/>
          </a:schemeClr>
        </a:solidFill>
      </dgm:spPr>
      <dgm:t>
        <a:bodyPr lIns="182880"/>
        <a:lstStyle/>
        <a:p>
          <a:r>
            <a:rPr lang="en-US" dirty="0">
              <a:solidFill>
                <a:schemeClr val="bg1"/>
              </a:solidFill>
            </a:rPr>
            <a:t>This </a:t>
          </a:r>
        </a:p>
      </dgm:t>
    </dgm:pt>
    <dgm:pt modelId="{0ADB3842-6975-4AEA-8E63-3614A35976FA}" type="parTrans" cxnId="{8492793A-4781-4E28-9991-158CD1FF7DF8}">
      <dgm:prSet/>
      <dgm:spPr/>
      <dgm:t>
        <a:bodyPr/>
        <a:lstStyle/>
        <a:p>
          <a:endParaRPr lang="en-US"/>
        </a:p>
      </dgm:t>
    </dgm:pt>
    <dgm:pt modelId="{F467A530-5C61-40A0-AA70-644CAC2C25F2}" type="sibTrans" cxnId="{8492793A-4781-4E28-9991-158CD1FF7DF8}">
      <dgm:prSet/>
      <dgm:spPr/>
      <dgm:t>
        <a:bodyPr/>
        <a:lstStyle/>
        <a:p>
          <a:endParaRPr lang="en-US"/>
        </a:p>
      </dgm:t>
    </dgm:pt>
    <dgm:pt modelId="{26F61DA9-5647-45C3-BA03-C0F246EAEC2D}">
      <dgm:prSet phldrT="[Text]"/>
      <dgm:spPr>
        <a:solidFill>
          <a:schemeClr val="accent1">
            <a:lumMod val="40000"/>
            <a:lumOff val="60000"/>
          </a:schemeClr>
        </a:solidFill>
      </dgm:spPr>
      <dgm:t>
        <a:bodyPr/>
        <a:lstStyle/>
        <a:p>
          <a:r>
            <a:rPr lang="en-US" dirty="0">
              <a:solidFill>
                <a:schemeClr val="accent1">
                  <a:lumMod val="50000"/>
                </a:schemeClr>
              </a:solidFill>
            </a:rPr>
            <a:t>That</a:t>
          </a:r>
        </a:p>
      </dgm:t>
    </dgm:pt>
    <dgm:pt modelId="{6D8EFEF2-B706-46D3-8BB7-5C25D70B4297}" type="parTrans" cxnId="{4321969A-7F18-4B18-9F5A-40701392DCF7}">
      <dgm:prSet/>
      <dgm:spPr/>
      <dgm:t>
        <a:bodyPr/>
        <a:lstStyle/>
        <a:p>
          <a:endParaRPr lang="en-US"/>
        </a:p>
      </dgm:t>
    </dgm:pt>
    <dgm:pt modelId="{B0FB7828-61DF-4345-B9C7-D72D90903EB8}" type="sibTrans" cxnId="{4321969A-7F18-4B18-9F5A-40701392DCF7}">
      <dgm:prSet/>
      <dgm:spPr/>
      <dgm:t>
        <a:bodyPr/>
        <a:lstStyle/>
        <a:p>
          <a:endParaRPr lang="en-US"/>
        </a:p>
      </dgm:t>
    </dgm:pt>
    <dgm:pt modelId="{AB0F9D5E-EF3A-475F-8156-DEC9DF9D6B0D}" type="pres">
      <dgm:prSet presAssocID="{2FB23072-6FD3-42C4-9ED9-77FBD00B5C5D}" presName="cycle" presStyleCnt="0">
        <dgm:presLayoutVars>
          <dgm:dir/>
          <dgm:resizeHandles val="exact"/>
        </dgm:presLayoutVars>
      </dgm:prSet>
      <dgm:spPr/>
    </dgm:pt>
    <dgm:pt modelId="{3F192D49-2D89-43E7-963E-942C866E2062}" type="pres">
      <dgm:prSet presAssocID="{06E787F7-AECC-4451-9E68-A99E57DEF6DB}" presName="arrow" presStyleLbl="node1" presStyleIdx="0" presStyleCnt="2" custRadScaleRad="89752" custRadScaleInc="40823">
        <dgm:presLayoutVars>
          <dgm:bulletEnabled val="1"/>
        </dgm:presLayoutVars>
      </dgm:prSet>
      <dgm:spPr/>
    </dgm:pt>
    <dgm:pt modelId="{54457867-6281-4982-A8D5-7A6E73FD0D6A}" type="pres">
      <dgm:prSet presAssocID="{26F61DA9-5647-45C3-BA03-C0F246EAEC2D}" presName="arrow" presStyleLbl="node1" presStyleIdx="1" presStyleCnt="2" custRadScaleRad="105327" custRadScaleInc="46448">
        <dgm:presLayoutVars>
          <dgm:bulletEnabled val="1"/>
        </dgm:presLayoutVars>
      </dgm:prSet>
      <dgm:spPr/>
    </dgm:pt>
  </dgm:ptLst>
  <dgm:cxnLst>
    <dgm:cxn modelId="{8492793A-4781-4E28-9991-158CD1FF7DF8}" srcId="{2FB23072-6FD3-42C4-9ED9-77FBD00B5C5D}" destId="{06E787F7-AECC-4451-9E68-A99E57DEF6DB}" srcOrd="0" destOrd="0" parTransId="{0ADB3842-6975-4AEA-8E63-3614A35976FA}" sibTransId="{F467A530-5C61-40A0-AA70-644CAC2C25F2}"/>
    <dgm:cxn modelId="{EB8EDF66-6650-4DB7-9465-E7B088D07F11}" type="presOf" srcId="{2FB23072-6FD3-42C4-9ED9-77FBD00B5C5D}" destId="{AB0F9D5E-EF3A-475F-8156-DEC9DF9D6B0D}" srcOrd="0" destOrd="0" presId="urn:microsoft.com/office/officeart/2005/8/layout/arrow1"/>
    <dgm:cxn modelId="{4321969A-7F18-4B18-9F5A-40701392DCF7}" srcId="{2FB23072-6FD3-42C4-9ED9-77FBD00B5C5D}" destId="{26F61DA9-5647-45C3-BA03-C0F246EAEC2D}" srcOrd="1" destOrd="0" parTransId="{6D8EFEF2-B706-46D3-8BB7-5C25D70B4297}" sibTransId="{B0FB7828-61DF-4345-B9C7-D72D90903EB8}"/>
    <dgm:cxn modelId="{3068CDD9-145B-4314-97EB-2ABBC872C7C2}" type="presOf" srcId="{26F61DA9-5647-45C3-BA03-C0F246EAEC2D}" destId="{54457867-6281-4982-A8D5-7A6E73FD0D6A}" srcOrd="0" destOrd="0" presId="urn:microsoft.com/office/officeart/2005/8/layout/arrow1"/>
    <dgm:cxn modelId="{3BD036DD-50F5-4E6C-9C99-5BEF4A555EBD}" type="presOf" srcId="{06E787F7-AECC-4451-9E68-A99E57DEF6DB}" destId="{3F192D49-2D89-43E7-963E-942C866E2062}" srcOrd="0" destOrd="0" presId="urn:microsoft.com/office/officeart/2005/8/layout/arrow1"/>
    <dgm:cxn modelId="{68E089E7-8D49-46AB-A309-CCBE26AC3D8F}" type="presParOf" srcId="{AB0F9D5E-EF3A-475F-8156-DEC9DF9D6B0D}" destId="{3F192D49-2D89-43E7-963E-942C866E2062}" srcOrd="0" destOrd="0" presId="urn:microsoft.com/office/officeart/2005/8/layout/arrow1"/>
    <dgm:cxn modelId="{2F2D9B2A-AEE0-41D4-8BEE-E74255B79025}" type="presParOf" srcId="{AB0F9D5E-EF3A-475F-8156-DEC9DF9D6B0D}" destId="{54457867-6281-4982-A8D5-7A6E73FD0D6A}"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92D49-2D89-43E7-963E-942C866E2062}">
      <dsp:nvSpPr>
        <dsp:cNvPr id="0" name=""/>
        <dsp:cNvSpPr/>
      </dsp:nvSpPr>
      <dsp:spPr>
        <a:xfrm rot="16200000">
          <a:off x="843615" y="0"/>
          <a:ext cx="2058305" cy="2058305"/>
        </a:xfrm>
        <a:prstGeom prst="upArrow">
          <a:avLst>
            <a:gd name="adj1" fmla="val 50000"/>
            <a:gd name="adj2" fmla="val 35000"/>
          </a:avLst>
        </a:prstGeom>
        <a:solidFill>
          <a:schemeClr val="accent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880"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This </a:t>
          </a:r>
        </a:p>
      </dsp:txBody>
      <dsp:txXfrm rot="5400000">
        <a:off x="1203819" y="514576"/>
        <a:ext cx="1698102" cy="1029153"/>
      </dsp:txXfrm>
    </dsp:sp>
    <dsp:sp modelId="{54457867-6281-4982-A8D5-7A6E73FD0D6A}">
      <dsp:nvSpPr>
        <dsp:cNvPr id="0" name=""/>
        <dsp:cNvSpPr/>
      </dsp:nvSpPr>
      <dsp:spPr>
        <a:xfrm rot="5400000">
          <a:off x="1265416" y="1523094"/>
          <a:ext cx="2058305" cy="2058305"/>
        </a:xfrm>
        <a:prstGeom prst="upArrow">
          <a:avLst>
            <a:gd name="adj1" fmla="val 50000"/>
            <a:gd name="adj2" fmla="val 35000"/>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accent1">
                  <a:lumMod val="50000"/>
                </a:schemeClr>
              </a:solidFill>
            </a:rPr>
            <a:t>That</a:t>
          </a:r>
        </a:p>
      </dsp:txBody>
      <dsp:txXfrm rot="-5400000">
        <a:off x="1265417" y="2037670"/>
        <a:ext cx="1698102" cy="1029153"/>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84477C-3600-478A-BF06-951DD21FCE00}"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77C-3600-478A-BF06-951DD21FCE00}"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77C-3600-478A-BF06-951DD21FCE00}"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4477C-3600-478A-BF06-951DD21FCE00}"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84477C-3600-478A-BF06-951DD21FCE00}"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4477C-3600-478A-BF06-951DD21FCE00}"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84477C-3600-478A-BF06-951DD21FCE00}"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84477C-3600-478A-BF06-951DD21FCE00}"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4477C-3600-478A-BF06-951DD21FCE00}"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84477C-3600-478A-BF06-951DD21FCE00}"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84477C-3600-478A-BF06-951DD21FCE00}"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32486-53CA-4E2B-B61D-192028FEB3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4477C-3600-478A-BF06-951DD21FCE00}"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32486-53CA-4E2B-B61D-192028FEB3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www.google.com/imgres?imgurl=http://www.ashford.edu/campus/images/career-services-photo.jpg&amp;imgrefurl=http://www.ashford.edu/campus/career_services.php&amp;usg=__5ParflytNkOU_M6hU08ki9n8iUw=&amp;h=478&amp;w=364&amp;sz=34&amp;hl=en&amp;start=6&amp;zoom=1&amp;itbs=1&amp;tbnid=OOZ2eGpVllOzmM:&amp;tbnh=129&amp;tbnw=98&amp;prev=/images?q%3Dservices%26hl%3Den%26gbv%3D2%26tbs%3Disch:1&amp;ei=_guBTcecHMvegQek-pn-Bw" TargetMode="External"/><Relationship Id="rId18" Type="http://schemas.openxmlformats.org/officeDocument/2006/relationships/image" Target="../media/image13.jpeg"/><Relationship Id="rId3" Type="http://schemas.openxmlformats.org/officeDocument/2006/relationships/image" Target="../media/image5.jpeg"/><Relationship Id="rId21" Type="http://schemas.openxmlformats.org/officeDocument/2006/relationships/hyperlink" Target="http://www.google.com/imgres?imgurl=http://www.customer-service-workshops.com/images/Customer_Service_01.jpg&amp;imgrefurl=http://www.customer-service-workshops.com/&amp;usg=__PLV2Nak44jwm50pTVheOL70_CCA=&amp;h=282&amp;w=425&amp;sz=25&amp;hl=en&amp;start=81&amp;zoom=1&amp;itbs=1&amp;tbnid=6HIwW10oX2_bbM:&amp;tbnh=84&amp;tbnw=126&amp;prev=/images?q%3Dservice%26start%3D72%26hl%3Den%26sa%3DN%26gbv%3D2%26ndsp%3D18%26tbs%3Disch:1&amp;ei=ygyBTbPtLcK_gQf7-pWMCA" TargetMode="External"/><Relationship Id="rId7" Type="http://schemas.openxmlformats.org/officeDocument/2006/relationships/hyperlink" Target="http://www.rd.com/images/tfhimport/2006/200603_Soap_001.jpg" TargetMode="External"/><Relationship Id="rId12" Type="http://schemas.openxmlformats.org/officeDocument/2006/relationships/image" Target="../media/image10.jpeg"/><Relationship Id="rId17" Type="http://schemas.openxmlformats.org/officeDocument/2006/relationships/hyperlink" Target="http://www.google.com/imgres?imgurl=http://blog.silive.com/latest_news/2009/02/large_cab.jpg&amp;imgrefurl=http://www.silive.com/news/index.ssf/2009/02/cab_driver_beaten_near_ferry_t.html&amp;usg=__Jrv7NjkOQ7YN-nIyy4CnJZ_9iIg=&amp;h=339&amp;w=453&amp;sz=38&amp;hl=en&amp;start=9&amp;zoom=1&amp;itbs=1&amp;tbnid=pKJfFkFi6ChT_M:&amp;tbnh=95&amp;tbnw=127&amp;prev=/images?q%3Dcab%26hl%3Den%26gbv%3D2%26tbs%3Disch:1&amp;ei=hgyBTd6cLIzUgQeb0u3OBw" TargetMode="External"/><Relationship Id="rId2" Type="http://schemas.openxmlformats.org/officeDocument/2006/relationships/image" Target="../media/image4.jpeg"/><Relationship Id="rId16" Type="http://schemas.openxmlformats.org/officeDocument/2006/relationships/image" Target="../media/image12.jpeg"/><Relationship Id="rId20"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hyperlink" Target="http://www.google.com/imgres?imgurl=http://www.annettescatering.com/service/services.jpg&amp;imgrefurl=http://www.annettescatering.com/service/services.html&amp;usg=__H86oys9BuAq9-1gvxJ425QdUAoM=&amp;h=1024&amp;w=1019&amp;sz=126&amp;hl=en&amp;start=7&amp;zoom=1&amp;itbs=1&amp;tbnid=ySTPMIwzaVDidM:&amp;tbnh=150&amp;tbnw=149&amp;prev=/images?q%3Dservices%26hl%3Den%26gbv%3D2%26tbs%3Disch:1&amp;ei=_guBTcecHMvegQek-pn-Bw" TargetMode="External"/><Relationship Id="rId5" Type="http://schemas.openxmlformats.org/officeDocument/2006/relationships/hyperlink" Target="http://www.wallpaperez.net/wallpaper/car/Lamborghini-prototype-car-926.jpg" TargetMode="External"/><Relationship Id="rId15" Type="http://schemas.openxmlformats.org/officeDocument/2006/relationships/hyperlink" Target="http://www.google.com/imgres?imgurl=http://www.studyabroaddomain.com/wp-content/uploads/2010/11/teaching-english-abroad.jpg&amp;imgrefurl=http://www.studyabroaddomain.com/teaching-abroad/teaching-english-abroad&amp;usg=__OdlUg4KG-H_Dg5etkZbYe_1jIOU=&amp;h=1024&amp;w=1024&amp;sz=158&amp;hl=en&amp;start=10&amp;zoom=1&amp;itbs=1&amp;tbnid=xSAY4sRY_GXk_M:&amp;tbnh=150&amp;tbnw=150&amp;prev=/images?q%3Dteach%26hl%3Den%26gbv%3D2%26tbs%3Disch:1&amp;ei=TgyBTbK4DMaRgQf2qfiMCA" TargetMode="External"/><Relationship Id="rId10" Type="http://schemas.openxmlformats.org/officeDocument/2006/relationships/image" Target="../media/image9.jpeg"/><Relationship Id="rId19" Type="http://schemas.openxmlformats.org/officeDocument/2006/relationships/hyperlink" Target="http://www.google.com/imgres?imgurl=http://recessionproofchronicles.com/wp-content/uploads/2009/02/service-repair.jpg&amp;imgrefurl=http://recessionproofchronicles.com/http:/recessionproofchronicles.com/service-repair-business-is-booming&amp;usg=__n8EiCLa2pvFuNit0KhbXINm5QUk=&amp;h=720&amp;w=661&amp;sz=71&amp;hl=en&amp;start=32&amp;zoom=1&amp;itbs=1&amp;tbnid=WARK8CWMzVn7IM:&amp;tbnh=140&amp;tbnw=129&amp;prev=/images?q%3Dservice%26start%3D18%26hl%3Den%26sa%3DN%26gbv%3D2%26ndsp%3D18%26tbs%3Disch:1&amp;ei=tgyBTamXCs_PgAfp3aGNCA" TargetMode="External"/><Relationship Id="rId4" Type="http://schemas.openxmlformats.org/officeDocument/2006/relationships/image" Target="../media/image6.jpeg"/><Relationship Id="rId9" Type="http://schemas.openxmlformats.org/officeDocument/2006/relationships/hyperlink" Target="http://www.google.com/imgres?imgurl=http://blog.internetnews.com/dneedle/fresh-fruit-and-vegetables.jpg&amp;imgrefurl=http://blog.internetnews.com/dneedle/2010/07/the-interactive-future-of-food.html&amp;usg=__-cK_cDYJ8PLblWBzsrL-MkHDRGA=&amp;h=333&amp;w=500&amp;sz=30&amp;hl=en&amp;start=9&amp;zoom=1&amp;itbs=1&amp;tbnid=-n-jwHApkva6YM:&amp;tbnh=87&amp;tbnw=130&amp;prev=/images?q%3Dfood%26hl%3Den%26gbv%3D2%26ndsp%3D18%26tbs%3Disch:1&amp;ei=PQuBTdrFHIfogQfgxrmQCA" TargetMode="External"/><Relationship Id="rId14" Type="http://schemas.openxmlformats.org/officeDocument/2006/relationships/image" Target="../media/image11.jpeg"/><Relationship Id="rId22"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1829761"/>
          </a:xfrm>
        </p:spPr>
        <p:txBody>
          <a:bodyPr anchor="ctr">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Elephant" pitchFamily="18" charset="0"/>
              </a:rPr>
              <a:t>Introduction to Economics</a:t>
            </a:r>
          </a:p>
        </p:txBody>
      </p:sp>
      <p:pic>
        <p:nvPicPr>
          <p:cNvPr id="23554" name="Picture 2" descr="http://www.christianeconomicreport.com/custom/economics_coins%20and%20chart.jpg"/>
          <p:cNvPicPr>
            <a:picLocks noChangeAspect="1" noChangeArrowheads="1"/>
          </p:cNvPicPr>
          <p:nvPr/>
        </p:nvPicPr>
        <p:blipFill>
          <a:blip r:embed="rId2" cstate="print"/>
          <a:srcRect/>
          <a:stretch>
            <a:fillRect/>
          </a:stretch>
        </p:blipFill>
        <p:spPr bwMode="auto">
          <a:xfrm>
            <a:off x="1828800" y="2514600"/>
            <a:ext cx="5410200" cy="4060486"/>
          </a:xfrm>
          <a:prstGeom prst="rect">
            <a:avLst/>
          </a:prstGeom>
          <a:noFill/>
          <a:ln w="38100">
            <a:solidFill>
              <a:schemeClr val="tx1"/>
            </a:solidFill>
          </a:ln>
        </p:spPr>
      </p:pic>
    </p:spTree>
    <p:extLst>
      <p:ext uri="{BB962C8B-B14F-4D97-AF65-F5344CB8AC3E}">
        <p14:creationId xmlns:p14="http://schemas.microsoft.com/office/powerpoint/2010/main" val="46623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rlingtonvotes.org/wp-content/uploads/2014/02/Personal-Finance.jpg"/>
          <p:cNvPicPr>
            <a:picLocks noChangeAspect="1" noChangeArrowheads="1"/>
          </p:cNvPicPr>
          <p:nvPr/>
        </p:nvPicPr>
        <p:blipFill>
          <a:blip r:embed="rId2" cstate="print"/>
          <a:srcRect/>
          <a:stretch>
            <a:fillRect/>
          </a:stretch>
        </p:blipFill>
        <p:spPr bwMode="auto">
          <a:xfrm>
            <a:off x="1524000" y="228600"/>
            <a:ext cx="6096000" cy="3657600"/>
          </a:xfrm>
          <a:prstGeom prst="rect">
            <a:avLst/>
          </a:prstGeom>
          <a:noFill/>
        </p:spPr>
      </p:pic>
      <p:sp>
        <p:nvSpPr>
          <p:cNvPr id="2" name="Title 1"/>
          <p:cNvSpPr>
            <a:spLocks noGrp="1"/>
          </p:cNvSpPr>
          <p:nvPr>
            <p:ph type="ctrTitle"/>
          </p:nvPr>
        </p:nvSpPr>
        <p:spPr>
          <a:xfrm>
            <a:off x="0" y="4572000"/>
            <a:ext cx="9144000" cy="1470025"/>
          </a:xfrm>
        </p:spPr>
        <p:txBody>
          <a:bodyPr>
            <a:noAutofit/>
          </a:bodyPr>
          <a:lstStyle/>
          <a:p>
            <a:r>
              <a:rPr lang="en-US" sz="6200" b="1" dirty="0">
                <a:latin typeface="Franklin Gothic Medium" panose="020B0603020102020204" pitchFamily="34" charset="0"/>
              </a:rPr>
              <a:t>Personal Financial Literacy: Budgeting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0"/>
            <a:ext cx="9144000" cy="1470025"/>
          </a:xfrm>
        </p:spPr>
        <p:txBody>
          <a:bodyPr>
            <a:noAutofit/>
          </a:bodyPr>
          <a:lstStyle/>
          <a:p>
            <a:r>
              <a:rPr lang="en-US" sz="8800" b="1" dirty="0">
                <a:latin typeface="Franklin Gothic Medium" panose="020B0603020102020204" pitchFamily="34" charset="0"/>
              </a:rPr>
              <a:t>Income</a:t>
            </a:r>
          </a:p>
        </p:txBody>
      </p:sp>
      <p:sp>
        <p:nvSpPr>
          <p:cNvPr id="6" name="TextBox 5"/>
          <p:cNvSpPr txBox="1"/>
          <p:nvPr/>
        </p:nvSpPr>
        <p:spPr>
          <a:xfrm>
            <a:off x="0" y="1600200"/>
            <a:ext cx="5791200" cy="4770537"/>
          </a:xfrm>
          <a:prstGeom prst="rect">
            <a:avLst/>
          </a:prstGeom>
          <a:noFill/>
        </p:spPr>
        <p:txBody>
          <a:bodyPr wrap="square" rtlCol="0">
            <a:spAutoFit/>
          </a:bodyPr>
          <a:lstStyle/>
          <a:p>
            <a:r>
              <a:rPr lang="en-US" sz="3800" u="sng" dirty="0">
                <a:latin typeface="Franklin Gothic Medium" panose="020B0603020102020204" pitchFamily="34" charset="0"/>
              </a:rPr>
              <a:t>Disposable Income</a:t>
            </a:r>
            <a:r>
              <a:rPr lang="en-US" sz="3800" dirty="0">
                <a:latin typeface="Franklin Gothic Medium" panose="020B0603020102020204" pitchFamily="34" charset="0"/>
              </a:rPr>
              <a:t>: Money after all taxes have been paid</a:t>
            </a:r>
            <a:endParaRPr lang="en-US" sz="3800" u="sng" dirty="0">
              <a:latin typeface="Franklin Gothic Medium" panose="020B0603020102020204" pitchFamily="34" charset="0"/>
            </a:endParaRPr>
          </a:p>
          <a:p>
            <a:endParaRPr lang="en-US" sz="3800" dirty="0">
              <a:latin typeface="Franklin Gothic Medium" panose="020B0603020102020204" pitchFamily="34" charset="0"/>
            </a:endParaRPr>
          </a:p>
          <a:p>
            <a:r>
              <a:rPr lang="en-US" sz="3800" u="sng" dirty="0">
                <a:latin typeface="Franklin Gothic Medium" panose="020B0603020102020204" pitchFamily="34" charset="0"/>
              </a:rPr>
              <a:t>Discretionary Income</a:t>
            </a:r>
            <a:r>
              <a:rPr lang="en-US" sz="3800" dirty="0">
                <a:latin typeface="Franklin Gothic Medium" panose="020B0603020102020204" pitchFamily="34" charset="0"/>
              </a:rPr>
              <a:t>: Money after all necessities have been paid for (can be used on wants)</a:t>
            </a:r>
            <a:endParaRPr lang="en-US" sz="3800" u="sng" dirty="0">
              <a:latin typeface="Franklin Gothic Medium" panose="020B0603020102020204" pitchFamily="34" charset="0"/>
            </a:endParaRPr>
          </a:p>
        </p:txBody>
      </p:sp>
      <p:pic>
        <p:nvPicPr>
          <p:cNvPr id="4098" name="Picture 2" descr="http://turningablindeye.files.wordpress.com/2012/01/12_4_orig.jpg"/>
          <p:cNvPicPr>
            <a:picLocks noChangeAspect="1" noChangeArrowheads="1"/>
          </p:cNvPicPr>
          <p:nvPr/>
        </p:nvPicPr>
        <p:blipFill>
          <a:blip r:embed="rId2" cstate="print"/>
          <a:srcRect/>
          <a:stretch>
            <a:fillRect/>
          </a:stretch>
        </p:blipFill>
        <p:spPr bwMode="auto">
          <a:xfrm>
            <a:off x="5943600" y="1905000"/>
            <a:ext cx="3020623" cy="457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486400"/>
          </a:xfrm>
        </p:spPr>
        <p:txBody>
          <a:bodyPr>
            <a:normAutofit/>
          </a:bodyPr>
          <a:lstStyle/>
          <a:p>
            <a:r>
              <a:rPr lang="en-US" dirty="0">
                <a:latin typeface="Franklin Gothic Medium" panose="020B0603020102020204" pitchFamily="34" charset="0"/>
              </a:rPr>
              <a:t>BUDGET: A plan for managing your money in a way that meets your personal wants &amp; needs</a:t>
            </a:r>
            <a:br>
              <a:rPr lang="en-US" dirty="0">
                <a:latin typeface="Franklin Gothic Medium" panose="020B0603020102020204" pitchFamily="34" charset="0"/>
              </a:rPr>
            </a:br>
            <a:br>
              <a:rPr lang="en-US" dirty="0">
                <a:latin typeface="Franklin Gothic Medium" panose="020B0603020102020204" pitchFamily="34" charset="0"/>
              </a:rPr>
            </a:br>
            <a:r>
              <a:rPr lang="en-US" dirty="0">
                <a:latin typeface="Franklin Gothic Medium" panose="020B0603020102020204" pitchFamily="34" charset="0"/>
              </a:rPr>
              <a:t>Helps you to manage your money &amp; make it go farther</a:t>
            </a:r>
          </a:p>
        </p:txBody>
      </p:sp>
    </p:spTree>
    <p:extLst>
      <p:ext uri="{BB962C8B-B14F-4D97-AF65-F5344CB8AC3E}">
        <p14:creationId xmlns:p14="http://schemas.microsoft.com/office/powerpoint/2010/main" val="2576735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5486400"/>
          </a:xfrm>
        </p:spPr>
        <p:txBody>
          <a:bodyPr>
            <a:normAutofit fontScale="90000"/>
          </a:bodyPr>
          <a:lstStyle/>
          <a:p>
            <a:r>
              <a:rPr lang="en-US" u="sng" dirty="0">
                <a:latin typeface="Franklin Gothic Medium" panose="020B0603020102020204" pitchFamily="34" charset="0"/>
              </a:rPr>
              <a:t>HOW TO CREATE A BUDGET</a:t>
            </a:r>
            <a:r>
              <a:rPr lang="en-US" dirty="0">
                <a:latin typeface="Franklin Gothic Medium" panose="020B0603020102020204" pitchFamily="34" charset="0"/>
              </a:rPr>
              <a:t>:</a:t>
            </a:r>
            <a:br>
              <a:rPr lang="en-US" dirty="0">
                <a:latin typeface="Franklin Gothic Medium" panose="020B0603020102020204" pitchFamily="34" charset="0"/>
              </a:rPr>
            </a:br>
            <a:r>
              <a:rPr lang="en-US" dirty="0">
                <a:latin typeface="Franklin Gothic Medium" panose="020B0603020102020204" pitchFamily="34" charset="0"/>
              </a:rPr>
              <a:t>1. Set financial goals</a:t>
            </a:r>
            <a:br>
              <a:rPr lang="en-US" dirty="0">
                <a:latin typeface="Franklin Gothic Medium" panose="020B0603020102020204" pitchFamily="34" charset="0"/>
              </a:rPr>
            </a:br>
            <a:r>
              <a:rPr lang="en-US" dirty="0">
                <a:latin typeface="Franklin Gothic Medium" panose="020B0603020102020204" pitchFamily="34" charset="0"/>
              </a:rPr>
              <a:t>2. Estimate your income</a:t>
            </a:r>
            <a:br>
              <a:rPr lang="en-US" dirty="0">
                <a:latin typeface="Franklin Gothic Medium" panose="020B0603020102020204" pitchFamily="34" charset="0"/>
              </a:rPr>
            </a:br>
            <a:r>
              <a:rPr lang="en-US" dirty="0">
                <a:latin typeface="Franklin Gothic Medium" panose="020B0603020102020204" pitchFamily="34" charset="0"/>
              </a:rPr>
              <a:t>3. Record what you spend</a:t>
            </a:r>
            <a:br>
              <a:rPr lang="en-US" dirty="0">
                <a:latin typeface="Franklin Gothic Medium" panose="020B0603020102020204" pitchFamily="34" charset="0"/>
              </a:rPr>
            </a:br>
            <a:r>
              <a:rPr lang="en-US" dirty="0">
                <a:latin typeface="Franklin Gothic Medium" panose="020B0603020102020204" pitchFamily="34" charset="0"/>
              </a:rPr>
              <a:t>3. Assign priorities</a:t>
            </a:r>
            <a:br>
              <a:rPr lang="en-US" dirty="0">
                <a:latin typeface="Franklin Gothic Medium" panose="020B0603020102020204" pitchFamily="34" charset="0"/>
              </a:rPr>
            </a:br>
            <a:r>
              <a:rPr lang="en-US" dirty="0">
                <a:latin typeface="Franklin Gothic Medium" panose="020B0603020102020204" pitchFamily="34" charset="0"/>
              </a:rPr>
              <a:t>4. Budget for expected AND unexpected expenses</a:t>
            </a:r>
            <a:br>
              <a:rPr lang="en-US" dirty="0">
                <a:latin typeface="Franklin Gothic Medium" panose="020B0603020102020204" pitchFamily="34" charset="0"/>
              </a:rPr>
            </a:br>
            <a:r>
              <a:rPr lang="en-US" dirty="0">
                <a:latin typeface="Franklin Gothic Medium" panose="020B0603020102020204" pitchFamily="34" charset="0"/>
              </a:rPr>
              <a:t>5. Review &amp; evaluate/revise monthly</a:t>
            </a:r>
            <a:br>
              <a:rPr lang="en-US" dirty="0">
                <a:latin typeface="Franklin Gothic Medium" panose="020B0603020102020204" pitchFamily="34" charset="0"/>
              </a:rPr>
            </a:br>
            <a:endParaRPr lang="en-US" dirty="0">
              <a:latin typeface="Franklin Gothic Medium" panose="020B0603020102020204" pitchFamily="34" charset="0"/>
            </a:endParaRPr>
          </a:p>
        </p:txBody>
      </p:sp>
    </p:spTree>
    <p:extLst>
      <p:ext uri="{BB962C8B-B14F-4D97-AF65-F5344CB8AC3E}">
        <p14:creationId xmlns:p14="http://schemas.microsoft.com/office/powerpoint/2010/main" val="96590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958057" y="457200"/>
            <a:ext cx="7173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b="1" dirty="0">
                <a:latin typeface="Franklin Gothic Medium" panose="020B0603020102020204" pitchFamily="34" charset="0"/>
              </a:rPr>
              <a:t>What’s in a Budget?</a:t>
            </a:r>
          </a:p>
        </p:txBody>
      </p:sp>
      <p:sp>
        <p:nvSpPr>
          <p:cNvPr id="5" name="Rectangle 4"/>
          <p:cNvSpPr>
            <a:spLocks noGrp="1" noChangeArrowheads="1"/>
          </p:cNvSpPr>
          <p:nvPr/>
        </p:nvSpPr>
        <p:spPr bwMode="auto">
          <a:xfrm>
            <a:off x="545306" y="1889919"/>
            <a:ext cx="3810000"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buFontTx/>
              <a:buNone/>
            </a:pPr>
            <a:r>
              <a:rPr lang="en-US" altLang="en-US" sz="4000" b="1" dirty="0">
                <a:solidFill>
                  <a:srgbClr val="0000FF"/>
                </a:solidFill>
                <a:latin typeface="Franklin Gothic Medium" panose="020B0603020102020204" pitchFamily="34" charset="0"/>
              </a:rPr>
              <a:t>INCOME</a:t>
            </a:r>
          </a:p>
          <a:p>
            <a:pPr marL="0" indent="0" algn="ctr">
              <a:lnSpc>
                <a:spcPct val="90000"/>
              </a:lnSpc>
              <a:buFontTx/>
              <a:buNone/>
            </a:pPr>
            <a:endParaRPr lang="en-US" altLang="en-US" sz="2400" b="1" dirty="0">
              <a:solidFill>
                <a:srgbClr val="0000FF"/>
              </a:solidFill>
              <a:latin typeface="Franklin Gothic Medium" panose="020B0603020102020204" pitchFamily="34" charset="0"/>
            </a:endParaRPr>
          </a:p>
          <a:p>
            <a:pPr marL="0" indent="0" algn="ctr">
              <a:lnSpc>
                <a:spcPct val="90000"/>
              </a:lnSpc>
              <a:buFontTx/>
              <a:buNone/>
            </a:pPr>
            <a:r>
              <a:rPr lang="en-US" altLang="en-US" sz="2800" b="1" dirty="0">
                <a:latin typeface="Franklin Gothic Medium" panose="020B0603020102020204" pitchFamily="34" charset="0"/>
              </a:rPr>
              <a:t>Simply any money earned or contributed to  your household from either personal finances or a business.</a:t>
            </a:r>
          </a:p>
        </p:txBody>
      </p:sp>
      <p:sp>
        <p:nvSpPr>
          <p:cNvPr id="6" name="Rectangle 5"/>
          <p:cNvSpPr>
            <a:spLocks noGrp="1" noChangeArrowheads="1"/>
          </p:cNvSpPr>
          <p:nvPr/>
        </p:nvSpPr>
        <p:spPr bwMode="auto">
          <a:xfrm>
            <a:off x="4648200" y="1889919"/>
            <a:ext cx="3776663"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90000"/>
              </a:lnSpc>
              <a:buFontTx/>
              <a:buNone/>
            </a:pPr>
            <a:r>
              <a:rPr lang="en-US" altLang="en-US" sz="4000" b="1" dirty="0">
                <a:solidFill>
                  <a:srgbClr val="0000FF"/>
                </a:solidFill>
                <a:latin typeface="Franklin Gothic Medium" panose="020B0603020102020204" pitchFamily="34" charset="0"/>
              </a:rPr>
              <a:t>EXPENSES:</a:t>
            </a:r>
          </a:p>
          <a:p>
            <a:pPr marL="0" indent="0" algn="ctr">
              <a:lnSpc>
                <a:spcPct val="90000"/>
              </a:lnSpc>
              <a:buFontTx/>
              <a:buNone/>
            </a:pPr>
            <a:endParaRPr lang="en-US" altLang="en-US" sz="2400" b="1" dirty="0">
              <a:solidFill>
                <a:srgbClr val="0000FF"/>
              </a:solidFill>
              <a:latin typeface="Franklin Gothic Medium" panose="020B0603020102020204" pitchFamily="34" charset="0"/>
            </a:endParaRPr>
          </a:p>
          <a:p>
            <a:pPr marL="0" indent="0" algn="ctr">
              <a:lnSpc>
                <a:spcPct val="90000"/>
              </a:lnSpc>
              <a:buFontTx/>
              <a:buNone/>
            </a:pPr>
            <a:r>
              <a:rPr lang="en-US" altLang="en-US" sz="2800" b="1" dirty="0">
                <a:latin typeface="Franklin Gothic Medium" panose="020B0603020102020204" pitchFamily="34" charset="0"/>
              </a:rPr>
              <a:t>Money that you spend. </a:t>
            </a:r>
          </a:p>
          <a:p>
            <a:pPr marL="0" indent="0" algn="ctr">
              <a:lnSpc>
                <a:spcPct val="90000"/>
              </a:lnSpc>
              <a:buFontTx/>
              <a:buNone/>
            </a:pPr>
            <a:r>
              <a:rPr lang="en-US" altLang="en-US" sz="2800" b="1" dirty="0">
                <a:latin typeface="Franklin Gothic Medium" panose="020B0603020102020204" pitchFamily="34" charset="0"/>
              </a:rPr>
              <a:t>This includes anything you purchase, including planned AND unplanned expenses.</a:t>
            </a:r>
          </a:p>
        </p:txBody>
      </p:sp>
    </p:spTree>
    <p:extLst>
      <p:ext uri="{BB962C8B-B14F-4D97-AF65-F5344CB8AC3E}">
        <p14:creationId xmlns:p14="http://schemas.microsoft.com/office/powerpoint/2010/main" val="337007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381000" y="381000"/>
            <a:ext cx="8382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b="1" dirty="0">
                <a:latin typeface="Franklin Gothic Medium" panose="020B0603020102020204" pitchFamily="34" charset="0"/>
              </a:rPr>
              <a:t>Budget for </a:t>
            </a:r>
            <a:r>
              <a:rPr lang="en-US" altLang="en-US" b="1" u="sng" dirty="0">
                <a:solidFill>
                  <a:srgbClr val="FF0000"/>
                </a:solidFill>
                <a:latin typeface="Franklin Gothic Medium" panose="020B0603020102020204" pitchFamily="34" charset="0"/>
              </a:rPr>
              <a:t>Actual</a:t>
            </a:r>
            <a:r>
              <a:rPr lang="en-US" altLang="en-US" b="1" dirty="0">
                <a:latin typeface="Franklin Gothic Medium" panose="020B0603020102020204" pitchFamily="34" charset="0"/>
              </a:rPr>
              <a:t> and Unexpected Expenses</a:t>
            </a:r>
          </a:p>
        </p:txBody>
      </p:sp>
      <p:sp>
        <p:nvSpPr>
          <p:cNvPr id="3" name="Rectangle 2"/>
          <p:cNvSpPr>
            <a:spLocks noGrp="1" noChangeArrowheads="1"/>
          </p:cNvSpPr>
          <p:nvPr/>
        </p:nvSpPr>
        <p:spPr bwMode="auto">
          <a:xfrm>
            <a:off x="908843" y="1828800"/>
            <a:ext cx="7326313"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b="1" dirty="0">
                <a:latin typeface="Franklin Gothic Medium" panose="020B0603020102020204" pitchFamily="34" charset="0"/>
              </a:rPr>
              <a:t>Actual Expenses:</a:t>
            </a:r>
          </a:p>
          <a:p>
            <a:pPr lvl="1">
              <a:buFontTx/>
              <a:buNone/>
            </a:pPr>
            <a:r>
              <a:rPr lang="en-US" altLang="en-US" sz="2400" dirty="0">
                <a:latin typeface="Franklin Gothic Medium" panose="020B0603020102020204" pitchFamily="34" charset="0"/>
              </a:rPr>
              <a:t>Identify fixed expenses (i.e. rent, car payment, student loans).</a:t>
            </a:r>
          </a:p>
          <a:p>
            <a:pPr lvl="1">
              <a:buFontTx/>
              <a:buNone/>
            </a:pPr>
            <a:r>
              <a:rPr lang="en-US" altLang="en-US" sz="2400" dirty="0">
                <a:latin typeface="Franklin Gothic Medium" panose="020B0603020102020204" pitchFamily="34" charset="0"/>
              </a:rPr>
              <a:t>Record the monthly payment deadline and plan according to your payday date.</a:t>
            </a:r>
          </a:p>
          <a:p>
            <a:pPr>
              <a:buFontTx/>
              <a:buNone/>
            </a:pPr>
            <a:r>
              <a:rPr lang="en-US" altLang="en-US" sz="2400" b="1" dirty="0">
                <a:latin typeface="Franklin Gothic Medium" panose="020B0603020102020204" pitchFamily="34" charset="0"/>
              </a:rPr>
              <a:t>Variable Expenses:</a:t>
            </a:r>
          </a:p>
          <a:p>
            <a:pPr lvl="1">
              <a:buFontTx/>
              <a:buNone/>
            </a:pPr>
            <a:r>
              <a:rPr lang="en-US" altLang="en-US" sz="2400" dirty="0">
                <a:latin typeface="Franklin Gothic Medium" panose="020B0603020102020204" pitchFamily="34" charset="0"/>
              </a:rPr>
              <a:t>Identify recurring expenses the fluctuate (monthly grocery, automobile, etc.) calculate an average based on previous months </a:t>
            </a:r>
            <a:r>
              <a:rPr lang="en-US" altLang="en-US" sz="2400" b="1" dirty="0">
                <a:latin typeface="Franklin Gothic Medium" panose="020B0603020102020204" pitchFamily="34" charset="0"/>
              </a:rPr>
              <a:t>NOTE: when in doubt, guess </a:t>
            </a:r>
            <a:r>
              <a:rPr lang="en-US" altLang="en-US" sz="2400" b="1" i="1" dirty="0">
                <a:latin typeface="Franklin Gothic Medium" panose="020B0603020102020204" pitchFamily="34" charset="0"/>
              </a:rPr>
              <a:t>high</a:t>
            </a:r>
            <a:r>
              <a:rPr lang="en-US" altLang="en-US" sz="2400" b="1" dirty="0">
                <a:latin typeface="Franklin Gothic Medium" panose="020B0603020102020204" pitchFamily="34" charset="0"/>
              </a:rPr>
              <a:t>!</a:t>
            </a:r>
          </a:p>
          <a:p>
            <a:pPr lvl="1">
              <a:buFontTx/>
              <a:buNone/>
            </a:pPr>
            <a:r>
              <a:rPr lang="en-US" altLang="en-US" sz="2400" dirty="0">
                <a:latin typeface="Franklin Gothic Medium" panose="020B0603020102020204" pitchFamily="34" charset="0"/>
              </a:rPr>
              <a:t> Consult with friends and family on what they spend</a:t>
            </a:r>
          </a:p>
          <a:p>
            <a:pPr lvl="1">
              <a:buFontTx/>
              <a:buNone/>
            </a:pPr>
            <a:endParaRPr lang="en-US" altLang="en-US" sz="2400" dirty="0">
              <a:latin typeface="Franklin Gothic Medium" panose="020B0603020102020204" pitchFamily="34" charset="0"/>
            </a:endParaRPr>
          </a:p>
        </p:txBody>
      </p:sp>
    </p:spTree>
    <p:extLst>
      <p:ext uri="{BB962C8B-B14F-4D97-AF65-F5344CB8AC3E}">
        <p14:creationId xmlns:p14="http://schemas.microsoft.com/office/powerpoint/2010/main" val="306521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876300" y="2228850"/>
            <a:ext cx="73914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80000"/>
              </a:lnSpc>
              <a:buFontTx/>
              <a:buAutoNum type="arabicPeriod"/>
            </a:pPr>
            <a:r>
              <a:rPr lang="en-US" altLang="en-US" sz="2500" b="1" dirty="0"/>
              <a:t>The FIRST step is to create and maintain an </a:t>
            </a:r>
            <a:r>
              <a:rPr lang="en-US" altLang="en-US" sz="2500" b="1" dirty="0">
                <a:solidFill>
                  <a:srgbClr val="FF0000"/>
                </a:solidFill>
              </a:rPr>
              <a:t>Emergency Fund</a:t>
            </a:r>
            <a:r>
              <a:rPr lang="en-US" altLang="en-US" sz="2500" b="1" i="1" dirty="0"/>
              <a:t>.</a:t>
            </a:r>
          </a:p>
          <a:p>
            <a:pPr marL="533400" indent="-533400">
              <a:lnSpc>
                <a:spcPct val="80000"/>
              </a:lnSpc>
              <a:buFontTx/>
              <a:buAutoNum type="arabicPeriod"/>
            </a:pPr>
            <a:r>
              <a:rPr lang="en-US" altLang="en-US" sz="2500" b="1" dirty="0"/>
              <a:t>Initially the Emergency Fund should be $500 - $1, 000 depending on your income and debt load.</a:t>
            </a:r>
          </a:p>
          <a:p>
            <a:pPr marL="533400" indent="-533400">
              <a:lnSpc>
                <a:spcPct val="80000"/>
              </a:lnSpc>
              <a:buFontTx/>
              <a:buAutoNum type="arabicPeriod"/>
            </a:pPr>
            <a:r>
              <a:rPr lang="en-US" altLang="en-US" sz="2500" b="1" dirty="0"/>
              <a:t>Eventually you need to increase this to 3-6 months worth of income.</a:t>
            </a:r>
          </a:p>
          <a:p>
            <a:pPr marL="533400" indent="-533400">
              <a:lnSpc>
                <a:spcPct val="80000"/>
              </a:lnSpc>
              <a:buFontTx/>
              <a:buAutoNum type="arabicPeriod"/>
            </a:pPr>
            <a:r>
              <a:rPr lang="en-US" altLang="en-US" sz="2500" b="1" dirty="0"/>
              <a:t>Develop the attitude that this is ONLY used for </a:t>
            </a:r>
            <a:r>
              <a:rPr lang="en-US" altLang="en-US" sz="2500" b="1" dirty="0">
                <a:solidFill>
                  <a:srgbClr val="FF0000"/>
                </a:solidFill>
              </a:rPr>
              <a:t>EMERGENCIES</a:t>
            </a:r>
            <a:r>
              <a:rPr lang="en-US" altLang="en-US" sz="2500" b="1" dirty="0"/>
              <a:t> (unemployment, unexpected medical needs or any other financial crisis).</a:t>
            </a:r>
          </a:p>
          <a:p>
            <a:pPr marL="533400" indent="-533400">
              <a:lnSpc>
                <a:spcPct val="80000"/>
              </a:lnSpc>
              <a:buFontTx/>
              <a:buAutoNum type="arabicPeriod"/>
            </a:pPr>
            <a:r>
              <a:rPr lang="en-US" altLang="en-US" sz="2500" b="1" dirty="0"/>
              <a:t>Should you have to use money in this fund for an </a:t>
            </a:r>
            <a:r>
              <a:rPr lang="en-US" altLang="en-US" sz="2500" b="1" dirty="0">
                <a:solidFill>
                  <a:srgbClr val="FF0000"/>
                </a:solidFill>
              </a:rPr>
              <a:t>EMERGENCY</a:t>
            </a:r>
            <a:r>
              <a:rPr lang="en-US" altLang="en-US" sz="2500" b="1" dirty="0"/>
              <a:t> the priority for the next month is to re-supply the fund.</a:t>
            </a:r>
            <a:endParaRPr lang="en-US" altLang="en-US" sz="2500" dirty="0"/>
          </a:p>
        </p:txBody>
      </p:sp>
      <p:sp>
        <p:nvSpPr>
          <p:cNvPr id="5" name="Rectangle 4"/>
          <p:cNvSpPr>
            <a:spLocks noGrp="1" noChangeArrowheads="1"/>
          </p:cNvSpPr>
          <p:nvPr/>
        </p:nvSpPr>
        <p:spPr bwMode="auto">
          <a:xfrm>
            <a:off x="228600" y="457200"/>
            <a:ext cx="8686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altLang="en-US" b="1" dirty="0"/>
              <a:t>Budget for Actual and </a:t>
            </a:r>
            <a:r>
              <a:rPr lang="en-US" altLang="en-US" b="1" u="sng" dirty="0">
                <a:solidFill>
                  <a:srgbClr val="FF0000"/>
                </a:solidFill>
              </a:rPr>
              <a:t>Unexpected</a:t>
            </a:r>
            <a:r>
              <a:rPr lang="en-US" altLang="en-US" b="1" dirty="0"/>
              <a:t> Expenses</a:t>
            </a:r>
          </a:p>
        </p:txBody>
      </p:sp>
    </p:spTree>
    <p:extLst>
      <p:ext uri="{BB962C8B-B14F-4D97-AF65-F5344CB8AC3E}">
        <p14:creationId xmlns:p14="http://schemas.microsoft.com/office/powerpoint/2010/main" val="166439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0"/>
            <a:ext cx="9144000" cy="1470025"/>
          </a:xfrm>
        </p:spPr>
        <p:txBody>
          <a:bodyPr>
            <a:noAutofit/>
          </a:bodyPr>
          <a:lstStyle/>
          <a:p>
            <a:r>
              <a:rPr lang="en-US" sz="8800" b="1" dirty="0">
                <a:latin typeface="Franklin Gothic Medium" panose="020B0603020102020204" pitchFamily="34" charset="0"/>
              </a:rPr>
              <a:t>Creating a Budget</a:t>
            </a:r>
          </a:p>
        </p:txBody>
      </p:sp>
      <p:sp>
        <p:nvSpPr>
          <p:cNvPr id="6" name="TextBox 5"/>
          <p:cNvSpPr txBox="1"/>
          <p:nvPr/>
        </p:nvSpPr>
        <p:spPr>
          <a:xfrm>
            <a:off x="0" y="1676400"/>
            <a:ext cx="5410200" cy="2862322"/>
          </a:xfrm>
          <a:prstGeom prst="rect">
            <a:avLst/>
          </a:prstGeom>
          <a:noFill/>
        </p:spPr>
        <p:txBody>
          <a:bodyPr wrap="square" rtlCol="0">
            <a:spAutoFit/>
          </a:bodyPr>
          <a:lstStyle/>
          <a:p>
            <a:pPr>
              <a:buFontTx/>
              <a:buChar char="-"/>
            </a:pPr>
            <a:r>
              <a:rPr lang="en-US" sz="2800" dirty="0">
                <a:latin typeface="Franklin Gothic Medium" panose="020B0603020102020204" pitchFamily="34" charset="0"/>
              </a:rPr>
              <a:t> </a:t>
            </a:r>
            <a:r>
              <a:rPr lang="en-US" sz="3000" dirty="0">
                <a:latin typeface="Franklin Gothic Medium" panose="020B0603020102020204" pitchFamily="34" charset="0"/>
              </a:rPr>
              <a:t>What do you want to save each month? Set it aside as soon as you get paid!</a:t>
            </a:r>
          </a:p>
          <a:p>
            <a:pPr>
              <a:buFontTx/>
              <a:buChar char="-"/>
            </a:pPr>
            <a:r>
              <a:rPr lang="en-US" sz="3000" dirty="0">
                <a:latin typeface="Franklin Gothic Medium" panose="020B0603020102020204" pitchFamily="34" charset="0"/>
              </a:rPr>
              <a:t> Determine </a:t>
            </a:r>
            <a:r>
              <a:rPr lang="en-US" sz="3000" u="sng" dirty="0">
                <a:latin typeface="Franklin Gothic Medium" panose="020B0603020102020204" pitchFamily="34" charset="0"/>
              </a:rPr>
              <a:t>FIXED</a:t>
            </a:r>
            <a:r>
              <a:rPr lang="en-US" sz="3000" dirty="0">
                <a:latin typeface="Franklin Gothic Medium" panose="020B0603020102020204" pitchFamily="34" charset="0"/>
              </a:rPr>
              <a:t> expenses: Do not change from month to month (Examples??)</a:t>
            </a:r>
          </a:p>
        </p:txBody>
      </p:sp>
      <p:pic>
        <p:nvPicPr>
          <p:cNvPr id="16386" name="Picture 2" descr="http://cdn0.fiverrcdn.com/photos/1126753/v2_680/Piggy_Bank.jpg?1350956708"/>
          <p:cNvPicPr>
            <a:picLocks noChangeAspect="1" noChangeArrowheads="1"/>
          </p:cNvPicPr>
          <p:nvPr/>
        </p:nvPicPr>
        <p:blipFill>
          <a:blip r:embed="rId2" cstate="print"/>
          <a:srcRect/>
          <a:stretch>
            <a:fillRect/>
          </a:stretch>
        </p:blipFill>
        <p:spPr bwMode="auto">
          <a:xfrm>
            <a:off x="5486400" y="1981200"/>
            <a:ext cx="3386666" cy="2286000"/>
          </a:xfrm>
          <a:prstGeom prst="rect">
            <a:avLst/>
          </a:prstGeom>
          <a:noFill/>
        </p:spPr>
      </p:pic>
      <p:sp>
        <p:nvSpPr>
          <p:cNvPr id="7" name="Rectangle 6"/>
          <p:cNvSpPr/>
          <p:nvPr/>
        </p:nvSpPr>
        <p:spPr>
          <a:xfrm>
            <a:off x="0" y="4495800"/>
            <a:ext cx="9144000" cy="1938992"/>
          </a:xfrm>
          <a:prstGeom prst="rect">
            <a:avLst/>
          </a:prstGeom>
        </p:spPr>
        <p:txBody>
          <a:bodyPr wrap="square">
            <a:spAutoFit/>
          </a:bodyPr>
          <a:lstStyle/>
          <a:p>
            <a:pPr>
              <a:buFontTx/>
              <a:buChar char="-"/>
            </a:pPr>
            <a:r>
              <a:rPr lang="en-US" sz="3000" dirty="0">
                <a:latin typeface="Franklin Gothic Medium" panose="020B0603020102020204" pitchFamily="34" charset="0"/>
              </a:rPr>
              <a:t> Estimate/Plan </a:t>
            </a:r>
            <a:r>
              <a:rPr lang="en-US" sz="3000" u="sng" dirty="0">
                <a:latin typeface="Franklin Gothic Medium" panose="020B0603020102020204" pitchFamily="34" charset="0"/>
              </a:rPr>
              <a:t>VARIABLE</a:t>
            </a:r>
            <a:r>
              <a:rPr lang="en-US" sz="3000" dirty="0">
                <a:latin typeface="Franklin Gothic Medium" panose="020B0603020102020204" pitchFamily="34" charset="0"/>
              </a:rPr>
              <a:t> expenses: Can be adjusted by lifestyle (Examples??)</a:t>
            </a:r>
          </a:p>
          <a:p>
            <a:pPr>
              <a:buFontTx/>
              <a:buChar char="-"/>
            </a:pPr>
            <a:r>
              <a:rPr lang="en-US" sz="3000" dirty="0">
                <a:latin typeface="Franklin Gothic Medium" panose="020B0603020102020204" pitchFamily="34" charset="0"/>
              </a:rPr>
              <a:t> Plan for large expenses/purchases that may be approaching (Examples??)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1295400"/>
          </a:xfrm>
        </p:spPr>
        <p:txBody>
          <a:bodyPr>
            <a:noAutofit/>
          </a:bodyPr>
          <a:lstStyle/>
          <a:p>
            <a:r>
              <a:rPr lang="en-US" sz="6600" b="1" dirty="0">
                <a:latin typeface="Franklin Gothic Medium" panose="020B0603020102020204" pitchFamily="34" charset="0"/>
              </a:rPr>
              <a:t>Smart Buying Strategies</a:t>
            </a:r>
          </a:p>
        </p:txBody>
      </p:sp>
      <p:sp>
        <p:nvSpPr>
          <p:cNvPr id="6" name="TextBox 5"/>
          <p:cNvSpPr txBox="1"/>
          <p:nvPr/>
        </p:nvSpPr>
        <p:spPr>
          <a:xfrm>
            <a:off x="0" y="1583353"/>
            <a:ext cx="5715000" cy="4893647"/>
          </a:xfrm>
          <a:prstGeom prst="rect">
            <a:avLst/>
          </a:prstGeom>
          <a:noFill/>
        </p:spPr>
        <p:txBody>
          <a:bodyPr wrap="square" rtlCol="0">
            <a:spAutoFit/>
          </a:bodyPr>
          <a:lstStyle/>
          <a:p>
            <a:pPr marL="514350" indent="-514350">
              <a:buFont typeface="+mj-lt"/>
              <a:buAutoNum type="arabicPeriod"/>
            </a:pPr>
            <a:r>
              <a:rPr lang="en-US" sz="2600" dirty="0">
                <a:latin typeface="Franklin Gothic Medium" panose="020B0603020102020204" pitchFamily="34" charset="0"/>
              </a:rPr>
              <a:t> Gather information - use consumer magazines,  ask friends, etc.</a:t>
            </a:r>
          </a:p>
          <a:p>
            <a:pPr marL="514350" indent="-514350">
              <a:buFont typeface="+mj-lt"/>
              <a:buAutoNum type="arabicPeriod"/>
            </a:pPr>
            <a:r>
              <a:rPr lang="en-US" sz="2600" dirty="0">
                <a:latin typeface="Franklin Gothic Medium" panose="020B0603020102020204" pitchFamily="34" charset="0"/>
              </a:rPr>
              <a:t>Use advertising, but be careful!</a:t>
            </a:r>
          </a:p>
          <a:p>
            <a:pPr marL="514350" indent="-514350">
              <a:buFont typeface="+mj-lt"/>
              <a:buAutoNum type="arabicPeriod"/>
            </a:pPr>
            <a:r>
              <a:rPr lang="en-US" sz="2600" dirty="0">
                <a:latin typeface="Franklin Gothic Medium" panose="020B0603020102020204" pitchFamily="34" charset="0"/>
              </a:rPr>
              <a:t>Comparison shop - visit stores, check flyers, magazines, ads, etc.</a:t>
            </a:r>
          </a:p>
          <a:p>
            <a:pPr marL="514350" indent="-514350">
              <a:buFont typeface="+mj-lt"/>
              <a:buAutoNum type="arabicPeriod"/>
            </a:pPr>
            <a:r>
              <a:rPr lang="en-US" sz="2600" dirty="0">
                <a:latin typeface="Franklin Gothic Medium" panose="020B0603020102020204" pitchFamily="34" charset="0"/>
              </a:rPr>
              <a:t>Utilize coupons and store specials!</a:t>
            </a:r>
          </a:p>
          <a:p>
            <a:pPr marL="514350" indent="-514350">
              <a:buFont typeface="+mj-lt"/>
              <a:buAutoNum type="arabicPeriod"/>
            </a:pPr>
            <a:r>
              <a:rPr lang="en-US" sz="2600" dirty="0">
                <a:latin typeface="Franklin Gothic Medium" panose="020B0603020102020204" pitchFamily="34" charset="0"/>
              </a:rPr>
              <a:t>Compare brand name with identical generic products</a:t>
            </a:r>
          </a:p>
          <a:p>
            <a:pPr marL="514350" indent="-514350">
              <a:buFont typeface="+mj-lt"/>
              <a:buAutoNum type="arabicPeriod"/>
            </a:pPr>
            <a:r>
              <a:rPr lang="en-US" sz="2600" dirty="0">
                <a:latin typeface="Franklin Gothic Medium" panose="020B0603020102020204" pitchFamily="34" charset="0"/>
              </a:rPr>
              <a:t>Look at “unit price” </a:t>
            </a:r>
            <a:br>
              <a:rPr lang="en-US" sz="2600" dirty="0">
                <a:latin typeface="Franklin Gothic Medium" panose="020B0603020102020204" pitchFamily="34" charset="0"/>
              </a:rPr>
            </a:br>
            <a:r>
              <a:rPr lang="en-US" sz="2600" dirty="0">
                <a:latin typeface="Franklin Gothic Medium" panose="020B0603020102020204" pitchFamily="34" charset="0"/>
              </a:rPr>
              <a:t>(price/volume)</a:t>
            </a:r>
          </a:p>
          <a:p>
            <a:pPr marL="514350" indent="-514350">
              <a:buFont typeface="+mj-lt"/>
              <a:buAutoNum type="arabicPeriod"/>
            </a:pPr>
            <a:r>
              <a:rPr lang="en-US" sz="2600" dirty="0">
                <a:latin typeface="Franklin Gothic Medium" panose="020B0603020102020204" pitchFamily="34" charset="0"/>
              </a:rPr>
              <a:t>Consider used products</a:t>
            </a:r>
          </a:p>
          <a:p>
            <a:pPr marL="514350" indent="-514350">
              <a:buFont typeface="+mj-lt"/>
              <a:buAutoNum type="arabicPeriod"/>
            </a:pPr>
            <a:r>
              <a:rPr lang="en-US" sz="2600" dirty="0">
                <a:latin typeface="Franklin Gothic Medium" panose="020B0603020102020204" pitchFamily="34" charset="0"/>
              </a:rPr>
              <a:t>Beware of “impulse buying”</a:t>
            </a:r>
          </a:p>
        </p:txBody>
      </p:sp>
      <p:pic>
        <p:nvPicPr>
          <p:cNvPr id="5122" name="Picture 2" descr="http://www.cenews.in/wp-content/uploads/2013/03/consumer-rights.jpg"/>
          <p:cNvPicPr>
            <a:picLocks noChangeAspect="1" noChangeArrowheads="1"/>
          </p:cNvPicPr>
          <p:nvPr/>
        </p:nvPicPr>
        <p:blipFill>
          <a:blip r:embed="rId2" cstate="print"/>
          <a:srcRect l="21560" r="17163"/>
          <a:stretch>
            <a:fillRect/>
          </a:stretch>
        </p:blipFill>
        <p:spPr bwMode="auto">
          <a:xfrm>
            <a:off x="5715000" y="1295400"/>
            <a:ext cx="3285269" cy="3810000"/>
          </a:xfrm>
          <a:prstGeom prst="rect">
            <a:avLst/>
          </a:prstGeom>
          <a:noFill/>
        </p:spPr>
      </p:pic>
      <p:pic>
        <p:nvPicPr>
          <p:cNvPr id="7" name="il_fi" descr="http://static.tumblr.com/pncpgv6/Pljlg9o06/candy.jpg"/>
          <p:cNvPicPr/>
          <p:nvPr/>
        </p:nvPicPr>
        <p:blipFill>
          <a:blip r:embed="rId3" cstate="print"/>
          <a:srcRect/>
          <a:stretch>
            <a:fillRect/>
          </a:stretch>
        </p:blipFill>
        <p:spPr bwMode="auto">
          <a:xfrm>
            <a:off x="5715000" y="5105400"/>
            <a:ext cx="32766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US" sz="3400" u="sng" dirty="0">
                <a:latin typeface="Franklin Gothic Medium" panose="020B0603020102020204" pitchFamily="34" charset="0"/>
              </a:rPr>
              <a:t>Financial Goal Setting</a:t>
            </a:r>
            <a:br>
              <a:rPr lang="en-US" sz="3400" u="sng" dirty="0">
                <a:latin typeface="Franklin Gothic Medium" panose="020B0603020102020204" pitchFamily="34" charset="0"/>
              </a:rPr>
            </a:br>
            <a:br>
              <a:rPr lang="en-US" sz="3400" u="sng" dirty="0">
                <a:latin typeface="Franklin Gothic Medium" panose="020B0603020102020204" pitchFamily="34" charset="0"/>
              </a:rPr>
            </a:br>
            <a:r>
              <a:rPr lang="en-US" sz="3400" dirty="0">
                <a:latin typeface="Franklin Gothic Medium" panose="020B0603020102020204" pitchFamily="34" charset="0"/>
              </a:rPr>
              <a:t>1. What is one financial goal you would like to achieve by summer vacation?</a:t>
            </a:r>
            <a:br>
              <a:rPr lang="en-US" sz="3400" dirty="0">
                <a:latin typeface="Franklin Gothic Medium" panose="020B0603020102020204" pitchFamily="34" charset="0"/>
              </a:rPr>
            </a:br>
            <a:r>
              <a:rPr lang="en-US" sz="3400" dirty="0">
                <a:latin typeface="Franklin Gothic Medium" panose="020B0603020102020204" pitchFamily="34" charset="0"/>
              </a:rPr>
              <a:t>2. What is one financial goal you would like to achieve by the time you graduate from high school?</a:t>
            </a:r>
            <a:br>
              <a:rPr lang="en-US" sz="3400" dirty="0">
                <a:latin typeface="Franklin Gothic Medium" panose="020B0603020102020204" pitchFamily="34" charset="0"/>
              </a:rPr>
            </a:br>
            <a:r>
              <a:rPr lang="en-US" sz="3400" dirty="0">
                <a:latin typeface="Franklin Gothic Medium" panose="020B0603020102020204" pitchFamily="34" charset="0"/>
              </a:rPr>
              <a:t>3. What is one financial goal you would like to achieve by March 10, 2025?</a:t>
            </a:r>
            <a:br>
              <a:rPr lang="en-US" sz="3400" dirty="0">
                <a:latin typeface="Franklin Gothic Medium" panose="020B0603020102020204" pitchFamily="34" charset="0"/>
              </a:rPr>
            </a:br>
            <a:br>
              <a:rPr lang="en-US" sz="3400" dirty="0">
                <a:latin typeface="Franklin Gothic Medium" panose="020B0603020102020204" pitchFamily="34" charset="0"/>
              </a:rPr>
            </a:br>
            <a:r>
              <a:rPr lang="en-US" sz="3400" dirty="0">
                <a:latin typeface="Franklin Gothic Medium" panose="020B0603020102020204" pitchFamily="34" charset="0"/>
              </a:rPr>
              <a:t>Write a paragraph (5-7 sentences) explaining your plan to achieve each of the above goals (three paragraphs total!).</a:t>
            </a:r>
            <a:endParaRPr lang="en-US" sz="3400" u="sng" dirty="0">
              <a:latin typeface="Franklin Gothic Medium" panose="020B0603020102020204" pitchFamily="34" charset="0"/>
            </a:endParaRPr>
          </a:p>
        </p:txBody>
      </p:sp>
    </p:spTree>
    <p:extLst>
      <p:ext uri="{BB962C8B-B14F-4D97-AF65-F5344CB8AC3E}">
        <p14:creationId xmlns:p14="http://schemas.microsoft.com/office/powerpoint/2010/main" val="25789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143000"/>
          </a:xfrm>
        </p:spPr>
        <p:txBody>
          <a:bodyPr anchor="t">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Franklin Gothic Medium" panose="020B0603020102020204" pitchFamily="34" charset="0"/>
              </a:rPr>
              <a:t>What is Economics?</a:t>
            </a:r>
          </a:p>
        </p:txBody>
      </p:sp>
      <p:sp>
        <p:nvSpPr>
          <p:cNvPr id="4" name="TextBox 3"/>
          <p:cNvSpPr txBox="1"/>
          <p:nvPr/>
        </p:nvSpPr>
        <p:spPr>
          <a:xfrm>
            <a:off x="152400" y="1371600"/>
            <a:ext cx="8839200" cy="5262979"/>
          </a:xfrm>
          <a:prstGeom prst="rect">
            <a:avLst/>
          </a:prstGeom>
          <a:noFill/>
        </p:spPr>
        <p:txBody>
          <a:bodyPr wrap="square" rtlCol="0">
            <a:spAutoFit/>
          </a:bodyPr>
          <a:lstStyle/>
          <a:p>
            <a:r>
              <a:rPr lang="en-US" sz="3200" dirty="0">
                <a:latin typeface="Franklin Gothic Medium" panose="020B0603020102020204" pitchFamily="34" charset="0"/>
              </a:rPr>
              <a:t>We all have wants and needs but no one can have everything.  This is the first lesson of economics.</a:t>
            </a:r>
          </a:p>
          <a:p>
            <a:endParaRPr lang="en-US" sz="3200" dirty="0">
              <a:latin typeface="Franklin Gothic Medium" panose="020B0603020102020204" pitchFamily="34" charset="0"/>
            </a:endParaRPr>
          </a:p>
          <a:p>
            <a:r>
              <a:rPr lang="en-US" sz="3200" u="sng" dirty="0">
                <a:latin typeface="Franklin Gothic Medium" panose="020B0603020102020204" pitchFamily="34" charset="0"/>
              </a:rPr>
              <a:t>Economics</a:t>
            </a:r>
            <a:r>
              <a:rPr lang="en-US" sz="3200" dirty="0">
                <a:latin typeface="Franklin Gothic Medium" panose="020B0603020102020204" pitchFamily="34" charset="0"/>
              </a:rPr>
              <a:t>: The study of how people choose to use scarce resources to satisfy their needs and wants</a:t>
            </a:r>
          </a:p>
          <a:p>
            <a:endParaRPr lang="en-US" sz="3200" dirty="0">
              <a:latin typeface="Franklin Gothic Medium" panose="020B0603020102020204" pitchFamily="34" charset="0"/>
            </a:endParaRPr>
          </a:p>
          <a:p>
            <a:pPr lvl="0"/>
            <a:r>
              <a:rPr lang="en-US" sz="2400" b="1" u="sng" dirty="0">
                <a:solidFill>
                  <a:schemeClr val="bg1"/>
                </a:solidFill>
                <a:latin typeface="Franklin Gothic Medium" panose="020B0603020102020204" pitchFamily="34" charset="0"/>
              </a:rPr>
              <a:t>Microeconomics</a:t>
            </a:r>
            <a:r>
              <a:rPr lang="en-US" sz="2400" b="1" dirty="0">
                <a:solidFill>
                  <a:schemeClr val="bg1"/>
                </a:solidFill>
                <a:latin typeface="Franklin Gothic Medium" panose="020B0603020102020204" pitchFamily="34" charset="0"/>
              </a:rPr>
              <a:t>: study of individual parts on an economy</a:t>
            </a:r>
          </a:p>
          <a:p>
            <a:pPr lvl="0"/>
            <a:r>
              <a:rPr lang="en-US" sz="2400" b="1" u="sng" dirty="0">
                <a:solidFill>
                  <a:schemeClr val="bg1"/>
                </a:solidFill>
                <a:latin typeface="Franklin Gothic Medium" panose="020B0603020102020204" pitchFamily="34" charset="0"/>
              </a:rPr>
              <a:t>Macroeconomics</a:t>
            </a:r>
            <a:r>
              <a:rPr lang="en-US" sz="2400" b="1" dirty="0">
                <a:solidFill>
                  <a:schemeClr val="bg1"/>
                </a:solidFill>
                <a:latin typeface="Franklin Gothic Medium" panose="020B0603020102020204" pitchFamily="34" charset="0"/>
              </a:rPr>
              <a:t>: study of an economy as a whole</a:t>
            </a:r>
          </a:p>
          <a:p>
            <a:endParaRPr lang="en-US" sz="3200" dirty="0">
              <a:latin typeface="Franklin Gothic Medium" panose="020B0603020102020204" pitchFamily="34" charset="0"/>
            </a:endParaRPr>
          </a:p>
        </p:txBody>
      </p:sp>
    </p:spTree>
    <p:extLst>
      <p:ext uri="{BB962C8B-B14F-4D97-AF65-F5344CB8AC3E}">
        <p14:creationId xmlns:p14="http://schemas.microsoft.com/office/powerpoint/2010/main" val="227324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143000"/>
          </a:xfrm>
        </p:spPr>
        <p:txBody>
          <a:bodyPr anchor="t">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Franklin Gothic Medium" panose="020B0603020102020204" pitchFamily="34" charset="0"/>
              </a:rPr>
              <a:t>Wants v. Needs</a:t>
            </a:r>
          </a:p>
        </p:txBody>
      </p:sp>
      <p:sp>
        <p:nvSpPr>
          <p:cNvPr id="4" name="TextBox 3"/>
          <p:cNvSpPr txBox="1"/>
          <p:nvPr/>
        </p:nvSpPr>
        <p:spPr>
          <a:xfrm>
            <a:off x="304800" y="1371600"/>
            <a:ext cx="8534400" cy="1569660"/>
          </a:xfrm>
          <a:prstGeom prst="rect">
            <a:avLst/>
          </a:prstGeom>
          <a:noFill/>
        </p:spPr>
        <p:txBody>
          <a:bodyPr wrap="square" rtlCol="0">
            <a:spAutoFit/>
          </a:bodyPr>
          <a:lstStyle/>
          <a:p>
            <a:r>
              <a:rPr lang="en-US" sz="3200" dirty="0">
                <a:latin typeface="Franklin Gothic Medium" panose="020B0603020102020204" pitchFamily="34" charset="0"/>
              </a:rPr>
              <a:t>Wants: Things you would LIKE to have</a:t>
            </a:r>
          </a:p>
          <a:p>
            <a:endParaRPr lang="en-US" sz="3200" dirty="0">
              <a:latin typeface="Franklin Gothic Medium" panose="020B0603020102020204" pitchFamily="34" charset="0"/>
            </a:endParaRPr>
          </a:p>
          <a:p>
            <a:r>
              <a:rPr lang="en-US" sz="3200" dirty="0">
                <a:latin typeface="Franklin Gothic Medium" panose="020B0603020102020204" pitchFamily="34" charset="0"/>
              </a:rPr>
              <a:t>Needs: Things you MUST have to survive</a:t>
            </a:r>
          </a:p>
        </p:txBody>
      </p:sp>
      <p:pic>
        <p:nvPicPr>
          <p:cNvPr id="27650" name="Picture 2" descr="http://3.bp.blogspot.com/_YkafnW2dkpk/SQ6Z9bMVjnI/AAAAAAAAAWE/rqFKQaUvwSI/s400/41.+needs+and+wants.jpg"/>
          <p:cNvPicPr>
            <a:picLocks noChangeAspect="1" noChangeArrowheads="1"/>
          </p:cNvPicPr>
          <p:nvPr/>
        </p:nvPicPr>
        <p:blipFill>
          <a:blip r:embed="rId2" cstate="print"/>
          <a:srcRect/>
          <a:stretch>
            <a:fillRect/>
          </a:stretch>
        </p:blipFill>
        <p:spPr bwMode="auto">
          <a:xfrm>
            <a:off x="685800" y="3352800"/>
            <a:ext cx="3124200" cy="3124200"/>
          </a:xfrm>
          <a:prstGeom prst="rect">
            <a:avLst/>
          </a:prstGeom>
          <a:noFill/>
          <a:ln w="38100">
            <a:solidFill>
              <a:schemeClr val="tx1"/>
            </a:solidFill>
          </a:ln>
        </p:spPr>
      </p:pic>
      <p:pic>
        <p:nvPicPr>
          <p:cNvPr id="27652" name="Picture 4" descr="http://site.mynursinguniforms.com/images/articles/econ.jpg"/>
          <p:cNvPicPr>
            <a:picLocks noChangeAspect="1" noChangeArrowheads="1"/>
          </p:cNvPicPr>
          <p:nvPr/>
        </p:nvPicPr>
        <p:blipFill>
          <a:blip r:embed="rId3" cstate="print"/>
          <a:srcRect/>
          <a:stretch>
            <a:fillRect/>
          </a:stretch>
        </p:blipFill>
        <p:spPr bwMode="auto">
          <a:xfrm>
            <a:off x="5105400" y="3581400"/>
            <a:ext cx="3314204" cy="2706820"/>
          </a:xfrm>
          <a:prstGeom prst="rect">
            <a:avLst/>
          </a:prstGeom>
          <a:noFill/>
          <a:ln w="38100">
            <a:solidFill>
              <a:schemeClr val="tx1"/>
            </a:solidFill>
          </a:ln>
        </p:spPr>
      </p:pic>
    </p:spTree>
    <p:extLst>
      <p:ext uri="{BB962C8B-B14F-4D97-AF65-F5344CB8AC3E}">
        <p14:creationId xmlns:p14="http://schemas.microsoft.com/office/powerpoint/2010/main" val="282778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27650"/>
                                        </p:tgtEl>
                                        <p:attrNameLst>
                                          <p:attrName>style.visibility</p:attrName>
                                        </p:attrNameLst>
                                      </p:cBhvr>
                                      <p:to>
                                        <p:strVal val="visible"/>
                                      </p:to>
                                    </p:set>
                                    <p:animEffect transition="in" filter="box(out)">
                                      <p:cBhvr>
                                        <p:cTn id="15" dur="500"/>
                                        <p:tgtEl>
                                          <p:spTgt spid="276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7652"/>
                                        </p:tgtEl>
                                        <p:attrNameLst>
                                          <p:attrName>style.visibility</p:attrName>
                                        </p:attrNameLst>
                                      </p:cBhvr>
                                      <p:to>
                                        <p:strVal val="visible"/>
                                      </p:to>
                                    </p:set>
                                    <p:animEffect transition="in" filter="blinds(horizontal)">
                                      <p:cBhvr>
                                        <p:cTn id="20"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143000"/>
          </a:xfrm>
        </p:spPr>
        <p:txBody>
          <a:bodyPr anchor="t">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Franklin Gothic Medium" panose="020B0603020102020204" pitchFamily="34" charset="0"/>
              </a:rPr>
              <a:t>Goods v. Services</a:t>
            </a:r>
          </a:p>
        </p:txBody>
      </p:sp>
      <p:sp>
        <p:nvSpPr>
          <p:cNvPr id="4" name="TextBox 3"/>
          <p:cNvSpPr txBox="1"/>
          <p:nvPr/>
        </p:nvSpPr>
        <p:spPr>
          <a:xfrm>
            <a:off x="457200" y="1295400"/>
            <a:ext cx="8534400" cy="2923877"/>
          </a:xfrm>
          <a:prstGeom prst="rect">
            <a:avLst/>
          </a:prstGeom>
          <a:noFill/>
        </p:spPr>
        <p:txBody>
          <a:bodyPr wrap="square" rtlCol="0">
            <a:spAutoFit/>
          </a:bodyPr>
          <a:lstStyle/>
          <a:p>
            <a:r>
              <a:rPr lang="en-US" sz="3200" b="1" u="sng" dirty="0">
                <a:latin typeface="Franklin Gothic Medium" panose="020B0603020102020204" pitchFamily="34" charset="0"/>
              </a:rPr>
              <a:t>Goods</a:t>
            </a:r>
            <a:r>
              <a:rPr lang="en-US" sz="3200" dirty="0">
                <a:latin typeface="Franklin Gothic Medium" panose="020B0603020102020204" pitchFamily="34" charset="0"/>
              </a:rPr>
              <a:t>: Tangible items (can be touched)</a:t>
            </a:r>
          </a:p>
          <a:p>
            <a:endParaRPr lang="en-US" sz="3200" dirty="0">
              <a:latin typeface="Franklin Gothic Medium" panose="020B0603020102020204" pitchFamily="34" charset="0"/>
            </a:endParaRPr>
          </a:p>
          <a:p>
            <a:endParaRPr lang="en-US" sz="3200" dirty="0">
              <a:latin typeface="Franklin Gothic Medium" panose="020B0603020102020204" pitchFamily="34" charset="0"/>
            </a:endParaRPr>
          </a:p>
          <a:p>
            <a:endParaRPr lang="en-US" sz="3200" dirty="0">
              <a:latin typeface="Franklin Gothic Medium" panose="020B0603020102020204" pitchFamily="34" charset="0"/>
            </a:endParaRPr>
          </a:p>
          <a:p>
            <a:endParaRPr lang="en-US" sz="3200" dirty="0">
              <a:latin typeface="Franklin Gothic Medium" panose="020B0603020102020204" pitchFamily="34" charset="0"/>
            </a:endParaRPr>
          </a:p>
          <a:p>
            <a:endParaRPr lang="en-US" sz="2400" dirty="0">
              <a:latin typeface="Franklin Gothic Medium" panose="020B0603020102020204" pitchFamily="34" charset="0"/>
            </a:endParaRPr>
          </a:p>
        </p:txBody>
      </p:sp>
      <p:pic>
        <p:nvPicPr>
          <p:cNvPr id="6" name="Picture 6" descr="http://www.shoewawa.com/asos-sale-shoes.jpg"/>
          <p:cNvPicPr>
            <a:picLocks noChangeAspect="1" noChangeArrowheads="1"/>
          </p:cNvPicPr>
          <p:nvPr/>
        </p:nvPicPr>
        <p:blipFill>
          <a:blip r:embed="rId2" cstate="print"/>
          <a:srcRect/>
          <a:stretch>
            <a:fillRect/>
          </a:stretch>
        </p:blipFill>
        <p:spPr bwMode="auto">
          <a:xfrm>
            <a:off x="304800" y="2362200"/>
            <a:ext cx="1066800" cy="1066800"/>
          </a:xfrm>
          <a:prstGeom prst="rect">
            <a:avLst/>
          </a:prstGeom>
          <a:noFill/>
        </p:spPr>
      </p:pic>
      <p:pic>
        <p:nvPicPr>
          <p:cNvPr id="7" name="Picture 8" descr="http://hbl.org/documents/advocacy/livable%20community/folding_bikes.jpg"/>
          <p:cNvPicPr>
            <a:picLocks noChangeAspect="1" noChangeArrowheads="1"/>
          </p:cNvPicPr>
          <p:nvPr/>
        </p:nvPicPr>
        <p:blipFill>
          <a:blip r:embed="rId3" cstate="print"/>
          <a:srcRect/>
          <a:stretch>
            <a:fillRect/>
          </a:stretch>
        </p:blipFill>
        <p:spPr bwMode="auto">
          <a:xfrm>
            <a:off x="7620000" y="2286000"/>
            <a:ext cx="1219200" cy="1219200"/>
          </a:xfrm>
          <a:prstGeom prst="rect">
            <a:avLst/>
          </a:prstGeom>
          <a:noFill/>
        </p:spPr>
      </p:pic>
      <p:pic>
        <p:nvPicPr>
          <p:cNvPr id="8" name="Picture 4" descr="http://thejakartaglobe.com/media/images/large/afp20100128212201572.jpg"/>
          <p:cNvPicPr>
            <a:picLocks noChangeAspect="1" noChangeArrowheads="1"/>
          </p:cNvPicPr>
          <p:nvPr/>
        </p:nvPicPr>
        <p:blipFill>
          <a:blip r:embed="rId4" cstate="print"/>
          <a:srcRect/>
          <a:stretch>
            <a:fillRect/>
          </a:stretch>
        </p:blipFill>
        <p:spPr bwMode="auto">
          <a:xfrm>
            <a:off x="1447800" y="2286000"/>
            <a:ext cx="1981200" cy="1312334"/>
          </a:xfrm>
          <a:prstGeom prst="rect">
            <a:avLst/>
          </a:prstGeom>
          <a:noFill/>
        </p:spPr>
      </p:pic>
      <p:pic>
        <p:nvPicPr>
          <p:cNvPr id="9" name="Picture 12" descr="See full size image">
            <a:hlinkClick r:id="rId5"/>
          </p:cNvPr>
          <p:cNvPicPr>
            <a:picLocks noChangeAspect="1" noChangeArrowheads="1"/>
          </p:cNvPicPr>
          <p:nvPr/>
        </p:nvPicPr>
        <p:blipFill>
          <a:blip r:embed="rId6" cstate="print"/>
          <a:srcRect/>
          <a:stretch>
            <a:fillRect/>
          </a:stretch>
        </p:blipFill>
        <p:spPr bwMode="auto">
          <a:xfrm>
            <a:off x="4724400" y="2438400"/>
            <a:ext cx="1451610" cy="914400"/>
          </a:xfrm>
          <a:prstGeom prst="rect">
            <a:avLst/>
          </a:prstGeom>
          <a:noFill/>
        </p:spPr>
      </p:pic>
      <p:pic>
        <p:nvPicPr>
          <p:cNvPr id="10" name="Picture 14" descr="See full size image">
            <a:hlinkClick r:id="rId7"/>
          </p:cNvPr>
          <p:cNvPicPr>
            <a:picLocks noChangeAspect="1" noChangeArrowheads="1"/>
          </p:cNvPicPr>
          <p:nvPr/>
        </p:nvPicPr>
        <p:blipFill>
          <a:blip r:embed="rId8" cstate="print"/>
          <a:srcRect/>
          <a:stretch>
            <a:fillRect/>
          </a:stretch>
        </p:blipFill>
        <p:spPr bwMode="auto">
          <a:xfrm>
            <a:off x="3505200" y="2286000"/>
            <a:ext cx="1101090" cy="1295400"/>
          </a:xfrm>
          <a:prstGeom prst="rect">
            <a:avLst/>
          </a:prstGeom>
          <a:noFill/>
        </p:spPr>
      </p:pic>
      <p:pic>
        <p:nvPicPr>
          <p:cNvPr id="29698" name="Picture 2" descr="http://t3.gstatic.com/images?q=tbn:ANd9GcQTyRI6Gg5xLgvdrvc5DjUAle2cFYfb7kODXmgKHSnLV3vwl7ABAz_e6OU">
            <a:hlinkClick r:id="rId9"/>
          </p:cNvPr>
          <p:cNvPicPr>
            <a:picLocks noChangeAspect="1" noChangeArrowheads="1"/>
          </p:cNvPicPr>
          <p:nvPr/>
        </p:nvPicPr>
        <p:blipFill>
          <a:blip r:embed="rId10" cstate="print"/>
          <a:srcRect/>
          <a:stretch>
            <a:fillRect/>
          </a:stretch>
        </p:blipFill>
        <p:spPr bwMode="auto">
          <a:xfrm>
            <a:off x="6248400" y="2514600"/>
            <a:ext cx="1238250" cy="828676"/>
          </a:xfrm>
          <a:prstGeom prst="rect">
            <a:avLst/>
          </a:prstGeom>
          <a:noFill/>
        </p:spPr>
      </p:pic>
      <p:sp>
        <p:nvSpPr>
          <p:cNvPr id="12" name="Rectangle 11"/>
          <p:cNvSpPr/>
          <p:nvPr/>
        </p:nvSpPr>
        <p:spPr>
          <a:xfrm>
            <a:off x="152400" y="2057400"/>
            <a:ext cx="8839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panose="020B0603020102020204" pitchFamily="34" charset="0"/>
            </a:endParaRPr>
          </a:p>
        </p:txBody>
      </p:sp>
      <p:sp>
        <p:nvSpPr>
          <p:cNvPr id="11" name="TextBox 10"/>
          <p:cNvSpPr txBox="1"/>
          <p:nvPr/>
        </p:nvSpPr>
        <p:spPr>
          <a:xfrm>
            <a:off x="453390" y="4093428"/>
            <a:ext cx="8305800" cy="584775"/>
          </a:xfrm>
          <a:prstGeom prst="rect">
            <a:avLst/>
          </a:prstGeom>
          <a:noFill/>
        </p:spPr>
        <p:txBody>
          <a:bodyPr wrap="square" rtlCol="0">
            <a:spAutoFit/>
          </a:bodyPr>
          <a:lstStyle/>
          <a:p>
            <a:r>
              <a:rPr lang="en-US" sz="3200" b="1" u="sng" dirty="0">
                <a:latin typeface="Franklin Gothic Medium" panose="020B0603020102020204" pitchFamily="34" charset="0"/>
              </a:rPr>
              <a:t>Services</a:t>
            </a:r>
            <a:r>
              <a:rPr lang="en-US" sz="3200" dirty="0">
                <a:latin typeface="Franklin Gothic Medium" panose="020B0603020102020204" pitchFamily="34" charset="0"/>
              </a:rPr>
              <a:t>: Useful work; intangible</a:t>
            </a:r>
          </a:p>
        </p:txBody>
      </p:sp>
      <p:sp>
        <p:nvSpPr>
          <p:cNvPr id="13" name="Rectangle 12"/>
          <p:cNvSpPr/>
          <p:nvPr/>
        </p:nvSpPr>
        <p:spPr>
          <a:xfrm>
            <a:off x="152400" y="4885431"/>
            <a:ext cx="88392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ranklin Gothic Medium" panose="020B0603020102020204" pitchFamily="34" charset="0"/>
            </a:endParaRPr>
          </a:p>
        </p:txBody>
      </p:sp>
      <p:pic>
        <p:nvPicPr>
          <p:cNvPr id="14" name="Picture 2" descr="http://t3.gstatic.com/images?q=tbn:ANd9GcR18b8Lhdnp6PNHJ3dvzcTA8poFyvi2IhkRa_Z3FlXQ2QZRU5YVuXFEPy64Lw">
            <a:hlinkClick r:id="rId11"/>
          </p:cNvPr>
          <p:cNvPicPr>
            <a:picLocks noChangeAspect="1" noChangeArrowheads="1"/>
          </p:cNvPicPr>
          <p:nvPr/>
        </p:nvPicPr>
        <p:blipFill>
          <a:blip r:embed="rId12" cstate="print"/>
          <a:srcRect/>
          <a:stretch>
            <a:fillRect/>
          </a:stretch>
        </p:blipFill>
        <p:spPr bwMode="auto">
          <a:xfrm>
            <a:off x="304800" y="5114031"/>
            <a:ext cx="1286764" cy="1295400"/>
          </a:xfrm>
          <a:prstGeom prst="rect">
            <a:avLst/>
          </a:prstGeom>
          <a:noFill/>
        </p:spPr>
      </p:pic>
      <p:pic>
        <p:nvPicPr>
          <p:cNvPr id="15" name="Picture 4" descr="http://t2.gstatic.com/images?q=tbn:ANd9GcRVefC6cmkA9tOxy0PuoO-rnBduNRNwf1bkyLjhzaT3NkVe5CJW165lvbg">
            <a:hlinkClick r:id="rId13"/>
          </p:cNvPr>
          <p:cNvPicPr>
            <a:picLocks noChangeAspect="1" noChangeArrowheads="1"/>
          </p:cNvPicPr>
          <p:nvPr/>
        </p:nvPicPr>
        <p:blipFill>
          <a:blip r:embed="rId14" cstate="print"/>
          <a:srcRect/>
          <a:stretch>
            <a:fillRect/>
          </a:stretch>
        </p:blipFill>
        <p:spPr bwMode="auto">
          <a:xfrm>
            <a:off x="1828800" y="5190231"/>
            <a:ext cx="933450" cy="1228726"/>
          </a:xfrm>
          <a:prstGeom prst="rect">
            <a:avLst/>
          </a:prstGeom>
          <a:noFill/>
        </p:spPr>
      </p:pic>
      <p:pic>
        <p:nvPicPr>
          <p:cNvPr id="16" name="Picture 6" descr="http://t0.gstatic.com/images?q=tbn:ANd9GcR5aJD2ji3eqTkdS66e0GtQ6rqtoscq0Ioh2lLrlIJFMcZDzMPyR9FdkvQ1">
            <a:hlinkClick r:id="rId15"/>
          </p:cNvPr>
          <p:cNvPicPr>
            <a:picLocks noChangeAspect="1" noChangeArrowheads="1"/>
          </p:cNvPicPr>
          <p:nvPr/>
        </p:nvPicPr>
        <p:blipFill>
          <a:blip r:embed="rId16" cstate="print"/>
          <a:srcRect/>
          <a:stretch>
            <a:fillRect/>
          </a:stretch>
        </p:blipFill>
        <p:spPr bwMode="auto">
          <a:xfrm>
            <a:off x="2895600" y="5094981"/>
            <a:ext cx="1371600" cy="1371600"/>
          </a:xfrm>
          <a:prstGeom prst="rect">
            <a:avLst/>
          </a:prstGeom>
          <a:noFill/>
        </p:spPr>
      </p:pic>
      <p:pic>
        <p:nvPicPr>
          <p:cNvPr id="17" name="Picture 8" descr="http://t3.gstatic.com/images?q=tbn:ANd9GcSlfD0nwcQMgwPvOFSy2FJBuLsq111tbM3lhcAL18M1bOWorDoaWs4xUyQ">
            <a:hlinkClick r:id="rId17"/>
          </p:cNvPr>
          <p:cNvPicPr>
            <a:picLocks noChangeAspect="1" noChangeArrowheads="1"/>
          </p:cNvPicPr>
          <p:nvPr/>
        </p:nvPicPr>
        <p:blipFill>
          <a:blip r:embed="rId18" cstate="print"/>
          <a:srcRect/>
          <a:stretch>
            <a:fillRect/>
          </a:stretch>
        </p:blipFill>
        <p:spPr bwMode="auto">
          <a:xfrm>
            <a:off x="7315200" y="5266431"/>
            <a:ext cx="1528009" cy="1066800"/>
          </a:xfrm>
          <a:prstGeom prst="rect">
            <a:avLst/>
          </a:prstGeom>
          <a:noFill/>
        </p:spPr>
      </p:pic>
      <p:pic>
        <p:nvPicPr>
          <p:cNvPr id="18" name="Picture 10" descr="http://t2.gstatic.com/images?q=tbn:ANd9GcSX29tWv_ZkO7lFu8A3rGXn6NFeWz7YJTiR7EnCt4iEdwPi8HuPiW7BAzFs">
            <a:hlinkClick r:id="rId19"/>
          </p:cNvPr>
          <p:cNvPicPr>
            <a:picLocks noChangeAspect="1" noChangeArrowheads="1"/>
          </p:cNvPicPr>
          <p:nvPr/>
        </p:nvPicPr>
        <p:blipFill>
          <a:blip r:embed="rId20" cstate="print"/>
          <a:srcRect/>
          <a:stretch>
            <a:fillRect/>
          </a:stretch>
        </p:blipFill>
        <p:spPr bwMode="auto">
          <a:xfrm>
            <a:off x="4419600" y="5114031"/>
            <a:ext cx="1228725" cy="1333501"/>
          </a:xfrm>
          <a:prstGeom prst="rect">
            <a:avLst/>
          </a:prstGeom>
          <a:noFill/>
        </p:spPr>
      </p:pic>
      <p:pic>
        <p:nvPicPr>
          <p:cNvPr id="19" name="Picture 12" descr="http://t0.gstatic.com/images?q=tbn:ANd9GcRiIFFgUHIPHw6ljVD2ljw9PxZ_oNMQACzZuRE5L9e8R_PSmL3hHbHAFg">
            <a:hlinkClick r:id="rId21"/>
          </p:cNvPr>
          <p:cNvPicPr>
            <a:picLocks noChangeAspect="1" noChangeArrowheads="1"/>
          </p:cNvPicPr>
          <p:nvPr/>
        </p:nvPicPr>
        <p:blipFill>
          <a:blip r:embed="rId22" cstate="print"/>
          <a:srcRect/>
          <a:stretch>
            <a:fillRect/>
          </a:stretch>
        </p:blipFill>
        <p:spPr bwMode="auto">
          <a:xfrm>
            <a:off x="5791200" y="5342631"/>
            <a:ext cx="1314450" cy="914400"/>
          </a:xfrm>
          <a:prstGeom prst="rect">
            <a:avLst/>
          </a:prstGeom>
          <a:noFill/>
        </p:spPr>
      </p:pic>
    </p:spTree>
    <p:extLst>
      <p:ext uri="{BB962C8B-B14F-4D97-AF65-F5344CB8AC3E}">
        <p14:creationId xmlns:p14="http://schemas.microsoft.com/office/powerpoint/2010/main" val="72098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143000"/>
          </a:xfrm>
        </p:spPr>
        <p:txBody>
          <a:bodyPr anchor="t">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Franklin Gothic Medium" panose="020B0603020102020204" pitchFamily="34" charset="0"/>
              </a:rPr>
              <a:t>Goods v. Services</a:t>
            </a:r>
          </a:p>
        </p:txBody>
      </p:sp>
      <p:sp>
        <p:nvSpPr>
          <p:cNvPr id="4" name="TextBox 3"/>
          <p:cNvSpPr txBox="1"/>
          <p:nvPr/>
        </p:nvSpPr>
        <p:spPr>
          <a:xfrm>
            <a:off x="304800" y="1371600"/>
            <a:ext cx="8534400" cy="2677656"/>
          </a:xfrm>
          <a:prstGeom prst="rect">
            <a:avLst/>
          </a:prstGeom>
          <a:noFill/>
        </p:spPr>
        <p:txBody>
          <a:bodyPr wrap="square" rtlCol="0">
            <a:spAutoFit/>
          </a:bodyPr>
          <a:lstStyle/>
          <a:p>
            <a:pPr>
              <a:buNone/>
            </a:pPr>
            <a:r>
              <a:rPr lang="en-US" sz="2800" dirty="0">
                <a:latin typeface="Franklin Gothic Medium" panose="020B0603020102020204" pitchFamily="34" charset="0"/>
              </a:rPr>
              <a:t>Goods and Services must be made or produced</a:t>
            </a:r>
          </a:p>
          <a:p>
            <a:pPr>
              <a:buNone/>
            </a:pPr>
            <a:endParaRPr lang="en-US" sz="2800" dirty="0">
              <a:latin typeface="Franklin Gothic Medium" panose="020B0603020102020204" pitchFamily="34" charset="0"/>
            </a:endParaRPr>
          </a:p>
          <a:p>
            <a:r>
              <a:rPr lang="en-US" sz="2800" dirty="0">
                <a:latin typeface="Franklin Gothic Medium" panose="020B0603020102020204" pitchFamily="34" charset="0"/>
              </a:rPr>
              <a:t>The business owners who make the CDs, shoes, and bikes are </a:t>
            </a:r>
            <a:r>
              <a:rPr lang="en-US" sz="2800" b="1" u="sng" dirty="0">
                <a:latin typeface="Franklin Gothic Medium" panose="020B0603020102020204" pitchFamily="34" charset="0"/>
              </a:rPr>
              <a:t>producers</a:t>
            </a:r>
            <a:r>
              <a:rPr lang="en-US" sz="2800" dirty="0">
                <a:latin typeface="Franklin Gothic Medium" panose="020B0603020102020204" pitchFamily="34" charset="0"/>
              </a:rPr>
              <a:t>.  Doctors, barbers, and bus drivers are also producers.  The users of goods and services are </a:t>
            </a:r>
            <a:r>
              <a:rPr lang="en-US" sz="2800" b="1" u="sng" dirty="0">
                <a:latin typeface="Franklin Gothic Medium" panose="020B0603020102020204" pitchFamily="34" charset="0"/>
              </a:rPr>
              <a:t>consumers.  </a:t>
            </a:r>
            <a:endParaRPr lang="en-US" sz="2800" dirty="0">
              <a:latin typeface="Franklin Gothic Medium" panose="020B0603020102020204" pitchFamily="34" charset="0"/>
            </a:endParaRPr>
          </a:p>
        </p:txBody>
      </p:sp>
      <p:pic>
        <p:nvPicPr>
          <p:cNvPr id="11" name="Picture 4" descr="http://www.promega.com/enotes/features/9910a/images/waiter.gif"/>
          <p:cNvPicPr>
            <a:picLocks noChangeAspect="1" noChangeArrowheads="1"/>
          </p:cNvPicPr>
          <p:nvPr/>
        </p:nvPicPr>
        <p:blipFill>
          <a:blip r:embed="rId2" cstate="print"/>
          <a:srcRect b="10527"/>
          <a:stretch>
            <a:fillRect/>
          </a:stretch>
        </p:blipFill>
        <p:spPr bwMode="auto">
          <a:xfrm>
            <a:off x="4724400" y="4267200"/>
            <a:ext cx="2895600" cy="2133600"/>
          </a:xfrm>
          <a:prstGeom prst="rect">
            <a:avLst/>
          </a:prstGeom>
          <a:noFill/>
        </p:spPr>
      </p:pic>
      <p:sp>
        <p:nvSpPr>
          <p:cNvPr id="13" name="TextBox 12"/>
          <p:cNvSpPr txBox="1"/>
          <p:nvPr/>
        </p:nvSpPr>
        <p:spPr>
          <a:xfrm rot="20604138">
            <a:off x="4528190" y="5107323"/>
            <a:ext cx="97729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Franklin Gothic Medium" panose="020B0603020102020204" pitchFamily="34" charset="0"/>
              </a:rPr>
              <a:t>Service </a:t>
            </a:r>
          </a:p>
        </p:txBody>
      </p:sp>
      <p:sp>
        <p:nvSpPr>
          <p:cNvPr id="14" name="TextBox 13"/>
          <p:cNvSpPr txBox="1"/>
          <p:nvPr/>
        </p:nvSpPr>
        <p:spPr>
          <a:xfrm rot="20866597">
            <a:off x="6270251" y="5741942"/>
            <a:ext cx="1521717"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Franklin Gothic Medium" panose="020B0603020102020204" pitchFamily="34" charset="0"/>
              </a:rPr>
              <a:t>Consumers</a:t>
            </a:r>
          </a:p>
        </p:txBody>
      </p:sp>
      <p:pic>
        <p:nvPicPr>
          <p:cNvPr id="15" name="Picture 11" descr="Clipart Illustration of 2 Chefs With Scroll"/>
          <p:cNvPicPr>
            <a:picLocks noChangeAspect="1" noChangeArrowheads="1"/>
          </p:cNvPicPr>
          <p:nvPr/>
        </p:nvPicPr>
        <p:blipFill>
          <a:blip r:embed="rId3" cstate="print"/>
          <a:srcRect/>
          <a:stretch>
            <a:fillRect/>
          </a:stretch>
        </p:blipFill>
        <p:spPr bwMode="auto">
          <a:xfrm>
            <a:off x="1219200" y="4365836"/>
            <a:ext cx="2857500" cy="1790701"/>
          </a:xfrm>
          <a:prstGeom prst="rect">
            <a:avLst/>
          </a:prstGeom>
        </p:spPr>
        <p:style>
          <a:lnRef idx="2">
            <a:schemeClr val="accent3"/>
          </a:lnRef>
          <a:fillRef idx="1">
            <a:schemeClr val="lt1"/>
          </a:fillRef>
          <a:effectRef idx="0">
            <a:schemeClr val="accent3"/>
          </a:effectRef>
          <a:fontRef idx="minor">
            <a:schemeClr val="dk1"/>
          </a:fontRef>
        </p:style>
      </p:pic>
      <p:sp>
        <p:nvSpPr>
          <p:cNvPr id="16" name="TextBox 15"/>
          <p:cNvSpPr txBox="1"/>
          <p:nvPr/>
        </p:nvSpPr>
        <p:spPr>
          <a:xfrm>
            <a:off x="2057400" y="4823036"/>
            <a:ext cx="1295400"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err="1">
                <a:latin typeface="Franklin Gothic Medium" panose="020B0603020102020204" pitchFamily="34" charset="0"/>
              </a:rPr>
              <a:t>Lineberger’s</a:t>
            </a:r>
            <a:r>
              <a:rPr lang="en-US" sz="1200" b="1" dirty="0">
                <a:latin typeface="Franklin Gothic Medium" panose="020B0603020102020204" pitchFamily="34" charset="0"/>
              </a:rPr>
              <a:t> </a:t>
            </a:r>
            <a:r>
              <a:rPr lang="en-US" b="1" dirty="0">
                <a:latin typeface="Franklin Gothic Medium" panose="020B0603020102020204" pitchFamily="34" charset="0"/>
              </a:rPr>
              <a:t>Bistro</a:t>
            </a:r>
          </a:p>
        </p:txBody>
      </p:sp>
      <p:sp>
        <p:nvSpPr>
          <p:cNvPr id="17" name="TextBox 16"/>
          <p:cNvSpPr txBox="1"/>
          <p:nvPr/>
        </p:nvSpPr>
        <p:spPr>
          <a:xfrm rot="10800000" flipV="1">
            <a:off x="1905000" y="5801967"/>
            <a:ext cx="16764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Franklin Gothic Medium" panose="020B0603020102020204" pitchFamily="34" charset="0"/>
              </a:rPr>
              <a:t>Producers</a:t>
            </a:r>
          </a:p>
        </p:txBody>
      </p:sp>
      <p:sp>
        <p:nvSpPr>
          <p:cNvPr id="18" name="TextBox 17"/>
          <p:cNvSpPr txBox="1"/>
          <p:nvPr/>
        </p:nvSpPr>
        <p:spPr>
          <a:xfrm rot="20861145">
            <a:off x="4524787" y="5959527"/>
            <a:ext cx="90377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Franklin Gothic Medium" panose="020B0603020102020204" pitchFamily="34" charset="0"/>
              </a:rPr>
              <a:t>Goods</a:t>
            </a:r>
          </a:p>
        </p:txBody>
      </p:sp>
    </p:spTree>
    <p:extLst>
      <p:ext uri="{BB962C8B-B14F-4D97-AF65-F5344CB8AC3E}">
        <p14:creationId xmlns:p14="http://schemas.microsoft.com/office/powerpoint/2010/main" val="37205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heckerboard(across)">
                                      <p:cBhvr>
                                        <p:cTn id="14" dur="500"/>
                                        <p:tgtEl>
                                          <p:spTgt spid="16"/>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heckerboard(across)">
                                      <p:cBhvr>
                                        <p:cTn id="23" dur="500"/>
                                        <p:tgtEl>
                                          <p:spTgt spid="18"/>
                                        </p:tgtEl>
                                      </p:cBhvr>
                                    </p:animEffect>
                                  </p:childTnLst>
                                </p:cTn>
                              </p:par>
                              <p:par>
                                <p:cTn id="24" presetID="5"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143000"/>
          </a:xfrm>
        </p:spPr>
        <p:txBody>
          <a:bodyPr anchor="t">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Franklin Gothic Medium" panose="020B0603020102020204" pitchFamily="34" charset="0"/>
              </a:rPr>
              <a:t>Scarcity</a:t>
            </a:r>
          </a:p>
        </p:txBody>
      </p:sp>
      <p:sp>
        <p:nvSpPr>
          <p:cNvPr id="4" name="TextBox 3"/>
          <p:cNvSpPr txBox="1"/>
          <p:nvPr/>
        </p:nvSpPr>
        <p:spPr>
          <a:xfrm>
            <a:off x="152400" y="1295400"/>
            <a:ext cx="8686800" cy="5016758"/>
          </a:xfrm>
          <a:prstGeom prst="rect">
            <a:avLst/>
          </a:prstGeom>
          <a:noFill/>
        </p:spPr>
        <p:txBody>
          <a:bodyPr wrap="square" rtlCol="0">
            <a:spAutoFit/>
          </a:bodyPr>
          <a:lstStyle/>
          <a:p>
            <a:r>
              <a:rPr lang="en-US" sz="3200" dirty="0">
                <a:latin typeface="Franklin Gothic Medium" panose="020B0603020102020204" pitchFamily="34" charset="0"/>
              </a:rPr>
              <a:t>There are not enough </a:t>
            </a:r>
            <a:r>
              <a:rPr lang="en-US" sz="3200" u="sng" dirty="0">
                <a:latin typeface="Franklin Gothic Medium" panose="020B0603020102020204" pitchFamily="34" charset="0"/>
              </a:rPr>
              <a:t>resources</a:t>
            </a:r>
            <a:r>
              <a:rPr lang="en-US" sz="3200" dirty="0">
                <a:latin typeface="Franklin Gothic Medium" panose="020B0603020102020204" pitchFamily="34" charset="0"/>
              </a:rPr>
              <a:t> to meet the </a:t>
            </a:r>
            <a:r>
              <a:rPr lang="en-US" sz="3200" u="sng" dirty="0">
                <a:latin typeface="Franklin Gothic Medium" panose="020B0603020102020204" pitchFamily="34" charset="0"/>
              </a:rPr>
              <a:t>wants</a:t>
            </a:r>
            <a:r>
              <a:rPr lang="en-US" sz="3200" dirty="0">
                <a:latin typeface="Franklin Gothic Medium" panose="020B0603020102020204" pitchFamily="34" charset="0"/>
              </a:rPr>
              <a:t> and </a:t>
            </a:r>
            <a:r>
              <a:rPr lang="en-US" sz="3200" u="sng" dirty="0">
                <a:latin typeface="Franklin Gothic Medium" panose="020B0603020102020204" pitchFamily="34" charset="0"/>
              </a:rPr>
              <a:t>needs</a:t>
            </a:r>
            <a:r>
              <a:rPr lang="en-US" sz="3200" dirty="0">
                <a:latin typeface="Franklin Gothic Medium" panose="020B0603020102020204" pitchFamily="34" charset="0"/>
              </a:rPr>
              <a:t> of all of the </a:t>
            </a:r>
            <a:r>
              <a:rPr lang="en-US" sz="3200" u="sng" dirty="0">
                <a:latin typeface="Franklin Gothic Medium" panose="020B0603020102020204" pitchFamily="34" charset="0"/>
              </a:rPr>
              <a:t>people</a:t>
            </a:r>
            <a:r>
              <a:rPr lang="en-US" sz="3200" dirty="0">
                <a:latin typeface="Franklin Gothic Medium" panose="020B0603020102020204" pitchFamily="34" charset="0"/>
              </a:rPr>
              <a:t> all of the </a:t>
            </a:r>
            <a:r>
              <a:rPr lang="en-US" sz="3200" u="sng" dirty="0">
                <a:latin typeface="Franklin Gothic Medium" panose="020B0603020102020204" pitchFamily="34" charset="0"/>
              </a:rPr>
              <a:t>time</a:t>
            </a:r>
          </a:p>
          <a:p>
            <a:endParaRPr lang="en-US" sz="3200" dirty="0">
              <a:latin typeface="Franklin Gothic Medium" panose="020B0603020102020204" pitchFamily="34" charset="0"/>
            </a:endParaRPr>
          </a:p>
          <a:p>
            <a:r>
              <a:rPr lang="en-US" sz="3200" dirty="0">
                <a:latin typeface="Franklin Gothic Medium" panose="020B0603020102020204" pitchFamily="34" charset="0"/>
              </a:rPr>
              <a:t>This is the driving force </a:t>
            </a:r>
          </a:p>
          <a:p>
            <a:r>
              <a:rPr lang="en-US" sz="3200" dirty="0">
                <a:latin typeface="Franklin Gothic Medium" panose="020B0603020102020204" pitchFamily="34" charset="0"/>
              </a:rPr>
              <a:t>behind economics!  </a:t>
            </a:r>
          </a:p>
          <a:p>
            <a:r>
              <a:rPr lang="en-US" sz="3200" dirty="0">
                <a:latin typeface="Franklin Gothic Medium" panose="020B0603020102020204" pitchFamily="34" charset="0"/>
              </a:rPr>
              <a:t>Anything we pay money </a:t>
            </a:r>
          </a:p>
          <a:p>
            <a:r>
              <a:rPr lang="en-US" sz="3200" dirty="0">
                <a:latin typeface="Franklin Gothic Medium" panose="020B0603020102020204" pitchFamily="34" charset="0"/>
              </a:rPr>
              <a:t>for is scarce (or else we </a:t>
            </a:r>
          </a:p>
          <a:p>
            <a:r>
              <a:rPr lang="en-US" sz="3200" dirty="0">
                <a:latin typeface="Franklin Gothic Medium" panose="020B0603020102020204" pitchFamily="34" charset="0"/>
              </a:rPr>
              <a:t>wouldn’t have to pay </a:t>
            </a:r>
          </a:p>
          <a:p>
            <a:r>
              <a:rPr lang="en-US" sz="3200" dirty="0">
                <a:latin typeface="Franklin Gothic Medium" panose="020B0603020102020204" pitchFamily="34" charset="0"/>
              </a:rPr>
              <a:t>for it)</a:t>
            </a:r>
          </a:p>
        </p:txBody>
      </p:sp>
      <p:pic>
        <p:nvPicPr>
          <p:cNvPr id="26628" name="Picture 4" descr="http://www.prohiphop.com/images/graf/scarcity.jpg"/>
          <p:cNvPicPr>
            <a:picLocks noChangeAspect="1" noChangeArrowheads="1"/>
          </p:cNvPicPr>
          <p:nvPr/>
        </p:nvPicPr>
        <p:blipFill>
          <a:blip r:embed="rId2" cstate="print"/>
          <a:srcRect l="7529" t="4260" r="6228" b="5852"/>
          <a:stretch>
            <a:fillRect/>
          </a:stretch>
        </p:blipFill>
        <p:spPr bwMode="auto">
          <a:xfrm>
            <a:off x="5029200" y="3200400"/>
            <a:ext cx="4000501" cy="3048000"/>
          </a:xfrm>
          <a:prstGeom prst="rect">
            <a:avLst/>
          </a:prstGeom>
          <a:noFill/>
          <a:ln w="38100">
            <a:solidFill>
              <a:schemeClr val="tx1"/>
            </a:solidFill>
          </a:ln>
        </p:spPr>
      </p:pic>
    </p:spTree>
    <p:extLst>
      <p:ext uri="{BB962C8B-B14F-4D97-AF65-F5344CB8AC3E}">
        <p14:creationId xmlns:p14="http://schemas.microsoft.com/office/powerpoint/2010/main" val="2710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blinds(horizontal)">
                                      <p:cBhvr>
                                        <p:cTn id="11" dur="500"/>
                                        <p:tgtEl>
                                          <p:spTgt spid="4">
                                            <p:txEl>
                                              <p:pRg st="2" end="2"/>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blinds(horizontal)">
                                      <p:cBhvr>
                                        <p:cTn id="14" dur="500"/>
                                        <p:tgtEl>
                                          <p:spTgt spid="4">
                                            <p:txEl>
                                              <p:pRg st="3" end="3"/>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blinds(horizontal)">
                                      <p:cBhvr>
                                        <p:cTn id="20" dur="500"/>
                                        <p:tgtEl>
                                          <p:spTgt spid="4">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linds(horizontal)">
                                      <p:cBhvr>
                                        <p:cTn id="23" dur="500"/>
                                        <p:tgtEl>
                                          <p:spTgt spid="4">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blinds(horizontal)">
                                      <p:cBhvr>
                                        <p:cTn id="26" dur="500"/>
                                        <p:tgtEl>
                                          <p:spTgt spid="4">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6628"/>
                                        </p:tgtEl>
                                        <p:attrNameLst>
                                          <p:attrName>style.visibility</p:attrName>
                                        </p:attrNameLst>
                                      </p:cBhvr>
                                      <p:to>
                                        <p:strVal val="visible"/>
                                      </p:to>
                                    </p:set>
                                    <p:animEffect transition="in" filter="blinds(horizontal)">
                                      <p:cBhvr>
                                        <p:cTn id="29"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143000"/>
          </a:xfrm>
        </p:spPr>
        <p:txBody>
          <a:bodyPr anchor="t">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Franklin Gothic Medium" panose="020B0603020102020204" pitchFamily="34" charset="0"/>
              </a:rPr>
              <a:t>Shortage</a:t>
            </a:r>
          </a:p>
        </p:txBody>
      </p:sp>
      <p:sp>
        <p:nvSpPr>
          <p:cNvPr id="4" name="TextBox 3"/>
          <p:cNvSpPr txBox="1"/>
          <p:nvPr/>
        </p:nvSpPr>
        <p:spPr>
          <a:xfrm>
            <a:off x="228600" y="1219200"/>
            <a:ext cx="8686800" cy="2554545"/>
          </a:xfrm>
          <a:prstGeom prst="rect">
            <a:avLst/>
          </a:prstGeom>
          <a:noFill/>
        </p:spPr>
        <p:txBody>
          <a:bodyPr wrap="square" rtlCol="0">
            <a:spAutoFit/>
          </a:bodyPr>
          <a:lstStyle/>
          <a:p>
            <a:r>
              <a:rPr lang="en-US" sz="3200" u="sng" dirty="0">
                <a:latin typeface="Franklin Gothic Medium" panose="020B0603020102020204" pitchFamily="34" charset="0"/>
              </a:rPr>
              <a:t>TEMPORARY</a:t>
            </a:r>
            <a:r>
              <a:rPr lang="en-US" sz="3200" dirty="0">
                <a:latin typeface="Franklin Gothic Medium" panose="020B0603020102020204" pitchFamily="34" charset="0"/>
              </a:rPr>
              <a:t> lack of a resource or product</a:t>
            </a:r>
            <a:endParaRPr lang="en-US" sz="3200" u="sng" dirty="0">
              <a:latin typeface="Franklin Gothic Medium" panose="020B0603020102020204" pitchFamily="34" charset="0"/>
            </a:endParaRPr>
          </a:p>
          <a:p>
            <a:endParaRPr lang="en-US" sz="3200" dirty="0">
              <a:latin typeface="Franklin Gothic Medium" panose="020B0603020102020204" pitchFamily="34" charset="0"/>
            </a:endParaRPr>
          </a:p>
          <a:p>
            <a:r>
              <a:rPr lang="en-US" sz="3200" dirty="0">
                <a:latin typeface="Franklin Gothic Medium" panose="020B0603020102020204" pitchFamily="34" charset="0"/>
              </a:rPr>
              <a:t>Products are always scarce, but a shortage is more immediate and extreme.  A shortage often causes prices to rise.</a:t>
            </a:r>
          </a:p>
        </p:txBody>
      </p:sp>
      <p:pic>
        <p:nvPicPr>
          <p:cNvPr id="32770" name="Picture 2" descr="http://go635254.s3.amazonaws.com/solarpowerrocks/files/2008/08/solar-panel-shortage.jpg"/>
          <p:cNvPicPr>
            <a:picLocks noChangeAspect="1" noChangeArrowheads="1"/>
          </p:cNvPicPr>
          <p:nvPr/>
        </p:nvPicPr>
        <p:blipFill>
          <a:blip r:embed="rId2" cstate="print"/>
          <a:srcRect/>
          <a:stretch>
            <a:fillRect/>
          </a:stretch>
        </p:blipFill>
        <p:spPr bwMode="auto">
          <a:xfrm>
            <a:off x="639792" y="3810000"/>
            <a:ext cx="3475008" cy="2900400"/>
          </a:xfrm>
          <a:prstGeom prst="rect">
            <a:avLst/>
          </a:prstGeom>
          <a:noFill/>
          <a:ln w="38100">
            <a:solidFill>
              <a:schemeClr val="tx1"/>
            </a:solidFill>
          </a:ln>
        </p:spPr>
      </p:pic>
      <p:pic>
        <p:nvPicPr>
          <p:cNvPr id="32772" name="Picture 4" descr="http://www.peak-oil-technology.com/images/H20shortage1.jpg"/>
          <p:cNvPicPr>
            <a:picLocks noChangeAspect="1" noChangeArrowheads="1"/>
          </p:cNvPicPr>
          <p:nvPr/>
        </p:nvPicPr>
        <p:blipFill>
          <a:blip r:embed="rId3" cstate="print"/>
          <a:srcRect/>
          <a:stretch>
            <a:fillRect/>
          </a:stretch>
        </p:blipFill>
        <p:spPr bwMode="auto">
          <a:xfrm>
            <a:off x="4419600" y="3810000"/>
            <a:ext cx="4070590" cy="2876550"/>
          </a:xfrm>
          <a:prstGeom prst="rect">
            <a:avLst/>
          </a:prstGeom>
          <a:noFill/>
          <a:ln w="38100">
            <a:solidFill>
              <a:schemeClr val="tx1"/>
            </a:solidFill>
          </a:ln>
        </p:spPr>
      </p:pic>
    </p:spTree>
    <p:extLst>
      <p:ext uri="{BB962C8B-B14F-4D97-AF65-F5344CB8AC3E}">
        <p14:creationId xmlns:p14="http://schemas.microsoft.com/office/powerpoint/2010/main" val="10030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2770"/>
                                        </p:tgtEl>
                                        <p:attrNameLst>
                                          <p:attrName>style.visibility</p:attrName>
                                        </p:attrNameLst>
                                      </p:cBhvr>
                                      <p:to>
                                        <p:strVal val="visible"/>
                                      </p:to>
                                    </p:set>
                                    <p:animEffect transition="in" filter="checkerboard(across)">
                                      <p:cBhvr>
                                        <p:cTn id="15" dur="500"/>
                                        <p:tgtEl>
                                          <p:spTgt spid="3277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2772"/>
                                        </p:tgtEl>
                                        <p:attrNameLst>
                                          <p:attrName>style.visibility</p:attrName>
                                        </p:attrNameLst>
                                      </p:cBhvr>
                                      <p:to>
                                        <p:strVal val="visible"/>
                                      </p:to>
                                    </p:set>
                                    <p:animEffect transition="in" filter="box(out)">
                                      <p:cBhvr>
                                        <p:cTn id="20"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1143000"/>
          </a:xfrm>
        </p:spPr>
        <p:txBody>
          <a:bodyPr anchor="t">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Franklin Gothic Medium" panose="020B0603020102020204" pitchFamily="34" charset="0"/>
              </a:rPr>
              <a:t>Economic Decisions</a:t>
            </a:r>
          </a:p>
        </p:txBody>
      </p:sp>
      <p:sp>
        <p:nvSpPr>
          <p:cNvPr id="7" name="Content Placeholder 2"/>
          <p:cNvSpPr txBox="1">
            <a:spLocks/>
          </p:cNvSpPr>
          <p:nvPr/>
        </p:nvSpPr>
        <p:spPr>
          <a:xfrm>
            <a:off x="304800" y="1524000"/>
            <a:ext cx="4038600" cy="4681728"/>
          </a:xfrm>
          <a:prstGeom prst="rect">
            <a:avLst/>
          </a:prstGeom>
        </p:spPr>
        <p:txBody>
          <a:bodyPr vert="horz" lIns="45720" rIns="45720">
            <a:normAutofit/>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1" i="0" u="sng" strike="noStrike" kern="1200" cap="none" spc="0" normalizeH="0" baseline="0" noProof="0" dirty="0">
                <a:ln>
                  <a:noFill/>
                </a:ln>
                <a:effectLst/>
                <a:uLnTx/>
                <a:uFillTx/>
                <a:latin typeface="Franklin Gothic Medium" panose="020B0603020102020204" pitchFamily="34" charset="0"/>
              </a:rPr>
              <a:t>BECAUSE OF Scarcity</a:t>
            </a:r>
            <a:r>
              <a:rPr kumimoji="0" lang="en-US" sz="2700" b="0" i="0" u="none" strike="noStrike" kern="1200" cap="none" spc="0" normalizeH="0" baseline="0" noProof="0" dirty="0">
                <a:ln>
                  <a:noFill/>
                </a:ln>
                <a:effectLst/>
                <a:uLnTx/>
                <a:uFillTx/>
                <a:latin typeface="Franklin Gothic Medium" panose="020B0603020102020204" pitchFamily="34" charset="0"/>
              </a:rPr>
              <a:t>:  </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a:ln>
                  <a:noFill/>
                </a:ln>
                <a:effectLst/>
                <a:uLnTx/>
                <a:uFillTx/>
                <a:latin typeface="Franklin Gothic Medium" panose="020B0603020102020204" pitchFamily="34" charset="0"/>
              </a:rPr>
              <a:t>There is not enough of everything to go around.</a:t>
            </a:r>
            <a:r>
              <a:rPr kumimoji="0" lang="en-US" sz="2700" b="0" i="0" u="none" strike="noStrike" kern="1200" cap="none" spc="0" normalizeH="0" noProof="0" dirty="0">
                <a:ln>
                  <a:noFill/>
                </a:ln>
                <a:effectLst/>
                <a:uLnTx/>
                <a:uFillTx/>
                <a:latin typeface="Franklin Gothic Medium" panose="020B0603020102020204" pitchFamily="34" charset="0"/>
              </a:rPr>
              <a:t>  ALL</a:t>
            </a:r>
            <a:r>
              <a:rPr kumimoji="0" lang="en-US" sz="2700" b="0" i="0" u="none" strike="noStrike" kern="1200" cap="none" spc="0" normalizeH="0" baseline="0" noProof="0" dirty="0">
                <a:ln>
                  <a:noFill/>
                </a:ln>
                <a:effectLst/>
                <a:uLnTx/>
                <a:uFillTx/>
                <a:latin typeface="Franklin Gothic Medium" panose="020B0603020102020204" pitchFamily="34" charset="0"/>
              </a:rPr>
              <a:t> resources are limited</a:t>
            </a: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a:ln>
                <a:noFill/>
              </a:ln>
              <a:solidFill>
                <a:schemeClr val="tx2"/>
              </a:solidFill>
              <a:effectLst/>
              <a:uLnTx/>
              <a:uFillTx/>
              <a:latin typeface="Franklin Gothic Medium" panose="020B0603020102020204" pitchFamily="34" charset="0"/>
            </a:endParaRPr>
          </a:p>
        </p:txBody>
      </p:sp>
      <p:sp>
        <p:nvSpPr>
          <p:cNvPr id="8" name="Content Placeholder 3"/>
          <p:cNvSpPr txBox="1">
            <a:spLocks/>
          </p:cNvSpPr>
          <p:nvPr/>
        </p:nvSpPr>
        <p:spPr>
          <a:xfrm>
            <a:off x="4172803" y="1524000"/>
            <a:ext cx="4971197" cy="4681728"/>
          </a:xfrm>
          <a:prstGeom prst="rect">
            <a:avLst/>
          </a:prstGeom>
        </p:spPr>
        <p:txBody>
          <a:bodyPr wrap="square" lIns="0" rIns="0"/>
          <a:lstStyle/>
          <a:p>
            <a:pPr marR="0" lvl="0" defTabSz="914400" rtl="0" eaLnBrk="1" fontAlgn="auto" latinLnBrk="0" hangingPunct="1">
              <a:lnSpc>
                <a:spcPct val="100000"/>
              </a:lnSpc>
              <a:spcBef>
                <a:spcPts val="400"/>
              </a:spcBef>
              <a:spcAft>
                <a:spcPts val="0"/>
              </a:spcAft>
              <a:buClr>
                <a:schemeClr val="accent1"/>
              </a:buClr>
              <a:buSzPct val="68000"/>
              <a:tabLst/>
              <a:defRPr/>
            </a:pPr>
            <a:r>
              <a:rPr kumimoji="0" lang="en-US" sz="2700" b="1" i="0" u="sng" strike="noStrike" kern="1200" cap="none" spc="0" normalizeH="0" baseline="0" noProof="0" dirty="0">
                <a:ln>
                  <a:noFill/>
                </a:ln>
                <a:solidFill>
                  <a:schemeClr val="tx1"/>
                </a:solidFill>
                <a:effectLst/>
                <a:uLnTx/>
                <a:uFillTx/>
                <a:latin typeface="Franklin Gothic Medium" panose="020B0603020102020204" pitchFamily="34" charset="0"/>
              </a:rPr>
              <a:t>PEOPLE MUST MAKE Trade-offs:</a:t>
            </a:r>
            <a:r>
              <a:rPr kumimoji="0" lang="en-US" sz="2700" b="1" i="0" u="none" strike="noStrike" kern="1200" cap="none" spc="0" normalizeH="0" baseline="0" noProof="0" dirty="0">
                <a:ln>
                  <a:noFill/>
                </a:ln>
                <a:solidFill>
                  <a:schemeClr val="tx1"/>
                </a:solidFill>
                <a:effectLst/>
                <a:uLnTx/>
                <a:uFillTx/>
                <a:latin typeface="Franklin Gothic Medium" panose="020B0603020102020204" pitchFamily="34" charset="0"/>
              </a:rPr>
              <a:t>  </a:t>
            </a:r>
          </a:p>
          <a:p>
            <a:pPr marR="0" lvl="0" defTabSz="914400" rtl="0" eaLnBrk="1" fontAlgn="auto" latinLnBrk="0" hangingPunct="1">
              <a:lnSpc>
                <a:spcPct val="100000"/>
              </a:lnSpc>
              <a:spcBef>
                <a:spcPts val="400"/>
              </a:spcBef>
              <a:spcAft>
                <a:spcPts val="0"/>
              </a:spcAft>
              <a:buClr>
                <a:schemeClr val="accent1"/>
              </a:buClr>
              <a:buSzPct val="68000"/>
              <a:tabLst/>
              <a:defRPr/>
            </a:pPr>
            <a:r>
              <a:rPr kumimoji="0" lang="en-US" sz="2700" b="0" i="0" u="none" strike="noStrike" kern="1200" cap="none" spc="0" normalizeH="0" baseline="0" noProof="0" dirty="0">
                <a:ln>
                  <a:noFill/>
                </a:ln>
                <a:solidFill>
                  <a:schemeClr val="tx1"/>
                </a:solidFill>
                <a:effectLst/>
                <a:uLnTx/>
                <a:uFillTx/>
                <a:latin typeface="Franklin Gothic Medium" panose="020B0603020102020204" pitchFamily="34" charset="0"/>
              </a:rPr>
              <a:t>(economic</a:t>
            </a:r>
            <a:r>
              <a:rPr kumimoji="0" lang="en-US" sz="2700" b="0" i="0" u="none" strike="noStrike" kern="1200" cap="none" spc="0" normalizeH="0" noProof="0" dirty="0">
                <a:ln>
                  <a:noFill/>
                </a:ln>
                <a:solidFill>
                  <a:schemeClr val="tx1"/>
                </a:solidFill>
                <a:effectLst/>
                <a:uLnTx/>
                <a:uFillTx/>
                <a:latin typeface="Franklin Gothic Medium" panose="020B0603020102020204" pitchFamily="34" charset="0"/>
              </a:rPr>
              <a:t> </a:t>
            </a:r>
            <a:r>
              <a:rPr kumimoji="0" lang="en-US" sz="2700" b="0" i="0" u="none" strike="noStrike" kern="1200" cap="none" spc="0" normalizeH="0" baseline="0" noProof="0" dirty="0">
                <a:ln>
                  <a:noFill/>
                </a:ln>
                <a:solidFill>
                  <a:schemeClr val="tx1"/>
                </a:solidFill>
                <a:effectLst/>
                <a:uLnTx/>
                <a:uFillTx/>
                <a:latin typeface="Franklin Gothic Medium" panose="020B0603020102020204" pitchFamily="34" charset="0"/>
              </a:rPr>
              <a:t>choices) </a:t>
            </a:r>
            <a:r>
              <a:rPr lang="en-US" sz="2700" dirty="0">
                <a:latin typeface="Franklin Gothic Medium" panose="020B0603020102020204" pitchFamily="34" charset="0"/>
              </a:rPr>
              <a:t>G</a:t>
            </a:r>
            <a:r>
              <a:rPr kumimoji="0" lang="en-US" sz="2700" b="0" i="0" u="none" strike="noStrike" kern="1200" cap="none" spc="0" normalizeH="0" baseline="0" noProof="0" dirty="0" err="1">
                <a:ln>
                  <a:noFill/>
                </a:ln>
                <a:solidFill>
                  <a:schemeClr val="tx1"/>
                </a:solidFill>
                <a:effectLst/>
                <a:uLnTx/>
                <a:uFillTx/>
                <a:latin typeface="Franklin Gothic Medium" panose="020B0603020102020204" pitchFamily="34" charset="0"/>
              </a:rPr>
              <a:t>oods</a:t>
            </a:r>
            <a:r>
              <a:rPr kumimoji="0" lang="en-US" sz="2700" b="0" i="0" u="none" strike="noStrike" kern="1200" cap="none" spc="0" normalizeH="0" baseline="0" noProof="0" dirty="0">
                <a:ln>
                  <a:noFill/>
                </a:ln>
                <a:solidFill>
                  <a:schemeClr val="tx1"/>
                </a:solidFill>
                <a:effectLst/>
                <a:uLnTx/>
                <a:uFillTx/>
                <a:latin typeface="Franklin Gothic Medium" panose="020B0603020102020204" pitchFamily="34" charset="0"/>
              </a:rPr>
              <a:t> or services that must be given up in order to get what you want</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a:ln>
                <a:noFill/>
              </a:ln>
              <a:solidFill>
                <a:schemeClr val="tx1"/>
              </a:solidFill>
              <a:effectLst/>
              <a:uLnTx/>
              <a:uFillTx/>
              <a:latin typeface="Franklin Gothic Medium" panose="020B0603020102020204" pitchFamily="34" charset="0"/>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a:ln>
                <a:noFill/>
              </a:ln>
              <a:solidFill>
                <a:schemeClr val="tx1"/>
              </a:solidFill>
              <a:effectLst/>
              <a:uLnTx/>
              <a:uFillTx/>
              <a:latin typeface="Franklin Gothic Medium" panose="020B0603020102020204" pitchFamily="34" charset="0"/>
            </a:endParaRPr>
          </a:p>
        </p:txBody>
      </p:sp>
      <p:graphicFrame>
        <p:nvGraphicFramePr>
          <p:cNvPr id="9" name="Diagram 8"/>
          <p:cNvGraphicFramePr/>
          <p:nvPr>
            <p:extLst>
              <p:ext uri="{D42A27DB-BD31-4B8C-83A1-F6EECF244321}">
                <p14:modId xmlns:p14="http://schemas.microsoft.com/office/powerpoint/2010/main" val="4106772487"/>
              </p:ext>
            </p:extLst>
          </p:nvPr>
        </p:nvGraphicFramePr>
        <p:xfrm>
          <a:off x="2305050" y="3284561"/>
          <a:ext cx="4323497"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4047698" y="4844428"/>
            <a:ext cx="838200" cy="461665"/>
          </a:xfrm>
          <a:prstGeom prst="rect">
            <a:avLst/>
          </a:prstGeom>
          <a:noFill/>
        </p:spPr>
        <p:txBody>
          <a:bodyPr wrap="square" rtlCol="0">
            <a:spAutoFit/>
          </a:bodyPr>
          <a:lstStyle/>
          <a:p>
            <a:r>
              <a:rPr lang="en-US" sz="2400" b="1" dirty="0">
                <a:solidFill>
                  <a:schemeClr val="bg1"/>
                </a:solidFill>
                <a:latin typeface="Franklin Gothic Medium" panose="020B0603020102020204" pitchFamily="34" charset="0"/>
              </a:rPr>
              <a:t>FOR</a:t>
            </a:r>
          </a:p>
        </p:txBody>
      </p:sp>
    </p:spTree>
    <p:extLst>
      <p:ext uri="{BB962C8B-B14F-4D97-AF65-F5344CB8AC3E}">
        <p14:creationId xmlns:p14="http://schemas.microsoft.com/office/powerpoint/2010/main" val="423252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43000"/>
          </a:xfrm>
        </p:spPr>
        <p:txBody>
          <a:bodyPr anchor="t">
            <a:noAutofit/>
          </a:bodyPr>
          <a:lstStyle/>
          <a:p>
            <a:pPr algn="ctr"/>
            <a:r>
              <a:rPr lang="en-US" sz="6600" dirty="0">
                <a:solidFill>
                  <a:schemeClr val="accent1">
                    <a:lumMod val="75000"/>
                  </a:schemeClr>
                </a:solidFill>
                <a:effectLst>
                  <a:outerShdw blurRad="38100" dist="38100" dir="2700000" algn="tl">
                    <a:schemeClr val="tx1">
                      <a:alpha val="43000"/>
                    </a:schemeClr>
                  </a:outerShdw>
                </a:effectLst>
                <a:latin typeface="Franklin Gothic Medium" panose="020B0603020102020204" pitchFamily="34" charset="0"/>
              </a:rPr>
              <a:t>Opportunity Cost</a:t>
            </a:r>
          </a:p>
        </p:txBody>
      </p:sp>
      <p:sp>
        <p:nvSpPr>
          <p:cNvPr id="4" name="TextBox 3"/>
          <p:cNvSpPr txBox="1"/>
          <p:nvPr/>
        </p:nvSpPr>
        <p:spPr>
          <a:xfrm>
            <a:off x="228600" y="1143000"/>
            <a:ext cx="8686800" cy="1569660"/>
          </a:xfrm>
          <a:prstGeom prst="rect">
            <a:avLst/>
          </a:prstGeom>
          <a:noFill/>
        </p:spPr>
        <p:txBody>
          <a:bodyPr wrap="square" rtlCol="0">
            <a:spAutoFit/>
          </a:bodyPr>
          <a:lstStyle/>
          <a:p>
            <a:r>
              <a:rPr lang="en-US" sz="3200" dirty="0">
                <a:latin typeface="Franklin Gothic Medium" panose="020B0603020102020204" pitchFamily="34" charset="0"/>
              </a:rPr>
              <a:t>When making a decision, the opportunity cost is the value of the </a:t>
            </a:r>
            <a:r>
              <a:rPr lang="en-US" sz="3200" u="sng" dirty="0">
                <a:latin typeface="Franklin Gothic Medium" panose="020B0603020102020204" pitchFamily="34" charset="0"/>
              </a:rPr>
              <a:t>next best alternative</a:t>
            </a:r>
            <a:r>
              <a:rPr lang="en-US" sz="3200" dirty="0">
                <a:latin typeface="Franklin Gothic Medium" panose="020B0603020102020204" pitchFamily="34" charset="0"/>
              </a:rPr>
              <a:t> – what was given up FIRST</a:t>
            </a:r>
          </a:p>
        </p:txBody>
      </p:sp>
      <p:sp>
        <p:nvSpPr>
          <p:cNvPr id="7" name="TextBox 6"/>
          <p:cNvSpPr txBox="1"/>
          <p:nvPr/>
        </p:nvSpPr>
        <p:spPr>
          <a:xfrm>
            <a:off x="228600" y="3200400"/>
            <a:ext cx="9144000" cy="1569660"/>
          </a:xfrm>
          <a:prstGeom prst="rect">
            <a:avLst/>
          </a:prstGeom>
          <a:noFill/>
        </p:spPr>
        <p:txBody>
          <a:bodyPr wrap="square" rtlCol="0">
            <a:spAutoFit/>
          </a:bodyPr>
          <a:lstStyle/>
          <a:p>
            <a:r>
              <a:rPr lang="en-US" sz="2400" b="1" dirty="0">
                <a:solidFill>
                  <a:schemeClr val="bg1"/>
                </a:solidFill>
                <a:latin typeface="Franklin Gothic Medium" panose="020B0603020102020204" pitchFamily="34" charset="0"/>
              </a:rPr>
              <a:t>Consider your own opportunity costs:</a:t>
            </a:r>
          </a:p>
          <a:p>
            <a:r>
              <a:rPr lang="en-US" sz="2400" b="1" dirty="0">
                <a:solidFill>
                  <a:schemeClr val="bg1"/>
                </a:solidFill>
                <a:latin typeface="Franklin Gothic Medium" panose="020B0603020102020204" pitchFamily="34" charset="0"/>
              </a:rPr>
              <a:t>	1) Buying a $50 shirt</a:t>
            </a:r>
          </a:p>
          <a:p>
            <a:r>
              <a:rPr lang="en-US" sz="2400" b="1" dirty="0">
                <a:solidFill>
                  <a:schemeClr val="bg1"/>
                </a:solidFill>
                <a:latin typeface="Franklin Gothic Medium" panose="020B0603020102020204" pitchFamily="34" charset="0"/>
              </a:rPr>
              <a:t>	2) Playing video games until 2am</a:t>
            </a:r>
          </a:p>
          <a:p>
            <a:r>
              <a:rPr lang="en-US" sz="2400" b="1" dirty="0">
                <a:solidFill>
                  <a:schemeClr val="bg1"/>
                </a:solidFill>
                <a:latin typeface="Franklin Gothic Medium" panose="020B0603020102020204" pitchFamily="34" charset="0"/>
              </a:rPr>
              <a:t>	3) Studying for your Civics quiz</a:t>
            </a:r>
          </a:p>
        </p:txBody>
      </p:sp>
      <p:pic>
        <p:nvPicPr>
          <p:cNvPr id="8" name="Picture 2" descr="http://www.strom.clemson.edu/becker/prtm320/opport.gif"/>
          <p:cNvPicPr>
            <a:picLocks noChangeAspect="1" noChangeArrowheads="1"/>
          </p:cNvPicPr>
          <p:nvPr/>
        </p:nvPicPr>
        <p:blipFill>
          <a:blip r:embed="rId2" cstate="print"/>
          <a:srcRect/>
          <a:stretch>
            <a:fillRect/>
          </a:stretch>
        </p:blipFill>
        <p:spPr bwMode="auto">
          <a:xfrm>
            <a:off x="5486400" y="4572000"/>
            <a:ext cx="3155949" cy="1717878"/>
          </a:xfrm>
          <a:prstGeom prst="rect">
            <a:avLst/>
          </a:prstGeom>
          <a:noFill/>
          <a:ln w="38100">
            <a:solidFill>
              <a:schemeClr val="tx1"/>
            </a:solidFill>
          </a:ln>
        </p:spPr>
      </p:pic>
    </p:spTree>
    <p:extLst>
      <p:ext uri="{BB962C8B-B14F-4D97-AF65-F5344CB8AC3E}">
        <p14:creationId xmlns:p14="http://schemas.microsoft.com/office/powerpoint/2010/main" val="361957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linds(horizontal)">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linds(horizontal)">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1+#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TotalTime>
  <Words>893</Words>
  <Application>Microsoft Office PowerPoint</Application>
  <PresentationFormat>On-screen Show (4:3)</PresentationFormat>
  <Paragraphs>97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Elephant</vt:lpstr>
      <vt:lpstr>Franklin Gothic Medium</vt:lpstr>
      <vt:lpstr>Wingdings 3</vt:lpstr>
      <vt:lpstr>Office Theme</vt:lpstr>
      <vt:lpstr>Introduction to Economics</vt:lpstr>
      <vt:lpstr>What is Economics?</vt:lpstr>
      <vt:lpstr>Wants v. Needs</vt:lpstr>
      <vt:lpstr>Goods v. Services</vt:lpstr>
      <vt:lpstr>Goods v. Services</vt:lpstr>
      <vt:lpstr>Scarcity</vt:lpstr>
      <vt:lpstr>Shortage</vt:lpstr>
      <vt:lpstr>Economic Decisions</vt:lpstr>
      <vt:lpstr>Opportunity Cost</vt:lpstr>
      <vt:lpstr>Personal Financial Literacy: Budgeting</vt:lpstr>
      <vt:lpstr>Income</vt:lpstr>
      <vt:lpstr>BUDGET: A plan for managing your money in a way that meets your personal wants &amp; needs  Helps you to manage your money &amp; make it go farther</vt:lpstr>
      <vt:lpstr>HOW TO CREATE A BUDGET: 1. Set financial goals 2. Estimate your income 3. Record what you spend 3. Assign priorities 4. Budget for expected AND unexpected expenses 5. Review &amp; evaluate/revise monthly </vt:lpstr>
      <vt:lpstr>PowerPoint Presentation</vt:lpstr>
      <vt:lpstr>PowerPoint Presentation</vt:lpstr>
      <vt:lpstr>PowerPoint Presentation</vt:lpstr>
      <vt:lpstr>Creating a Budget</vt:lpstr>
      <vt:lpstr>Smart Buying Strategies</vt:lpstr>
      <vt:lpstr>Financial Goal Setting  1. What is one financial goal you would like to achieve by summer vacation? 2. What is one financial goal you would like to achieve by the time you graduate from high school? 3. What is one financial goal you would like to achieve by March 10, 2025?  Write a paragraph (5-7 sentences) explaining your plan to achieve each of the above goals (three paragraphs total!).</vt:lpstr>
    </vt:vector>
  </TitlesOfParts>
  <Company>Wake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Financial Literacy</dc:title>
  <dc:creator>llineberger</dc:creator>
  <cp:lastModifiedBy>Kelly Williamson</cp:lastModifiedBy>
  <cp:revision>17</cp:revision>
  <dcterms:created xsi:type="dcterms:W3CDTF">2014-05-06T19:41:57Z</dcterms:created>
  <dcterms:modified xsi:type="dcterms:W3CDTF">2020-03-09T15:37:57Z</dcterms:modified>
</cp:coreProperties>
</file>