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4"/>
  </p:notesMasterIdLst>
  <p:sldIdLst>
    <p:sldId id="262" r:id="rId2"/>
    <p:sldId id="263" r:id="rId3"/>
    <p:sldId id="264" r:id="rId4"/>
    <p:sldId id="265" r:id="rId5"/>
    <p:sldId id="266" r:id="rId6"/>
    <p:sldId id="256" r:id="rId7"/>
    <p:sldId id="261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292DD037-83C1-47EF-9A3D-89E49D74C64A}" type="datetimeFigureOut">
              <a:rPr lang="en-US"/>
              <a:pPr/>
              <a:t>2/11/2019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D9021FCE-19BE-47EB-B5B5-B90331045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4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07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90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258F72-2239-4D46-AF7F-99A4DE29032D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80152-7591-421C-89B2-E4A7DD7A9F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CFC47-E59E-46D9-831C-A666BC295310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7DC2A-1BFB-4ADF-92E5-58584B58F0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E86F-7630-4755-AF6C-5D9C0F0B461B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D0B5-270C-4847-B999-AFA8732E0F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134FB-678D-4C87-9DBB-697424ABBC9E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A59CF-26FA-4B81-9CAA-5F97DBD0E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7FC10D-A034-473B-929C-1BC01E741251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34C24-FB49-45E4-8C93-5BEED757C6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06678-25AA-4538-A46B-E67D8E4A17BC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30FC8E-80EA-464F-AF93-852E974804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1579D-1843-409A-9410-8661CEDB5EC9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7703-CD02-4E6B-AB09-C9A6DCD892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BA7739-95DA-4F09-8E5B-B9E36DA7266F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74DF1-15A1-4753-8C11-1520D3FC6A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98F9F-765E-4B3A-A46D-79BF73D9EFDD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4ED61-41D8-43F1-B703-E8E7D01FF4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FF7312-D4B9-415B-99AD-107B5211C286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C827D8-E6C4-4BDD-9630-DF3BC89779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DB989E-F433-4ED8-9343-223DE51A9EDC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41DA2-6AAD-418C-9DB8-0CB4B76D9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1E0830-8191-4EB7-93B4-AB73D9A6A24D}" type="datetimeFigureOut">
              <a:rPr lang="en-US" smtClean="0"/>
              <a:pPr>
                <a:defRPr/>
              </a:pPr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5A8A36-75B9-4081-9150-CD147AEF4A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Roots of American Law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063240"/>
          </a:xfrm>
        </p:spPr>
        <p:txBody>
          <a:bodyPr/>
          <a:lstStyle/>
          <a:p>
            <a:pPr algn="ctr"/>
            <a:r>
              <a:rPr lang="en-US" sz="3500" b="1" i="1" dirty="0"/>
              <a:t>Administrative Law</a:t>
            </a:r>
            <a:r>
              <a:rPr lang="en-US" sz="3500" dirty="0"/>
              <a:t>: describes how executive agencies of the Federal government carry out their job.</a:t>
            </a:r>
            <a:br>
              <a:rPr lang="en-US" sz="3500" dirty="0"/>
            </a:br>
            <a:endParaRPr lang="en-US" sz="3500" dirty="0"/>
          </a:p>
        </p:txBody>
      </p:sp>
      <p:pic>
        <p:nvPicPr>
          <p:cNvPr id="4098" name="Picture 2" descr="Image result for us agenc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740" y="2667000"/>
            <a:ext cx="5707380" cy="240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28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691640"/>
          </a:xfrm>
        </p:spPr>
        <p:txBody>
          <a:bodyPr/>
          <a:lstStyle/>
          <a:p>
            <a:pPr algn="ctr"/>
            <a:r>
              <a:rPr lang="en-US" sz="3500" b="1" i="1" dirty="0"/>
              <a:t>Statutory Law</a:t>
            </a:r>
            <a:r>
              <a:rPr lang="en-US" sz="3500" dirty="0"/>
              <a:t>: laws made by states. </a:t>
            </a:r>
            <a:br>
              <a:rPr lang="en-US" sz="3500" dirty="0"/>
            </a:br>
            <a:endParaRPr lang="en-US" sz="3500" dirty="0"/>
          </a:p>
        </p:txBody>
      </p:sp>
      <p:pic>
        <p:nvPicPr>
          <p:cNvPr id="5122" name="Picture 2" descr="Image result for north carol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142" y="1590674"/>
            <a:ext cx="46005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696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65760"/>
            <a:ext cx="8763000" cy="428244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3500" b="1" i="1" dirty="0"/>
              <a:t>International Law</a:t>
            </a:r>
            <a:r>
              <a:rPr lang="en-US" sz="3500" dirty="0"/>
              <a:t>: deal with geographic areas outside of a single country (oceans) and agreements between two or more countries</a:t>
            </a:r>
            <a:r>
              <a:rPr lang="en-US" sz="3500" dirty="0" smtClean="0"/>
              <a:t>.</a:t>
            </a:r>
            <a:br>
              <a:rPr lang="en-US" sz="3500" dirty="0" smtClean="0"/>
            </a:b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/>
              <a:t>    - </a:t>
            </a:r>
            <a:r>
              <a:rPr lang="en-US" sz="3500" u="sng" dirty="0" smtClean="0"/>
              <a:t>International Court of Justice (ICJ)</a:t>
            </a:r>
            <a:r>
              <a:rPr lang="en-US" sz="3500" dirty="0" smtClean="0"/>
              <a:t>: </a:t>
            </a:r>
            <a:r>
              <a:rPr lang="en-US" sz="3500" dirty="0"/>
              <a:t>settles disputes between two or more nations. Also prosecutes war criminals.</a:t>
            </a:r>
            <a:br>
              <a:rPr lang="en-US" sz="3500" dirty="0"/>
            </a:br>
            <a:endParaRPr lang="en-US" sz="3500" dirty="0"/>
          </a:p>
        </p:txBody>
      </p:sp>
      <p:pic>
        <p:nvPicPr>
          <p:cNvPr id="6146" name="Picture 2" descr="Image result for world co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4295486"/>
            <a:ext cx="5619750" cy="2486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69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Hammurabi’s Code (1750 BC): First written laws code - Punishment must fit the crime</a:t>
            </a:r>
          </a:p>
          <a:p>
            <a:r>
              <a:rPr lang="en-US" sz="2400" dirty="0" smtClean="0"/>
              <a:t>Ten Commandments (1600 BC): Religious law - Influenced civil and criminal laws globally</a:t>
            </a:r>
          </a:p>
          <a:p>
            <a:r>
              <a:rPr lang="en-US" sz="2400" dirty="0" smtClean="0"/>
              <a:t>Greece (500 BC): First democracy</a:t>
            </a:r>
          </a:p>
          <a:p>
            <a:r>
              <a:rPr lang="en-US" sz="2400" dirty="0" smtClean="0"/>
              <a:t>Rome (250 BC):Introduced the idea that laws must be fair - First interpretation of laws by judges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Magna Carta (1215)</a:t>
            </a:r>
            <a:r>
              <a:rPr lang="en-US" sz="2400" dirty="0" smtClean="0"/>
              <a:t>:</a:t>
            </a:r>
            <a:r>
              <a:rPr lang="en-US" sz="2400" b="1" dirty="0" smtClean="0"/>
              <a:t>Established the everyone had to follow the same laws (Even government officials such as the king)</a:t>
            </a:r>
            <a:endParaRPr lang="en-US" sz="2400" dirty="0" smtClean="0"/>
          </a:p>
          <a:p>
            <a:r>
              <a:rPr lang="en-US" sz="2400" b="1" dirty="0" smtClean="0"/>
              <a:t>Common Law (1200’s)</a:t>
            </a:r>
            <a:r>
              <a:rPr lang="en-US" sz="2400" dirty="0" smtClean="0"/>
              <a:t>: </a:t>
            </a:r>
            <a:r>
              <a:rPr lang="en-US" sz="2400" b="1" dirty="0" smtClean="0"/>
              <a:t>Law is based on precedent (earlier decisions) and traditions</a:t>
            </a:r>
            <a:endParaRPr lang="en-US" sz="2400" dirty="0" smtClean="0"/>
          </a:p>
          <a:p>
            <a:r>
              <a:rPr lang="en-US" sz="2400" b="1" dirty="0" smtClean="0"/>
              <a:t>Parliament</a:t>
            </a:r>
            <a:r>
              <a:rPr lang="en-US" sz="2400" dirty="0" smtClean="0"/>
              <a:t> </a:t>
            </a:r>
            <a:r>
              <a:rPr lang="en-US" sz="2400" b="1" dirty="0" smtClean="0"/>
              <a:t>(1300’s)</a:t>
            </a:r>
            <a:r>
              <a:rPr lang="en-US" sz="2400" dirty="0" smtClean="0"/>
              <a:t>: </a:t>
            </a:r>
            <a:r>
              <a:rPr lang="en-US" sz="2400" b="1" dirty="0" smtClean="0"/>
              <a:t>First law making body in Europe (Later divided into House of Lords and House of Commons)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American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House of Burgesses (1619)</a:t>
            </a:r>
            <a:r>
              <a:rPr lang="en-US" sz="2400" dirty="0" smtClean="0"/>
              <a:t>: </a:t>
            </a:r>
            <a:r>
              <a:rPr lang="en-US" sz="2400" b="1" dirty="0" smtClean="0"/>
              <a:t>First law making body in North America (Used in Jamestown)</a:t>
            </a:r>
            <a:endParaRPr lang="en-US" sz="2400" dirty="0" smtClean="0"/>
          </a:p>
          <a:p>
            <a:r>
              <a:rPr lang="en-US" sz="2400" b="1" dirty="0" smtClean="0"/>
              <a:t>Colonial Governments (1600 - 1700’s)</a:t>
            </a:r>
            <a:r>
              <a:rPr lang="en-US" sz="2400" dirty="0" smtClean="0"/>
              <a:t>: </a:t>
            </a:r>
            <a:r>
              <a:rPr lang="en-US" sz="2400" b="1" dirty="0" smtClean="0"/>
              <a:t>Each colony had a legislature - began making their own decisions and laws</a:t>
            </a:r>
            <a:endParaRPr lang="en-US" sz="2400" dirty="0" smtClean="0"/>
          </a:p>
          <a:p>
            <a:r>
              <a:rPr lang="en-US" sz="2400" b="1" dirty="0" smtClean="0"/>
              <a:t>Articles of Confederation (1781)</a:t>
            </a:r>
            <a:r>
              <a:rPr lang="en-US" sz="2400" dirty="0" smtClean="0"/>
              <a:t>: </a:t>
            </a:r>
            <a:r>
              <a:rPr lang="en-US" sz="2400" b="1" dirty="0" smtClean="0"/>
              <a:t>First attempt at a national government - had little power to enforce laws</a:t>
            </a:r>
            <a:endParaRPr lang="en-US" sz="2400" dirty="0" smtClean="0"/>
          </a:p>
          <a:p>
            <a:r>
              <a:rPr lang="en-US" sz="2400" b="1" dirty="0" smtClean="0"/>
              <a:t>Constitution (1788)</a:t>
            </a:r>
            <a:r>
              <a:rPr lang="en-US" sz="2400" dirty="0" smtClean="0"/>
              <a:t>: </a:t>
            </a:r>
            <a:r>
              <a:rPr lang="en-US" sz="2400" b="1" dirty="0" smtClean="0"/>
              <a:t>Created a stronger national government - Outlined the power of government and the rights of the people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Law?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Law: Set of rules governing a society and allowing it to live peacefully</a:t>
            </a:r>
          </a:p>
          <a:p>
            <a:r>
              <a:rPr lang="en-US" sz="2400" dirty="0" smtClean="0"/>
              <a:t>Purposes: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ym typeface="Wingdings" pitchFamily="2" charset="2"/>
              </a:rPr>
              <a:t>Provide order/ safety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Ensure fair treatment</a:t>
            </a:r>
          </a:p>
          <a:p>
            <a:pPr lvl="0"/>
            <a:r>
              <a:rPr lang="en-US" sz="2400" dirty="0" smtClean="0"/>
              <a:t>Everyone is expected to follow them</a:t>
            </a:r>
          </a:p>
          <a:p>
            <a:pPr lvl="0"/>
            <a:r>
              <a:rPr lang="en-US" sz="2400" dirty="0" smtClean="0"/>
              <a:t>John Adams: “In the United States, we will have a government of laws, not of men.”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/>
          </p:cNvSpPr>
          <p:nvPr>
            <p:ph type="ctrTitle"/>
          </p:nvPr>
        </p:nvSpPr>
        <p:spPr>
          <a:xfrm rot="19082261">
            <a:off x="124020" y="463368"/>
            <a:ext cx="7772400" cy="1470025"/>
          </a:xfrm>
        </p:spPr>
        <p:txBody>
          <a:bodyPr/>
          <a:lstStyle/>
          <a:p>
            <a:r>
              <a:rPr lang="en-US" sz="3900" dirty="0" smtClean="0"/>
              <a:t>Types of Law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 rot="19101472">
            <a:off x="1303677" y="1905594"/>
            <a:ext cx="7086600" cy="1752600"/>
          </a:xfrm>
        </p:spPr>
        <p:txBody>
          <a:bodyPr>
            <a:normAutofit/>
          </a:bodyPr>
          <a:lstStyle/>
          <a:p>
            <a:pPr marR="0" algn="l"/>
            <a:r>
              <a:rPr lang="en-US" sz="1800" dirty="0" smtClean="0"/>
              <a:t>What are the major types of law in the US? What are examples of each?</a:t>
            </a:r>
          </a:p>
          <a:p>
            <a:pPr marR="0" algn="l"/>
            <a:endParaRPr lang="en-US" dirty="0" smtClean="0"/>
          </a:p>
          <a:p>
            <a:pPr marR="0" algn="l"/>
            <a:endParaRPr lang="en-US" dirty="0" smtClean="0"/>
          </a:p>
          <a:p>
            <a:pPr marR="0" algn="l"/>
            <a:r>
              <a:rPr lang="en-US" dirty="0" smtClean="0"/>
              <a:t>C &amp; 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7924800" cy="42672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500" i="1" cap="all" dirty="0" smtClean="0">
                <a:latin typeface="+mj-lt"/>
              </a:rPr>
              <a:t>Criminal Law</a:t>
            </a:r>
            <a:r>
              <a:rPr lang="en-US" sz="3500" cap="all" dirty="0" smtClean="0">
                <a:latin typeface="+mj-lt"/>
              </a:rPr>
              <a:t>: </a:t>
            </a:r>
            <a:r>
              <a:rPr lang="en-US" sz="3500" b="0" cap="all" dirty="0" smtClean="0">
                <a:latin typeface="+mj-lt"/>
              </a:rPr>
              <a:t>Prevent people </a:t>
            </a:r>
            <a:r>
              <a:rPr lang="en-US" sz="3500" b="0" cap="all" dirty="0" smtClean="0">
                <a:latin typeface="+mj-lt"/>
              </a:rPr>
              <a:t>from harming other people or </a:t>
            </a:r>
            <a:r>
              <a:rPr lang="en-US" sz="3500" b="0" cap="all" dirty="0" smtClean="0">
                <a:latin typeface="+mj-lt"/>
              </a:rPr>
              <a:t>others’ </a:t>
            </a:r>
            <a:r>
              <a:rPr lang="en-US" sz="3500" b="0" cap="all" dirty="0" smtClean="0">
                <a:latin typeface="+mj-lt"/>
              </a:rPr>
              <a:t>property</a:t>
            </a:r>
            <a:r>
              <a:rPr lang="en-US" sz="3500" b="0" cap="all" dirty="0" smtClean="0">
                <a:latin typeface="+mj-lt"/>
              </a:rPr>
              <a:t>.</a:t>
            </a:r>
            <a:endParaRPr lang="en-US" sz="3500" b="0" cap="all" dirty="0" smtClean="0">
              <a:latin typeface="+mj-lt"/>
            </a:endParaRPr>
          </a:p>
        </p:txBody>
      </p:sp>
      <p:pic>
        <p:nvPicPr>
          <p:cNvPr id="1026" name="Picture 2" descr="Image result for criminal l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3733800" cy="261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obb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237" y="2124075"/>
            <a:ext cx="34671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-19334"/>
            <a:ext cx="7962900" cy="474373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b="1" i="1" dirty="0" smtClean="0"/>
              <a:t>Civil </a:t>
            </a:r>
            <a:r>
              <a:rPr lang="en-US" sz="3200" b="1" i="1" dirty="0"/>
              <a:t>Law</a:t>
            </a:r>
            <a:r>
              <a:rPr lang="en-US" sz="3200" dirty="0"/>
              <a:t>:  Deals with disputes between people or groups when no law has been broken. Disputes get settled in a court case called a lawsuit.</a:t>
            </a:r>
            <a:br>
              <a:rPr lang="en-US" sz="3200" dirty="0"/>
            </a:br>
            <a:r>
              <a:rPr lang="en-US" sz="3200" dirty="0"/>
              <a:t>    - </a:t>
            </a:r>
            <a:r>
              <a:rPr lang="en-US" sz="3200" u="sng" dirty="0"/>
              <a:t>Tort</a:t>
            </a:r>
            <a:r>
              <a:rPr lang="en-US" sz="3200" dirty="0"/>
              <a:t>: a civil case where injury occurs because of negligence.</a:t>
            </a:r>
            <a:br>
              <a:rPr lang="en-US" sz="3200" dirty="0"/>
            </a:br>
            <a:r>
              <a:rPr lang="en-US" sz="3200" dirty="0"/>
              <a:t>    - </a:t>
            </a:r>
            <a:r>
              <a:rPr lang="en-US" sz="3200" u="sng" dirty="0"/>
              <a:t>Family Law</a:t>
            </a:r>
            <a:r>
              <a:rPr lang="en-US" sz="3200" dirty="0"/>
              <a:t>: Divorce, custody, child support, adoption.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2050" name="Picture 2" descr="Image result for civil la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4192072" cy="243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51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148840"/>
          </a:xfrm>
        </p:spPr>
        <p:txBody>
          <a:bodyPr/>
          <a:lstStyle/>
          <a:p>
            <a:r>
              <a:rPr lang="en-US" sz="3500" b="1" i="1" dirty="0"/>
              <a:t>Constitutional Law</a:t>
            </a:r>
            <a:r>
              <a:rPr lang="en-US" sz="3500" dirty="0"/>
              <a:t>: rights of citizens and rules setting up how the government functions.</a:t>
            </a:r>
            <a:br>
              <a:rPr lang="en-US" sz="3500" dirty="0"/>
            </a:br>
            <a:endParaRPr lang="en-US" sz="3500" dirty="0"/>
          </a:p>
        </p:txBody>
      </p:sp>
      <p:pic>
        <p:nvPicPr>
          <p:cNvPr id="3074" name="Picture 2" descr="Image result for constitu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98"/>
          <a:stretch/>
        </p:blipFill>
        <p:spPr bwMode="auto">
          <a:xfrm>
            <a:off x="222537" y="2211804"/>
            <a:ext cx="3968463" cy="25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upreme cou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812" y="2211804"/>
            <a:ext cx="4521588" cy="254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237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580</TotalTime>
  <Words>355</Words>
  <Application>Microsoft Office PowerPoint</Application>
  <PresentationFormat>On-screen Show (4:3)</PresentationFormat>
  <Paragraphs>33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Constantia</vt:lpstr>
      <vt:lpstr>Franklin Gothic Book</vt:lpstr>
      <vt:lpstr>Franklin Gothic Medium</vt:lpstr>
      <vt:lpstr>Tunga</vt:lpstr>
      <vt:lpstr>Wingdings</vt:lpstr>
      <vt:lpstr>Angles</vt:lpstr>
      <vt:lpstr>Roots of American Law</vt:lpstr>
      <vt:lpstr>Ancient Laws</vt:lpstr>
      <vt:lpstr>English Laws</vt:lpstr>
      <vt:lpstr>Early American Developments</vt:lpstr>
      <vt:lpstr>What is Law?</vt:lpstr>
      <vt:lpstr>Types of Law</vt:lpstr>
      <vt:lpstr>PowerPoint Presentation</vt:lpstr>
      <vt:lpstr>Civil Law:  Deals with disputes between people or groups when no law has been broken. Disputes get settled in a court case called a lawsuit.     - Tort: a civil case where injury occurs because of negligence.     - Family Law: Divorce, custody, child support, adoption. </vt:lpstr>
      <vt:lpstr>Constitutional Law: rights of citizens and rules setting up how the government functions. </vt:lpstr>
      <vt:lpstr>Administrative Law: describes how executive agencies of the Federal government carry out their job. </vt:lpstr>
      <vt:lpstr>Statutory Law: laws made by states.  </vt:lpstr>
      <vt:lpstr>International Law: deal with geographic areas outside of a single country (oceans) and agreements between two or more countries.      - International Court of Justice (ICJ): settles disputes between two or more nations. Also prosecutes war criminals. 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Rights and Responsibilities</dc:title>
  <dc:creator>WCPSS</dc:creator>
  <cp:lastModifiedBy>Kelly Williamson</cp:lastModifiedBy>
  <cp:revision>52</cp:revision>
  <dcterms:created xsi:type="dcterms:W3CDTF">2011-10-31T13:59:12Z</dcterms:created>
  <dcterms:modified xsi:type="dcterms:W3CDTF">2019-02-11T18:46:48Z</dcterms:modified>
</cp:coreProperties>
</file>