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7" r:id="rId4"/>
    <p:sldId id="258" r:id="rId5"/>
    <p:sldId id="272" r:id="rId6"/>
    <p:sldId id="262" r:id="rId7"/>
    <p:sldId id="263" r:id="rId8"/>
    <p:sldId id="264" r:id="rId9"/>
    <p:sldId id="266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3" name="Rectangle 10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5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23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7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8" name="Group 2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9" name="Picture 5"/>
                <p:cNvPicPr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" name="Freeform 6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Freeform 7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400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2A3776E8-3070-4ECF-AC0B-19F5E627F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C5111-3811-4438-9C25-0EA0703BF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F9AA7-B0D0-497A-B17B-193809233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A2042-424C-4AF0-BCE5-D217008E3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5930-B5ED-4262-9272-43BB114C4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6DB5-B9D0-4D87-B243-2EFFE6446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55BAE-4D32-4D1B-A548-63719AE6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4835F-EAF9-4519-9968-39C7D609D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4F5F-06CA-4F69-8EAC-79BDE0EC8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9D4E-CCAE-4980-ADFE-F81AF4E3F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F713E-F9B7-4BC6-9ADB-8A0F74736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2" name="Group 1024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1041" name="Picture 3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025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4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BCFC5A-3742-4ADC-9FBC-3DDD18669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Nationalism and Sectionalism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Crisis Continued….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635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(Event) Tariff of 1832 raised taxes another 20%.</a:t>
            </a:r>
          </a:p>
          <a:p>
            <a:pPr eaLnBrk="1" hangingPunct="1"/>
            <a:r>
              <a:rPr lang="en-US" b="1" dirty="0" smtClean="0"/>
              <a:t>(Event) South Carolina </a:t>
            </a:r>
            <a:r>
              <a:rPr lang="en-US" dirty="0" smtClean="0"/>
              <a:t>Rebels</a:t>
            </a:r>
          </a:p>
          <a:p>
            <a:pPr lvl="1" eaLnBrk="1" hangingPunct="1"/>
            <a:r>
              <a:rPr lang="en-US" dirty="0" smtClean="0"/>
              <a:t>Nullifies tariffs of 1816, 1828, 1832</a:t>
            </a:r>
          </a:p>
          <a:p>
            <a:pPr eaLnBrk="1" hangingPunct="1"/>
            <a:r>
              <a:rPr lang="en-US" dirty="0" smtClean="0"/>
              <a:t>Force Bill (Event)</a:t>
            </a:r>
          </a:p>
          <a:p>
            <a:pPr lvl="1" eaLnBrk="1" hangingPunct="1"/>
            <a:r>
              <a:rPr lang="en-US" dirty="0" smtClean="0"/>
              <a:t>What?—gave Pres. Jackson the power to use Force against SC if necessary.</a:t>
            </a:r>
          </a:p>
          <a:p>
            <a:pPr eaLnBrk="1" hangingPunct="1"/>
            <a:r>
              <a:rPr lang="en-US" dirty="0" smtClean="0"/>
              <a:t>Results? Tariff/Compromise of 1833 </a:t>
            </a:r>
            <a:r>
              <a:rPr lang="en-US" b="1" dirty="0" smtClean="0"/>
              <a:t>(Henry Clay)</a:t>
            </a:r>
          </a:p>
          <a:p>
            <a:pPr lvl="1" eaLnBrk="1" hangingPunct="1"/>
            <a:r>
              <a:rPr lang="en-US" dirty="0" smtClean="0"/>
              <a:t>Reduces tariff by 20%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Bank War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Cause—Jackson vetoes re-chartering of the bank because it favored the rich.</a:t>
            </a:r>
          </a:p>
          <a:p>
            <a:pPr eaLnBrk="1" hangingPunct="1"/>
            <a:r>
              <a:rPr lang="en-US" dirty="0" smtClean="0"/>
              <a:t>Election of 1832 (Event)</a:t>
            </a:r>
          </a:p>
          <a:p>
            <a:pPr lvl="1" eaLnBrk="1" hangingPunct="1"/>
            <a:r>
              <a:rPr lang="en-US" b="1" dirty="0" smtClean="0"/>
              <a:t>Jackson </a:t>
            </a:r>
            <a:r>
              <a:rPr lang="en-US" dirty="0" smtClean="0"/>
              <a:t>v. </a:t>
            </a:r>
            <a:r>
              <a:rPr lang="en-US" b="1" dirty="0" smtClean="0"/>
              <a:t>Clay</a:t>
            </a:r>
          </a:p>
          <a:p>
            <a:pPr lvl="1" eaLnBrk="1" hangingPunct="1"/>
            <a:r>
              <a:rPr lang="en-US" dirty="0" smtClean="0"/>
              <a:t>Issue—the Bank but Jackson wins!</a:t>
            </a:r>
          </a:p>
          <a:p>
            <a:pPr eaLnBrk="1" hangingPunct="1"/>
            <a:r>
              <a:rPr lang="en-US" dirty="0" smtClean="0"/>
              <a:t>Jackson establishes “pet banks” (Event)</a:t>
            </a:r>
          </a:p>
          <a:p>
            <a:pPr lvl="1" eaLnBrk="1" hangingPunct="1"/>
            <a:r>
              <a:rPr lang="en-US" dirty="0" smtClean="0"/>
              <a:t>Removal funds from nation banks and placed in state banks.</a:t>
            </a:r>
          </a:p>
          <a:p>
            <a:pPr lvl="1" eaLnBrk="1" hangingPunct="1"/>
            <a:r>
              <a:rPr lang="en-US" dirty="0" smtClean="0"/>
              <a:t>Wildcat banks—folder under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Bank Continued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Nicholas Biddle</a:t>
            </a:r>
            <a:r>
              <a:rPr lang="en-US" sz="2800" dirty="0" smtClean="0"/>
              <a:t> calls bank loans(Event)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Whig Party formed (Event)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oppose “King Jackson”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Specie Circular created (Event)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What?—payment of gold and silver to govt. for western lands only.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Results: Panic of 1837 (</a:t>
            </a:r>
            <a:r>
              <a:rPr lang="en-US" b="1" dirty="0" smtClean="0"/>
              <a:t>Van Buren</a:t>
            </a:r>
            <a:r>
              <a:rPr lang="en-US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Mini-depression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Collapse of banks because of drain on gold and silver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Election of 1836 and 1840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Martin Van Buren wins in 1836</a:t>
            </a:r>
          </a:p>
          <a:p>
            <a:pPr eaLnBrk="1" hangingPunct="1"/>
            <a:r>
              <a:rPr lang="en-US" smtClean="0"/>
              <a:t>William Henry Harrison wins in 1840 with slogan “Tippecanoe and Tyler too.”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Script MT Bold" panose="03040602040607080904" pitchFamily="66" charset="0"/>
              </a:rPr>
              <a:t>Economic Nationalism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en-US" b="1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smtClean="0"/>
              <a:t>Infrastructure Improvements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b="1" smtClean="0">
                <a:latin typeface="Script MT Bold" panose="03040602040607080904" pitchFamily="66" charset="0"/>
              </a:rPr>
              <a:t>Private companies develop the improvements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smtClean="0"/>
              <a:t>Protective Tariff– </a:t>
            </a:r>
            <a:r>
              <a:rPr lang="en-US" altLang="en-US" sz="2800" b="1" smtClean="0">
                <a:latin typeface="Script MT Bold" panose="03040602040607080904" pitchFamily="66" charset="0"/>
              </a:rPr>
              <a:t>Tariff of 1816</a:t>
            </a:r>
            <a:endParaRPr lang="en-US" altLang="en-US" sz="2800" b="1" smtClean="0"/>
          </a:p>
          <a:p>
            <a:pPr marL="990600" lvl="1" indent="-533400" eaLnBrk="1" hangingPunct="1">
              <a:buFontTx/>
              <a:buChar char="•"/>
            </a:pPr>
            <a:r>
              <a:rPr lang="en-US" altLang="en-US" b="1" smtClean="0">
                <a:latin typeface="Script MT Bold" panose="03040602040607080904" pitchFamily="66" charset="0"/>
              </a:rPr>
              <a:t>Northern industries were supportive; Southern economy was hurt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smtClean="0"/>
              <a:t>Resurrection of the National</a:t>
            </a:r>
            <a:r>
              <a:rPr lang="en-US" altLang="en-US" b="1" smtClean="0"/>
              <a:t> Bank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b="1" smtClean="0">
                <a:latin typeface="Script MT Bold" panose="03040602040607080904" pitchFamily="66" charset="0"/>
              </a:rPr>
              <a:t>Would issue currency &amp; control state banks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none">
                <a:latin typeface="Script MT Bold" panose="03040602040607080904" pitchFamily="66" charset="0"/>
              </a:rPr>
              <a:t>Henry Clay’s </a:t>
            </a:r>
            <a:r>
              <a:rPr lang="en-US" altLang="en-US" b="1" u="none"/>
              <a:t>American System </a:t>
            </a:r>
            <a:endParaRPr lang="en-US" altLang="en-US" b="1" u="none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9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Thomas Cole-The Oxbow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4" descr="ThomasCole-TheOxb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762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Adams-Onis Treaty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Spain ceded Florida to the U.S. and gave up claims to the Oregon territory.</a:t>
            </a:r>
          </a:p>
          <a:p>
            <a:pPr eaLnBrk="1" hangingPunct="1"/>
            <a:r>
              <a:rPr lang="en-US" smtClean="0"/>
              <a:t>Andrew Jackson led a force to attack the Seminoles although he was not given permission.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Script MT Bold" panose="03040602040607080904" pitchFamily="66" charset="0"/>
              </a:rPr>
              <a:t>Judicial Nationalism </a:t>
            </a:r>
          </a:p>
        </p:txBody>
      </p:sp>
      <p:sp>
        <p:nvSpPr>
          <p:cNvPr id="6147" name="Text Box 33"/>
          <p:cNvSpPr txBox="1">
            <a:spLocks noChangeArrowheads="1"/>
          </p:cNvSpPr>
          <p:nvPr/>
        </p:nvSpPr>
        <p:spPr bwMode="auto">
          <a:xfrm>
            <a:off x="609600" y="114300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u="none"/>
          </a:p>
        </p:txBody>
      </p:sp>
      <p:sp>
        <p:nvSpPr>
          <p:cNvPr id="6148" name="Text Box 34"/>
          <p:cNvSpPr txBox="1">
            <a:spLocks noChangeArrowheads="1"/>
          </p:cNvSpPr>
          <p:nvPr/>
        </p:nvSpPr>
        <p:spPr bwMode="auto">
          <a:xfrm>
            <a:off x="457200" y="9906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none"/>
              <a:t>Chief Justice</a:t>
            </a:r>
            <a:r>
              <a:rPr lang="en-US" altLang="en-US">
                <a:latin typeface="Script MT Bold" panose="03040602040607080904" pitchFamily="66" charset="0"/>
              </a:rPr>
              <a:t> John Marshall increased the power of the fed. govn’t </a:t>
            </a:r>
            <a:endParaRPr lang="en-US" altLang="en-US" u="none"/>
          </a:p>
        </p:txBody>
      </p:sp>
      <p:graphicFrame>
        <p:nvGraphicFramePr>
          <p:cNvPr id="6225" name="Group 81"/>
          <p:cNvGraphicFramePr>
            <a:graphicFrameLocks noGrp="1"/>
          </p:cNvGraphicFramePr>
          <p:nvPr/>
        </p:nvGraphicFramePr>
        <p:xfrm>
          <a:off x="381000" y="2133600"/>
          <a:ext cx="8382000" cy="4665663"/>
        </p:xfrm>
        <a:graphic>
          <a:graphicData uri="http://schemas.openxmlformats.org/drawingml/2006/table">
            <a:tbl>
              <a:tblPr/>
              <a:tblGrid>
                <a:gridCol w="3276600"/>
                <a:gridCol w="5105400"/>
              </a:tblGrid>
              <a:tr h="1188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Fletch v. Peck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(1810)</a:t>
                      </a:r>
                      <a:endParaRPr kumimoji="0" lang="en-US" altLang="en-US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itchFamily="66" charset="0"/>
                        </a:rPr>
                        <a:t>State governments have to uphold personal contracts. Fed could nullify state laws.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McCulloch v. Maryland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(1819) </a:t>
                      </a:r>
                      <a:endParaRPr kumimoji="0" lang="en-US" altLang="en-US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itchFamily="66" charset="0"/>
                        </a:rPr>
                        <a:t>Declared the National Bank constitutional &amp; states had to obey federal laws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Gibbons v. Ogden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(1824)</a:t>
                      </a:r>
                      <a:endParaRPr kumimoji="0" lang="en-US" altLang="en-US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itchFamily="66" charset="0"/>
                        </a:rPr>
                        <a:t>Federal government has power to regulate interstate trade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2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Dartmouth v. Woodward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(1819)</a:t>
                      </a:r>
                      <a:endParaRPr kumimoji="0" lang="en-US" altLang="en-US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itchFamily="66" charset="0"/>
                        </a:rPr>
                        <a:t>States can’t interfere with contracts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16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 of Jackson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876800"/>
          </a:xfrm>
        </p:spPr>
        <p:txBody>
          <a:bodyPr/>
          <a:lstStyle/>
          <a:p>
            <a:pPr eaLnBrk="1" hangingPunct="1"/>
            <a:r>
              <a:rPr lang="en-US" smtClean="0"/>
              <a:t>Election of 1824</a:t>
            </a:r>
          </a:p>
          <a:p>
            <a:pPr lvl="1" eaLnBrk="1" hangingPunct="1"/>
            <a:r>
              <a:rPr lang="en-US" smtClean="0"/>
              <a:t>Candidates</a:t>
            </a:r>
          </a:p>
          <a:p>
            <a:pPr lvl="2" eaLnBrk="1" hangingPunct="1"/>
            <a:r>
              <a:rPr lang="en-US" smtClean="0"/>
              <a:t>Andrew Jackson, John Q. Adams, Henry Clay, and  William Crawford</a:t>
            </a:r>
          </a:p>
          <a:p>
            <a:pPr lvl="2" eaLnBrk="1" hangingPunct="1"/>
            <a:r>
              <a:rPr lang="en-US" smtClean="0"/>
              <a:t>No clear electoral winner although Jackson won the popular vote.</a:t>
            </a:r>
          </a:p>
          <a:p>
            <a:pPr lvl="1" eaLnBrk="1" hangingPunct="1"/>
            <a:r>
              <a:rPr lang="en-US" smtClean="0"/>
              <a:t>Corrupt Bargain– Clay agreed to throw his support behind Adams if Adams made him Sec. of State</a:t>
            </a:r>
          </a:p>
          <a:p>
            <a:pPr lvl="1" eaLnBrk="1" hangingPunct="1"/>
            <a:r>
              <a:rPr lang="en-US" smtClean="0"/>
              <a:t>Adams named the winner!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Jackson Continued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876800"/>
          </a:xfrm>
        </p:spPr>
        <p:txBody>
          <a:bodyPr/>
          <a:lstStyle/>
          <a:p>
            <a:pPr eaLnBrk="1" hangingPunct="1"/>
            <a:r>
              <a:rPr lang="en-US" smtClean="0"/>
              <a:t>Jackson would win the Election of 1828 as the “common man.”</a:t>
            </a:r>
          </a:p>
          <a:p>
            <a:pPr eaLnBrk="1" hangingPunct="1"/>
            <a:r>
              <a:rPr lang="en-US" smtClean="0"/>
              <a:t>Changes in Politics:</a:t>
            </a:r>
          </a:p>
          <a:p>
            <a:pPr lvl="1" eaLnBrk="1" hangingPunct="1"/>
            <a:r>
              <a:rPr lang="en-US" smtClean="0"/>
              <a:t>Common Man, Simple Government</a:t>
            </a:r>
          </a:p>
          <a:p>
            <a:pPr lvl="1" eaLnBrk="1" hangingPunct="1"/>
            <a:r>
              <a:rPr lang="en-US" smtClean="0"/>
              <a:t>He created spoils system almost immediately</a:t>
            </a:r>
          </a:p>
          <a:p>
            <a:pPr lvl="1" eaLnBrk="1" hangingPunct="1"/>
            <a:r>
              <a:rPr lang="en-US" smtClean="0"/>
              <a:t>Political Parties</a:t>
            </a:r>
          </a:p>
          <a:p>
            <a:pPr lvl="1" eaLnBrk="1" hangingPunct="1"/>
            <a:r>
              <a:rPr lang="en-US" smtClean="0"/>
              <a:t>Property Qualification – Gone</a:t>
            </a:r>
          </a:p>
          <a:p>
            <a:pPr lvl="1" eaLnBrk="1" hangingPunct="1"/>
            <a:r>
              <a:rPr lang="en-US" smtClean="0"/>
              <a:t>VETO!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304800"/>
            <a:ext cx="7564437" cy="914400"/>
          </a:xfrm>
        </p:spPr>
        <p:txBody>
          <a:bodyPr/>
          <a:lstStyle/>
          <a:p>
            <a:pPr eaLnBrk="1" hangingPunct="1"/>
            <a:r>
              <a:rPr lang="en-US" smtClean="0"/>
              <a:t>Native American Removal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6263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Key Players?—Removal the 5 “Civilized” tribes from the Southeast (</a:t>
            </a:r>
            <a:r>
              <a:rPr lang="en-US" sz="2800" b="1" dirty="0" smtClean="0"/>
              <a:t>Cherokee, Chickasaw, Choctaw, Creek, and Seminole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What?—exchange of land for other land west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Cause?—Southerners wanted land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Events: </a:t>
            </a:r>
            <a:r>
              <a:rPr lang="en-US" sz="2800" i="1" dirty="0" smtClean="0"/>
              <a:t>Worcester v. Georgia</a:t>
            </a:r>
            <a:r>
              <a:rPr lang="en-US" sz="2800" dirty="0" smtClean="0"/>
              <a:t> –</a:t>
            </a:r>
            <a:r>
              <a:rPr lang="en-US" sz="2800" b="1" dirty="0" smtClean="0"/>
              <a:t>John Marshall </a:t>
            </a:r>
            <a:r>
              <a:rPr lang="en-US" sz="2800" dirty="0" smtClean="0"/>
              <a:t>ruled Georgia could NOT remove Indians… </a:t>
            </a:r>
            <a:r>
              <a:rPr lang="en-US" sz="2800" b="1" dirty="0" smtClean="0"/>
              <a:t>Jackson </a:t>
            </a:r>
            <a:r>
              <a:rPr lang="en-US" sz="2800" dirty="0" smtClean="0"/>
              <a:t>says ???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Indian Removal Act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Results: Trail of Tears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What?—800 Mile Trail (1 out 4 Cherokee die)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Where?—East Coast to Oklahoma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Nullification Crisis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Tariff of Abominations (Cause)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Why? designed to embarrass </a:t>
            </a:r>
            <a:r>
              <a:rPr lang="en-US" sz="2400" b="1" dirty="0" smtClean="0"/>
              <a:t>Pres. Adams</a:t>
            </a:r>
            <a:r>
              <a:rPr lang="en-US" sz="2400" dirty="0" smtClean="0"/>
              <a:t> and help </a:t>
            </a:r>
            <a:r>
              <a:rPr lang="en-US" sz="2400" b="1" dirty="0" smtClean="0"/>
              <a:t>Jackson</a:t>
            </a:r>
            <a:r>
              <a:rPr lang="en-US" sz="2400" dirty="0" smtClean="0"/>
              <a:t> win the election 1828 along with protecting industry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Opposed by </a:t>
            </a:r>
            <a:r>
              <a:rPr lang="en-US" sz="2800" b="1" dirty="0" smtClean="0"/>
              <a:t>VP—</a:t>
            </a:r>
            <a:r>
              <a:rPr lang="en-US" b="1" dirty="0" smtClean="0"/>
              <a:t>John Calhoun </a:t>
            </a:r>
            <a:endParaRPr lang="en-US" sz="2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Issued the SC Exposition and Protest (Event)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What?—States can nullify federal law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Webster-Hayne Debate (Event)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Who? - </a:t>
            </a:r>
            <a:r>
              <a:rPr lang="en-US" sz="2400" b="1" dirty="0" smtClean="0"/>
              <a:t>Daniel Webster </a:t>
            </a:r>
            <a:r>
              <a:rPr lang="en-US" sz="2400" dirty="0" smtClean="0"/>
              <a:t>of Mass and </a:t>
            </a:r>
            <a:r>
              <a:rPr lang="en-US" sz="2400" b="1" dirty="0" smtClean="0"/>
              <a:t>Robert Hayne </a:t>
            </a:r>
            <a:r>
              <a:rPr lang="en-US" sz="2400" dirty="0" smtClean="0"/>
              <a:t>of SC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Issue? National versus states’ rights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unny Day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nny 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ny 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Designs\Sunny Days.pot</Template>
  <TotalTime>767</TotalTime>
  <Words>615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Script MT Bold</vt:lpstr>
      <vt:lpstr>Times New Roman</vt:lpstr>
      <vt:lpstr>Wingdings</vt:lpstr>
      <vt:lpstr>Sunny Days</vt:lpstr>
      <vt:lpstr>Nationalism and Sectionalism</vt:lpstr>
      <vt:lpstr>Economic Nationalism </vt:lpstr>
      <vt:lpstr>Thomas Cole-The Oxbow</vt:lpstr>
      <vt:lpstr>Adams-Onis Treaty</vt:lpstr>
      <vt:lpstr>Judicial Nationalism </vt:lpstr>
      <vt:lpstr>Age of Jackson</vt:lpstr>
      <vt:lpstr>Jackson Continued</vt:lpstr>
      <vt:lpstr>Native American Removal</vt:lpstr>
      <vt:lpstr>Nullification Crisis</vt:lpstr>
      <vt:lpstr>Crisis Continued….</vt:lpstr>
      <vt:lpstr>Bank War</vt:lpstr>
      <vt:lpstr>Bank Continued</vt:lpstr>
      <vt:lpstr>Election of 1836 and 1840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a New Nation</dc:title>
  <dc:creator>Marlin D. Jones</dc:creator>
  <cp:lastModifiedBy>Drew Hermanson</cp:lastModifiedBy>
  <cp:revision>44</cp:revision>
  <cp:lastPrinted>1601-01-01T00:00:00Z</cp:lastPrinted>
  <dcterms:created xsi:type="dcterms:W3CDTF">2002-09-17T10:33:37Z</dcterms:created>
  <dcterms:modified xsi:type="dcterms:W3CDTF">2019-12-05T18:37:30Z</dcterms:modified>
</cp:coreProperties>
</file>