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5" r:id="rId1"/>
  </p:sldMasterIdLst>
  <p:notesMasterIdLst>
    <p:notesMasterId r:id="rId13"/>
  </p:notesMasterIdLst>
  <p:handoutMasterIdLst>
    <p:handoutMasterId r:id="rId14"/>
  </p:handoutMasterIdLst>
  <p:sldIdLst>
    <p:sldId id="480" r:id="rId2"/>
    <p:sldId id="437" r:id="rId3"/>
    <p:sldId id="364" r:id="rId4"/>
    <p:sldId id="365" r:id="rId5"/>
    <p:sldId id="442" r:id="rId6"/>
    <p:sldId id="307" r:id="rId7"/>
    <p:sldId id="458" r:id="rId8"/>
    <p:sldId id="315" r:id="rId9"/>
    <p:sldId id="322" r:id="rId10"/>
    <p:sldId id="324" r:id="rId11"/>
    <p:sldId id="328" r:id="rId12"/>
  </p:sldIdLst>
  <p:sldSz cx="9144000" cy="6858000" type="screen4x3"/>
  <p:notesSz cx="9144000" cy="6858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  <p:embeddedFont>
      <p:font typeface="Lucida Calligraphy" panose="03010101010101010101" pitchFamily="66" charset="0"/>
      <p:regular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6600"/>
    <a:srgbClr val="D47E00"/>
    <a:srgbClr val="FFDC7B"/>
    <a:srgbClr val="CC9900"/>
    <a:srgbClr val="CC3300"/>
    <a:srgbClr val="7A3D00"/>
    <a:srgbClr val="CC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8" autoAdjust="0"/>
    <p:restoredTop sz="94660"/>
  </p:normalViewPr>
  <p:slideViewPr>
    <p:cSldViewPr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AA3EAD-272D-4931-8F09-33493A361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1BFB2A-6A4C-40B9-A346-4E03182F6036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77B676-E1AD-4F96-A8A4-2FC23F4D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1CFD-8027-4AD9-8E98-2156BCC99732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C183AE-7BFD-48BF-8C37-58A89B92A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2C69-BACB-4643-9554-5EF4DFA1D8AC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DAAB-940C-49D1-8B9B-1ED7D4E3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1B4A-BDB1-4574-82E1-7699272D6B97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C65B-C576-4561-993B-C80CD88F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62C2-70FF-41AD-A4F6-D961446700BD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6157-6B0C-4EE8-81CF-5C3EA93F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7721-A2D5-4CC4-95EF-4E1BD910EC08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FEFC-C3D4-43C8-AA2A-4B6EF9661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2ACF-A946-4EAD-800B-8F3439D6DDC7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4BBC-6F8C-4FEA-AB99-783DDCE96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65ED-AEA7-40CB-9C1B-34DDDAFA8382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EE32-C5D7-43F7-8405-A484D25B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18B5-2943-4409-9D84-93DCE21454EF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7B35-455E-43D4-8139-EB99B503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D6CE-9369-4CD3-BD35-57313D7551A4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63EF-F749-41A8-B3D6-194DF5540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5CC8-D7E6-4CB1-AC59-3C096636AF39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F38-3E28-4F60-B0DC-B2C7EEFB6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1794-97B3-4543-BA77-BB5EE8BA8E28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4E42-6531-40C7-B35B-039A5F957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2DFCDE-EBC7-49AC-B07F-8D8122140B53}" type="datetimeFigureOut">
              <a:rPr lang="en-US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BE3C5BD-3819-42EC-886A-6AFB3ADCA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7" name="Picture 10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1143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22098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33528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45243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56673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8" descr="Puritans"/>
          <p:cNvPicPr>
            <a:picLocks noChangeAspect="1" noChangeArrowheads="1"/>
          </p:cNvPicPr>
          <p:nvPr userDrawn="1"/>
        </p:nvPicPr>
        <p:blipFill>
          <a:blip r:embed="rId14" cstate="print"/>
          <a:srcRect l="3334" r="55833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9"/>
          <p:cNvSpPr>
            <a:spLocks noChangeShapeType="1"/>
          </p:cNvSpPr>
          <p:nvPr userDrawn="1"/>
        </p:nvSpPr>
        <p:spPr bwMode="auto">
          <a:xfrm>
            <a:off x="1600200" y="0"/>
            <a:ext cx="0" cy="685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0" r:id="rId1"/>
    <p:sldLayoutId id="2147485281" r:id="rId2"/>
    <p:sldLayoutId id="2147485282" r:id="rId3"/>
    <p:sldLayoutId id="2147485283" r:id="rId4"/>
    <p:sldLayoutId id="2147485284" r:id="rId5"/>
    <p:sldLayoutId id="2147485285" r:id="rId6"/>
    <p:sldLayoutId id="2147485286" r:id="rId7"/>
    <p:sldLayoutId id="2147485287" r:id="rId8"/>
    <p:sldLayoutId id="2147485288" r:id="rId9"/>
    <p:sldLayoutId id="2147485289" r:id="rId10"/>
    <p:sldLayoutId id="21474852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Review: Answer questions in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percentage Indians that remained after contact with Columbus?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motivated Spain’s conquest?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were the Spanish able to succeed?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effects of </a:t>
            </a:r>
            <a:r>
              <a:rPr lang="en-US" dirty="0" err="1" smtClean="0"/>
              <a:t>Popẽ</a:t>
            </a:r>
            <a:r>
              <a:rPr lang="en-US" dirty="0" smtClean="0"/>
              <a:t> Rebellion?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was Las Casas and what was his impact?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economic system in the Spanish Colonies.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were the Spanish Empire and the French Empire different in North America?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06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nglish Tobacco Label"/>
          <p:cNvPicPr>
            <a:picLocks noChangeAspect="1" noChangeArrowheads="1"/>
          </p:cNvPicPr>
          <p:nvPr/>
        </p:nvPicPr>
        <p:blipFill>
          <a:blip r:embed="rId2" cstate="print"/>
          <a:srcRect l="2539" r="2222"/>
          <a:stretch>
            <a:fillRect/>
          </a:stretch>
        </p:blipFill>
        <p:spPr bwMode="auto">
          <a:xfrm>
            <a:off x="3581400" y="228600"/>
            <a:ext cx="3810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981200" y="3352800"/>
            <a:ext cx="6781800" cy="207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Africans arrived (1619)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perhaps slaves, perhaps indentured servants. </a:t>
            </a: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Slavery not that important until the end of the 17</a:t>
            </a:r>
            <a:r>
              <a:rPr lang="en-US" sz="21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c!</a:t>
            </a:r>
            <a:endParaRPr lang="en-US" sz="21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2590800" y="1447800"/>
            <a:ext cx="62484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9438" indent="-579438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1,000  piedmont Virginians in a rebellion against Governor Berkeley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Freed indentured servants – concerns = high taxes, Berkeley’s unwillingness to exterminate Indians</a:t>
            </a: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the end rebellion failed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but…</a:t>
            </a: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planters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searched for laborers less likely to rebel  and a way to lessen class differences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BLACK SLAVES!!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854075" lvl="1">
              <a:spcBef>
                <a:spcPct val="50000"/>
              </a:spcBef>
              <a:buClr>
                <a:srgbClr val="C82600"/>
              </a:buClr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981200" y="152400"/>
            <a:ext cx="68580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Nathaniel Bacon’s Rebellion:  1676</a:t>
            </a:r>
          </a:p>
        </p:txBody>
      </p:sp>
      <p:pic>
        <p:nvPicPr>
          <p:cNvPr id="26628" name="Picture 5" descr="Nathaniel Bacon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 l="3670" t="3896" r="4587" b="10390"/>
          <a:stretch>
            <a:fillRect/>
          </a:stretch>
        </p:blipFill>
        <p:spPr bwMode="auto">
          <a:xfrm>
            <a:off x="330771" y="990600"/>
            <a:ext cx="167481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33400" y="3509963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Nathaniel Bacon</a:t>
            </a:r>
          </a:p>
        </p:txBody>
      </p:sp>
      <p:pic>
        <p:nvPicPr>
          <p:cNvPr id="145415" name="Picture 7" descr="Governor Berkeley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l="2664" t="2127" r="4106" b="2127"/>
          <a:stretch>
            <a:fillRect/>
          </a:stretch>
        </p:blipFill>
        <p:spPr bwMode="auto">
          <a:xfrm>
            <a:off x="343661" y="4343400"/>
            <a:ext cx="17176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036064" y="5469636"/>
            <a:ext cx="131286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Governor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9560" y="76200"/>
            <a:ext cx="8153400" cy="1143000"/>
          </a:xfrm>
        </p:spPr>
        <p:txBody>
          <a:bodyPr/>
          <a:lstStyle/>
          <a:p>
            <a:r>
              <a:rPr lang="en-US" dirty="0" smtClean="0"/>
              <a:t>The English Empire in America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49680"/>
            <a:ext cx="8001000" cy="3429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First English settlements were disasters!</a:t>
            </a:r>
          </a:p>
          <a:p>
            <a:pPr lvl="1">
              <a:defRPr/>
            </a:pPr>
            <a:r>
              <a:rPr lang="en-US" sz="2800" dirty="0" smtClean="0"/>
              <a:t>Roanoke Island – 2 attempts failed (1587 colony lost)</a:t>
            </a:r>
          </a:p>
          <a:p>
            <a:pPr lvl="1">
              <a:defRPr/>
            </a:pPr>
            <a:r>
              <a:rPr lang="en-US" sz="2800" dirty="0" smtClean="0"/>
              <a:t>VA. Co. </a:t>
            </a:r>
            <a:r>
              <a:rPr lang="en-US" sz="2800" dirty="0" smtClean="0">
                <a:sym typeface="Wingdings" pitchFamily="2" charset="2"/>
              </a:rPr>
              <a:t> J</a:t>
            </a:r>
            <a:r>
              <a:rPr lang="en-US" sz="2800" dirty="0" smtClean="0"/>
              <a:t>amestown – 1607  </a:t>
            </a:r>
          </a:p>
          <a:p>
            <a:pPr lvl="2">
              <a:defRPr/>
            </a:pPr>
            <a:r>
              <a:rPr lang="en-US" dirty="0" smtClean="0"/>
              <a:t>Of 144 who arrived first – 38 survived the first year</a:t>
            </a:r>
          </a:p>
          <a:p>
            <a:pPr lvl="2">
              <a:defRPr/>
            </a:pPr>
            <a:r>
              <a:rPr lang="en-US" dirty="0" smtClean="0"/>
              <a:t>Starving time</a:t>
            </a:r>
          </a:p>
          <a:p>
            <a:pPr lvl="2">
              <a:defRPr/>
            </a:pPr>
            <a:r>
              <a:rPr lang="en-US" dirty="0" smtClean="0"/>
              <a:t>No gold or silver</a:t>
            </a:r>
          </a:p>
          <a:p>
            <a:pPr lvl="2">
              <a:defRPr/>
            </a:pPr>
            <a:r>
              <a:rPr lang="en-US" dirty="0" smtClean="0"/>
              <a:t>Powhatan and Indian Wars</a:t>
            </a: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late as 1642, only 8000 lived in VA, </a:t>
            </a:r>
            <a:endParaRPr lang="en-US" dirty="0" smtClean="0"/>
          </a:p>
          <a:p>
            <a:pPr lvl="1">
              <a:defRPr/>
            </a:pPr>
            <a:endParaRPr lang="en-US" sz="1800" dirty="0" smtClean="0"/>
          </a:p>
          <a:p>
            <a:pPr lvl="2">
              <a:defRPr/>
            </a:pPr>
            <a:endParaRPr lang="en-US" sz="1400" dirty="0" smtClean="0"/>
          </a:p>
          <a:p>
            <a:pPr>
              <a:buFont typeface="Wingdings 2" pitchFamily="18" charset="2"/>
              <a:buNone/>
              <a:defRPr/>
            </a:pPr>
            <a:endParaRPr lang="en-US" sz="1600" dirty="0" smtClean="0"/>
          </a:p>
        </p:txBody>
      </p:sp>
      <p:pic>
        <p:nvPicPr>
          <p:cNvPr id="16389" name="Picture 2" descr="http://media.web.britannica.com/eb-media/46/4846-004-16C6BA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76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contributing to the English colonization of America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33600"/>
          </a:xfrm>
        </p:spPr>
        <p:txBody>
          <a:bodyPr/>
          <a:lstStyle/>
          <a:p>
            <a:r>
              <a:rPr lang="en-US" smtClean="0"/>
              <a:t>Strategic interests of England</a:t>
            </a:r>
          </a:p>
          <a:p>
            <a:pPr lvl="1"/>
            <a:r>
              <a:rPr lang="en-US" smtClean="0"/>
              <a:t>Rivalry with Spain.  Spain, naval power based on gold and silver from Americas, threat to Protestant England</a:t>
            </a:r>
          </a:p>
          <a:p>
            <a:pPr lvl="1"/>
            <a:r>
              <a:rPr lang="en-US" smtClean="0"/>
              <a:t>Need for timber</a:t>
            </a:r>
          </a:p>
          <a:p>
            <a:pPr lvl="2"/>
            <a:endParaRPr lang="en-US" smtClean="0"/>
          </a:p>
        </p:txBody>
      </p:sp>
      <p:pic>
        <p:nvPicPr>
          <p:cNvPr id="17412" name="Picture 7" descr="http://www.climate4you.com/images/SpanishArma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38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Factors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Economic Distress  in England </a:t>
            </a:r>
            <a:r>
              <a:rPr lang="en-US" dirty="0" smtClean="0">
                <a:sym typeface="Wingdings" pitchFamily="2" charset="2"/>
              </a:rPr>
              <a:t>settlement in Virginia, </a:t>
            </a:r>
            <a:r>
              <a:rPr lang="en-US" dirty="0" smtClean="0"/>
              <a:t> and Southern Colonies</a:t>
            </a:r>
          </a:p>
          <a:p>
            <a:pPr lvl="1"/>
            <a:r>
              <a:rPr lang="en-US" dirty="0" smtClean="0"/>
              <a:t>“surplus population”   moved to cities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fear of disorder</a:t>
            </a:r>
          </a:p>
          <a:p>
            <a:pPr lvl="2"/>
            <a:r>
              <a:rPr lang="en-US" dirty="0" smtClean="0"/>
              <a:t>America opportunities for  indentured servants </a:t>
            </a:r>
          </a:p>
          <a:p>
            <a:pPr lvl="1"/>
            <a:r>
              <a:rPr lang="en-US" dirty="0" smtClean="0"/>
              <a:t>Capitalists</a:t>
            </a:r>
          </a:p>
          <a:p>
            <a:pPr lvl="2"/>
            <a:r>
              <a:rPr lang="en-US" dirty="0" smtClean="0"/>
              <a:t>Joint stock companies—helped individuals finance colonies (Virginia Co.) </a:t>
            </a:r>
            <a:r>
              <a:rPr lang="en-US" dirty="0" smtClean="0">
                <a:sym typeface="Wingdings" pitchFamily="2" charset="2"/>
              </a:rPr>
              <a:t> Jamestown; 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Headright</a:t>
            </a:r>
            <a:r>
              <a:rPr lang="en-US" dirty="0" smtClean="0">
                <a:sym typeface="Wingdings" pitchFamily="2" charset="2"/>
              </a:rPr>
              <a:t> system –you could receive 50 acres in exchange for paying for someone else’s passage to the colony.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Religious Motivations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Puritans (NE) </a:t>
            </a:r>
          </a:p>
          <a:p>
            <a:pPr lvl="1"/>
            <a:r>
              <a:rPr lang="en-US" smtClean="0"/>
              <a:t>Great Migration  – City on a Hill (model communities to provide example for reform),</a:t>
            </a:r>
          </a:p>
          <a:p>
            <a:r>
              <a:rPr lang="en-US" smtClean="0"/>
              <a:t>Separatists  (Plymouth) – escape sinful England </a:t>
            </a:r>
          </a:p>
          <a:p>
            <a:r>
              <a:rPr lang="en-US" smtClean="0"/>
              <a:t>Quakers –  (PA), (23K) by 1715 - religious opportunity </a:t>
            </a:r>
          </a:p>
          <a:p>
            <a:r>
              <a:rPr lang="en-US" smtClean="0"/>
              <a:t>Catholics – Maryland, </a:t>
            </a:r>
          </a:p>
          <a:p>
            <a:r>
              <a:rPr lang="en-US" smtClean="0"/>
              <a:t>OVER TIME ECONOMIC FACTORS FOR MIGRATION OVERWHELMED RELIGIOUS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z="1600" smtClean="0"/>
              <a:t>Southern</a:t>
            </a:r>
          </a:p>
          <a:p>
            <a:pPr algn="l" eaLnBrk="1" hangingPunct="1"/>
            <a:r>
              <a:rPr lang="en-US" sz="1600" smtClean="0"/>
              <a:t>	Chesapeake (VA, MD)</a:t>
            </a:r>
          </a:p>
          <a:p>
            <a:pPr algn="l" eaLnBrk="1" hangingPunct="1"/>
            <a:r>
              <a:rPr lang="en-US" sz="1600" smtClean="0"/>
              <a:t>	Carolinas</a:t>
            </a:r>
          </a:p>
          <a:p>
            <a:pPr algn="l" eaLnBrk="1" hangingPunct="1"/>
            <a:r>
              <a:rPr lang="en-US" sz="1600" smtClean="0"/>
              <a:t>	Georgia</a:t>
            </a:r>
          </a:p>
          <a:p>
            <a:pPr algn="l" eaLnBrk="1" hangingPunct="1"/>
            <a:r>
              <a:rPr lang="en-US" sz="1600" smtClean="0"/>
              <a:t>New England</a:t>
            </a:r>
          </a:p>
          <a:p>
            <a:pPr algn="l" eaLnBrk="1" hangingPunct="1"/>
            <a:r>
              <a:rPr lang="en-US" sz="1600" smtClean="0"/>
              <a:t>	MA Bay, CT, NH</a:t>
            </a:r>
          </a:p>
          <a:p>
            <a:pPr algn="l" eaLnBrk="1" hangingPunct="1"/>
            <a:r>
              <a:rPr lang="en-US" sz="1600" smtClean="0"/>
              <a:t>	RI</a:t>
            </a:r>
          </a:p>
          <a:p>
            <a:pPr algn="l" eaLnBrk="1" hangingPunct="1"/>
            <a:r>
              <a:rPr lang="en-US" sz="1600" smtClean="0"/>
              <a:t>Middle</a:t>
            </a:r>
          </a:p>
          <a:p>
            <a:pPr algn="l" eaLnBrk="1" hangingPunct="1"/>
            <a:r>
              <a:rPr lang="en-US" sz="1600" smtClean="0"/>
              <a:t>	New York, </a:t>
            </a:r>
          </a:p>
          <a:p>
            <a:pPr algn="l" eaLnBrk="1" hangingPunct="1"/>
            <a:r>
              <a:rPr lang="en-US" sz="1600" smtClean="0"/>
              <a:t>	PA (NJ, DE)</a:t>
            </a:r>
          </a:p>
          <a:p>
            <a:pPr algn="l" eaLnBrk="1" hangingPunct="1"/>
            <a:endParaRPr lang="en-US" smtClean="0"/>
          </a:p>
        </p:txBody>
      </p:sp>
      <p:sp>
        <p:nvSpPr>
          <p:cNvPr id="20483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>
                <a:solidFill>
                  <a:srgbClr val="FF0000"/>
                </a:solidFill>
              </a:rPr>
              <a:t>American Colonies</a:t>
            </a:r>
            <a:br>
              <a:rPr smtClean="0">
                <a:solidFill>
                  <a:srgbClr val="FF0000"/>
                </a:solidFill>
              </a:rPr>
            </a:br>
            <a:r>
              <a:rPr sz="2400" smtClean="0">
                <a:solidFill>
                  <a:srgbClr val="FF0000"/>
                </a:solidFill>
              </a:rPr>
              <a:t>different regions very different cultures! No unity! Beginnings of localism and sectionalism!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 descr="http://www.colonial-america.info/images/colonies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3143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7315200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Virginia and Tobacco</a:t>
            </a:r>
          </a:p>
        </p:txBody>
      </p:sp>
      <p:pic>
        <p:nvPicPr>
          <p:cNvPr id="22531" name="Picture 4" descr="304690_m_03_05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203825" y="1981200"/>
            <a:ext cx="3635375" cy="464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19050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2533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749675" cy="3733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Tobacco became basis of economy (Rolfe)and saved failing colony</a:t>
            </a:r>
          </a:p>
          <a:p>
            <a:pPr lvl="1"/>
            <a:r>
              <a:rPr lang="en-US" smtClean="0">
                <a:sym typeface="Wingdings" pitchFamily="2" charset="2"/>
              </a:rPr>
              <a:t>Need for labor</a:t>
            </a:r>
          </a:p>
          <a:p>
            <a:pPr lvl="2"/>
            <a:r>
              <a:rPr lang="en-US" smtClean="0">
                <a:sym typeface="Wingdings" pitchFamily="2" charset="2"/>
              </a:rPr>
              <a:t>Indentured servants</a:t>
            </a:r>
          </a:p>
          <a:p>
            <a:pPr lvl="3"/>
            <a:r>
              <a:rPr lang="en-US" smtClean="0">
                <a:sym typeface="Wingdings" pitchFamily="2" charset="2"/>
              </a:rPr>
              <a:t>¾ of VA immigrants 1640 – 1675</a:t>
            </a:r>
          </a:p>
          <a:p>
            <a:pPr lvl="1"/>
            <a:r>
              <a:rPr lang="en-US" smtClean="0">
                <a:sym typeface="Wingdings" pitchFamily="2" charset="2"/>
              </a:rPr>
              <a:t>Soil butchery  </a:t>
            </a:r>
          </a:p>
          <a:p>
            <a:pPr lvl="2"/>
            <a:r>
              <a:rPr lang="en-US" smtClean="0">
                <a:sym typeface="Wingdings" pitchFamily="2" charset="2"/>
              </a:rPr>
              <a:t>Expansion</a:t>
            </a:r>
          </a:p>
          <a:p>
            <a:pPr lvl="2"/>
            <a:r>
              <a:rPr lang="en-US" smtClean="0">
                <a:sym typeface="Wingdings" pitchFamily="2" charset="2"/>
              </a:rPr>
              <a:t>Problems with Indians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2534" name="Content Placeholder 6"/>
          <p:cNvSpPr>
            <a:spLocks noGrp="1"/>
          </p:cNvSpPr>
          <p:nvPr>
            <p:ph sz="quarter" idx="2"/>
          </p:nvPr>
        </p:nvSpPr>
        <p:spPr>
          <a:xfrm>
            <a:off x="4953000" y="1371600"/>
            <a:ext cx="3749675" cy="4572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66294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9438" indent="-579438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House of Burgesses  - first legislature in English colonies (1619)</a:t>
            </a:r>
            <a:endParaRPr lang="en-US" sz="23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5" name="Picture 4" descr="http://pics.livejournal.com/cruisedirector/pic/006eq9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3552825" cy="236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7833</TotalTime>
  <Words>420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Arial</vt:lpstr>
      <vt:lpstr>Comic Sans MS</vt:lpstr>
      <vt:lpstr>Calibri</vt:lpstr>
      <vt:lpstr>Wingdings 2</vt:lpstr>
      <vt:lpstr>Lucida Calligraphy</vt:lpstr>
      <vt:lpstr>Equity</vt:lpstr>
      <vt:lpstr>Bell work Review: Answer questions in notebook</vt:lpstr>
      <vt:lpstr>The English Empire in America</vt:lpstr>
      <vt:lpstr>Factors contributing to the English colonization of America</vt:lpstr>
      <vt:lpstr>Economic Factors </vt:lpstr>
      <vt:lpstr>Religious Motivations</vt:lpstr>
      <vt:lpstr>American Colonies different regions very different cultures! No unity! Beginnings of localism and sectionalism!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Susan M. Pojer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Settlement of New England</dc:title>
  <dc:creator>Susan M. Pojer</dc:creator>
  <cp:lastModifiedBy>Drew Hermanson</cp:lastModifiedBy>
  <cp:revision>371</cp:revision>
  <cp:lastPrinted>1601-01-01T00:00:00Z</cp:lastPrinted>
  <dcterms:created xsi:type="dcterms:W3CDTF">2003-09-02T00:33:39Z</dcterms:created>
  <dcterms:modified xsi:type="dcterms:W3CDTF">2019-09-13T11:36:25Z</dcterms:modified>
</cp:coreProperties>
</file>