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handoutMasterIdLst>
    <p:handoutMasterId r:id="rId15"/>
  </p:handoutMasterIdLst>
  <p:sldIdLst>
    <p:sldId id="256" r:id="rId2"/>
    <p:sldId id="271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70" r:id="rId12"/>
    <p:sldId id="265" r:id="rId13"/>
    <p:sldId id="269" r:id="rId14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3CCFF"/>
    <a:srgbClr val="66FFFF"/>
    <a:srgbClr val="FF7C80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EB27CA68-0194-4F30-9109-EC30B827A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70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AF28-226E-490A-918A-3E4164EACD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73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151-FCE2-4868-88FB-7ECB176831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83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151-FCE2-4868-88FB-7ECB176831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31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151-FCE2-4868-88FB-7ECB176831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151-FCE2-4868-88FB-7ECB176831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84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151-FCE2-4868-88FB-7ECB176831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03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7151-FCE2-4868-88FB-7ECB176831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11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123C-C489-4728-A429-EB1B3CC69A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848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D865-0904-483E-8DBA-1C4281A84C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89B6C-F850-4662-A223-CBCA10B81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111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D66CE-5216-4ED7-877B-9A39BE849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6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B191-8810-45D9-8D90-7043894D3A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602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3488" y="1905000"/>
            <a:ext cx="3979862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3488" y="4076700"/>
            <a:ext cx="3979862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71D06-83A2-4D3B-B59C-DAAFF2E7A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43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0F77-85DD-4F44-9871-3A975E3365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0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D113-CA6E-4ABE-80A7-5C6A270D9A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86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BB2-6121-4CF7-AA1D-B286AC4440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9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196E-2E41-445F-8389-C3FA59B278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2655-33BF-449E-BC64-1A61DE8056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DB3D-84D3-4313-8CA4-7E72E2E26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EC55-52E2-4817-8CC6-A8345B4F81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3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1FF7151-FCE2-4868-88FB-7ECB176831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715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emory.loc.gov/cgi-bin/query/i?pp/ils:@field(NUMBER+@band(cph+3g03115)):displayType=1:m856sd=cph:m856sf=3g0311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n.com/2007/LIVING/wayoflife/10/17/mf.uncle.sam/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alafilm.com/1812/e/people/dollymadison.html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150.si.edu/chap3/3batl.htm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hyperlink" Target="http://americanhistory.si.edu/ss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915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The Presidency of JAMES MADISON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84763"/>
            <a:ext cx="78486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While the War of 1812 produced 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 clear winner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it gave Americans a strong sense of 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pride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Baskerville Old Face" panose="02020602080505020303" pitchFamily="18" charset="0"/>
              </a:rPr>
              <a:t>The Important Battles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84" y="1219200"/>
            <a:ext cx="3862387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Battle of New Orleans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Occurred January 1815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Andrew Jackson &amp; his Tennessee volunteers defeated to numerous British troops under Gen. Packenham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battle happened after the signing of the Treaty of Ghent</a:t>
            </a:r>
          </a:p>
        </p:txBody>
      </p:sp>
      <p:pic>
        <p:nvPicPr>
          <p:cNvPr id="12292" name="Picture 5" descr="General Andrew Jackson After the Battle of New Orle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3170238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Baskerville Old Face" panose="02020602080505020303" pitchFamily="18" charset="0"/>
              </a:rPr>
              <a:t>The Hartford Convention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1842286"/>
            <a:ext cx="4502841" cy="306259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340" name="Content Placeholder 9"/>
          <p:cNvSpPr>
            <a:spLocks noGrp="1"/>
          </p:cNvSpPr>
          <p:nvPr>
            <p:ph sz="half" idx="2"/>
          </p:nvPr>
        </p:nvSpPr>
        <p:spPr>
          <a:xfrm>
            <a:off x="4724400" y="1807029"/>
            <a:ext cx="4343400" cy="40587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Dec. 1814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Englanders angered by War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party was in NE?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 time </a:t>
            </a:r>
            <a:r>
              <a:rPr lang="en-US" altLang="en-US" sz="2800" u="sng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secession</a:t>
            </a:r>
            <a:r>
              <a:rPr lang="en-US" altLang="en-US" sz="28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announced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37" y="342900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Baskerville Old Face" panose="02020602080505020303" pitchFamily="18" charset="0"/>
              </a:rPr>
              <a:t>The Treaty of Ghent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14600" y="1600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990600" y="1524000"/>
            <a:ext cx="7010400" cy="5105400"/>
          </a:xfrm>
          <a:prstGeom prst="verticalScroll">
            <a:avLst>
              <a:gd name="adj" fmla="val 125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981200" y="160020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December 24, 1814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828800" y="2286000"/>
            <a:ext cx="533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borders remained the same between the countries.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else was negotiated.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Ended the Second War for Independence.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en-US" smtClean="0"/>
              <a:t>Adams-Onís</a:t>
            </a:r>
            <a:r>
              <a:rPr lang="en-US" altLang="en-US" smtClean="0">
                <a:latin typeface="Garamond" panose="02020404030301010803" pitchFamily="18" charset="0"/>
              </a:rPr>
              <a:t> </a:t>
            </a:r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31113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Baskerville Old Face" panose="02020602080505020303" pitchFamily="18" charset="0"/>
              </a:rPr>
              <a:t>The Election of 1808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Republican Party 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James Madison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74" y="2865881"/>
            <a:ext cx="3048000" cy="359922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122" y="1835254"/>
            <a:ext cx="4545655" cy="34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Baskerville Old Face" panose="02020602080505020303" pitchFamily="18" charset="0"/>
              </a:rPr>
              <a:t>The Causes of the War of 1812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4419600" cy="51054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blockade of  French ports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trade was hurt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impressment 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Chesapeake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angered Americans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Embargo Act of 1807 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Hurt trade, farming, and shipping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dirty="0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7" y="1981200"/>
            <a:ext cx="4772025" cy="366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9" r="14217"/>
          <a:stretch/>
        </p:blipFill>
        <p:spPr>
          <a:xfrm>
            <a:off x="4700586" y="1657349"/>
            <a:ext cx="4443413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7" y="304800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Baskerville Old Face" panose="02020602080505020303" pitchFamily="18" charset="0"/>
              </a:rPr>
              <a:t>The Causes of the War of 1812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4267200" cy="54102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4"/>
            </a:pPr>
            <a:r>
              <a:rPr lang="en-US" altLang="en-US" sz="2800" dirty="0" smtClean="0">
                <a:solidFill>
                  <a:srgbClr val="FFC000"/>
                </a:solidFill>
              </a:rPr>
              <a:t>War Hawks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 smtClean="0"/>
              <a:t>Young Congressmen who wanted to begin war with Britain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5"/>
            </a:pPr>
            <a:r>
              <a:rPr lang="en-US" altLang="en-US" sz="2800" dirty="0" smtClean="0">
                <a:solidFill>
                  <a:srgbClr val="FFC000"/>
                </a:solidFill>
              </a:rPr>
              <a:t>British support of Native Americans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 smtClean="0"/>
              <a:t>Americans thought the British were helping the Native Americans in Canada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5"/>
            </a:pPr>
            <a:r>
              <a:rPr lang="en-US" altLang="en-US" sz="2800" dirty="0" smtClean="0">
                <a:solidFill>
                  <a:srgbClr val="FFC000"/>
                </a:solidFill>
              </a:rPr>
              <a:t>Madison</a:t>
            </a:r>
            <a:r>
              <a:rPr lang="en-US" altLang="en-US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en-US" sz="2800" dirty="0" smtClean="0">
                <a:solidFill>
                  <a:srgbClr val="FFC000"/>
                </a:solidFill>
              </a:rPr>
              <a:t>s desire for freedom of the seas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32450"/>
            <a:ext cx="3165144" cy="405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963" y="1732449"/>
            <a:ext cx="3374818" cy="4058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252" r="4455"/>
          <a:stretch/>
        </p:blipFill>
        <p:spPr>
          <a:xfrm>
            <a:off x="4539017" y="1818564"/>
            <a:ext cx="4572000" cy="3918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2732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Baskerville Old Face" panose="02020602080505020303" pitchFamily="18" charset="0"/>
              </a:rPr>
              <a:t>The Battle of Tippecanoe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5010150" cy="452650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chemeClr val="accent1"/>
                </a:solidFill>
              </a:rPr>
              <a:t>When?  </a:t>
            </a:r>
            <a:r>
              <a:rPr lang="en-US" altLang="en-US" sz="2400" dirty="0" smtClean="0"/>
              <a:t>It occurred in Nov. of 1811.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chemeClr val="accent1"/>
                </a:solidFill>
              </a:rPr>
              <a:t>Who?  </a:t>
            </a:r>
            <a:r>
              <a:rPr lang="en-US" altLang="en-US" sz="2400" dirty="0" smtClean="0"/>
              <a:t>Tecumseh, the Shawnee chief, and William Henry Harrison, the governor of the Indiana Territory, had a falling out.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chemeClr val="accent1"/>
                </a:solidFill>
              </a:rPr>
              <a:t>Why?  </a:t>
            </a:r>
            <a:r>
              <a:rPr lang="en-US" altLang="en-US" sz="2400" dirty="0" smtClean="0"/>
              <a:t>The Shawnee wanted to unite with other NA tribes.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chemeClr val="accent1"/>
                </a:solidFill>
              </a:rPr>
              <a:t>Effect: </a:t>
            </a:r>
            <a:r>
              <a:rPr lang="en-US" altLang="en-US" sz="2400" dirty="0" smtClean="0"/>
              <a:t>The battle shattered the Native Americans’ confidence &amp; most fled to Canada. </a:t>
            </a:r>
            <a:endParaRPr lang="en-US" altLang="en-US" sz="2400" b="1" dirty="0" smtClean="0"/>
          </a:p>
        </p:txBody>
      </p:sp>
      <p:pic>
        <p:nvPicPr>
          <p:cNvPr id="7172" name="Picture 4" descr="AG00627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343400"/>
            <a:ext cx="3062288" cy="184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731933" y="1554693"/>
            <a:ext cx="3429000" cy="2286000"/>
          </a:xfrm>
          <a:prstGeom prst="cloudCallout">
            <a:avLst>
              <a:gd name="adj1" fmla="val -14028"/>
              <a:gd name="adj2" fmla="val 73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0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The Americans wanted to wage war on the British for “helping” us.  We never asked for help.</a:t>
            </a:r>
            <a:r>
              <a:rPr lang="en-US" altLang="en-US" sz="2000">
                <a:latin typeface="Times New Roman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8612"/>
            <a:ext cx="8162925" cy="1309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dirty="0" smtClean="0">
                <a:latin typeface="Baskerville Old Face" panose="02020602080505020303" pitchFamily="18" charset="0"/>
              </a:rPr>
              <a:t>War is declared…</a:t>
            </a:r>
            <a:r>
              <a:rPr lang="en-US" altLang="en-US" sz="4000" dirty="0" smtClean="0">
                <a:latin typeface="Script MT Bold" panose="03040602040607080904" pitchFamily="66" charset="0"/>
              </a:rPr>
              <a:t/>
            </a:r>
            <a:br>
              <a:rPr lang="en-US" altLang="en-US" sz="4000" dirty="0" smtClean="0">
                <a:latin typeface="Script MT Bold" panose="03040602040607080904" pitchFamily="66" charset="0"/>
              </a:rPr>
            </a:br>
            <a:r>
              <a:rPr lang="en-US" altLang="en-US" sz="4000" dirty="0" smtClean="0">
                <a:latin typeface="Script MT Bold" panose="03040602040607080904" pitchFamily="66" charset="0"/>
              </a:rPr>
              <a:t>                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…</a:t>
            </a:r>
            <a:r>
              <a:rPr lang="en-US" altLang="en-US" sz="2800" dirty="0" smtClean="0"/>
              <a:t>but there are problems</a:t>
            </a:r>
            <a:endParaRPr lang="en-US" altLang="en-US" sz="2800" dirty="0" smtClean="0">
              <a:latin typeface="Script MT Bold" panose="03040602040607080904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438400"/>
            <a:ext cx="75438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 had too few soldiers to fight a war.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opinion was divided. 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Pres. Madison never felt a consensus from the American people.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no money for the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7050" y="304800"/>
            <a:ext cx="7931150" cy="64135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Baskerville Old Face" panose="02020602080505020303" pitchFamily="18" charset="0"/>
              </a:rPr>
              <a:t>The Origins of Uncle Sam </a:t>
            </a:r>
          </a:p>
        </p:txBody>
      </p:sp>
      <p:pic>
        <p:nvPicPr>
          <p:cNvPr id="9219" name="Picture 1034" descr="The Fall of Washingto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" y="1659162"/>
            <a:ext cx="5486400" cy="3921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1039"/>
          <p:cNvSpPr txBox="1">
            <a:spLocks noChangeArrowheads="1"/>
          </p:cNvSpPr>
          <p:nvPr/>
        </p:nvSpPr>
        <p:spPr bwMode="auto">
          <a:xfrm>
            <a:off x="6553200" y="3810000"/>
            <a:ext cx="2057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For more information about “Uncle Sam” Wilson, visit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hlinkClick r:id="rId5"/>
              </a:rPr>
              <a:t>http://www.cnn.com/2007/LIVING/wayoflife/10/17/mf.uncle.sam/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1981200"/>
            <a:ext cx="3352800" cy="411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8600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Baskerville Old Face" panose="02020602080505020303" pitchFamily="18" charset="0"/>
              </a:rPr>
              <a:t>The Important Battles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276" y="1371600"/>
            <a:ext cx="397510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British Raid on Washington, D.C.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Aug. 1814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British set fire to the Capitol &amp; the White House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Dolly Madison saves the day, painting, and papers!</a:t>
            </a:r>
          </a:p>
        </p:txBody>
      </p:sp>
      <p:pic>
        <p:nvPicPr>
          <p:cNvPr id="10244" name="Picture 5" descr="935-_mrs_madiso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037402"/>
            <a:ext cx="3365500" cy="4041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3191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Baskerville Old Face" panose="02020602080505020303" pitchFamily="18" charset="0"/>
              </a:rPr>
              <a:t>The Important Battles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9751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Battle of Fort McHenry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Occurred on September 13, 1814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British bomb the Baltimore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Francis Scott Key writes the “Star Spangled Banner” </a:t>
            </a:r>
          </a:p>
        </p:txBody>
      </p:sp>
      <p:pic>
        <p:nvPicPr>
          <p:cNvPr id="11268" name="Picture 5" descr="[American Battle]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6613" y="3200400"/>
            <a:ext cx="3505200" cy="31162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8" descr="Photo of the Star-Spangled Banner at the National Museum of American History.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2743" y="1295400"/>
            <a:ext cx="2373313" cy="3352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1200</TotalTime>
  <Words>405</Words>
  <Application>Microsoft Office PowerPoint</Application>
  <PresentationFormat>On-screen Show (4:3)</PresentationFormat>
  <Paragraphs>63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Baskerville Old Face</vt:lpstr>
      <vt:lpstr>Calisto MT</vt:lpstr>
      <vt:lpstr>Garamond</vt:lpstr>
      <vt:lpstr>Script MT Bold</vt:lpstr>
      <vt:lpstr>Times New Roman</vt:lpstr>
      <vt:lpstr>Trebuchet MS</vt:lpstr>
      <vt:lpstr>Wingdings</vt:lpstr>
      <vt:lpstr>Wingdings 2</vt:lpstr>
      <vt:lpstr>Slate</vt:lpstr>
      <vt:lpstr>The Presidency of JAMES MADISON</vt:lpstr>
      <vt:lpstr>The Election of 1808</vt:lpstr>
      <vt:lpstr>The Causes of the War of 1812</vt:lpstr>
      <vt:lpstr>The Causes of the War of 1812</vt:lpstr>
      <vt:lpstr>The Battle of Tippecanoe</vt:lpstr>
      <vt:lpstr>War is declared…                    …but there are problems</vt:lpstr>
      <vt:lpstr>The Origins of Uncle Sam </vt:lpstr>
      <vt:lpstr>The Important Battles</vt:lpstr>
      <vt:lpstr>The Important Battles</vt:lpstr>
      <vt:lpstr>The Important Battles</vt:lpstr>
      <vt:lpstr>The Hartford Convention</vt:lpstr>
      <vt:lpstr>The Treaty of Ghent</vt:lpstr>
      <vt:lpstr>Adams-Onís </vt:lpstr>
    </vt:vector>
  </TitlesOfParts>
  <Company>Pender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Madison’s War</dc:title>
  <dc:creator>GreeneL</dc:creator>
  <cp:lastModifiedBy>Drew Hermanson</cp:lastModifiedBy>
  <cp:revision>41</cp:revision>
  <dcterms:created xsi:type="dcterms:W3CDTF">2003-01-27T20:56:05Z</dcterms:created>
  <dcterms:modified xsi:type="dcterms:W3CDTF">2019-11-13T12:44:09Z</dcterms:modified>
</cp:coreProperties>
</file>