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sldIdLst>
    <p:sldId id="256" r:id="rId2"/>
    <p:sldId id="258" r:id="rId3"/>
    <p:sldId id="259" r:id="rId4"/>
    <p:sldId id="261" r:id="rId5"/>
    <p:sldId id="263" r:id="rId6"/>
    <p:sldId id="270" r:id="rId7"/>
    <p:sldId id="264" r:id="rId8"/>
    <p:sldId id="265" r:id="rId9"/>
    <p:sldId id="266" r:id="rId10"/>
    <p:sldId id="267" r:id="rId11"/>
    <p:sldId id="268" r:id="rId12"/>
    <p:sldId id="275" r:id="rId13"/>
    <p:sldId id="276" r:id="rId14"/>
    <p:sldId id="277" r:id="rId15"/>
    <p:sldId id="286" r:id="rId16"/>
    <p:sldId id="279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FFA16710-CD4A-40D6-A3DF-F575A471728C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F7C61AB-4FB2-403C-AB3B-7AD5D8643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66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6710-CD4A-40D6-A3DF-F575A471728C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61AB-4FB2-403C-AB3B-7AD5D8643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1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6710-CD4A-40D6-A3DF-F575A471728C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61AB-4FB2-403C-AB3B-7AD5D8643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5472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6710-CD4A-40D6-A3DF-F575A471728C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61AB-4FB2-403C-AB3B-7AD5D8643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6710-CD4A-40D6-A3DF-F575A471728C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61AB-4FB2-403C-AB3B-7AD5D8643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080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6710-CD4A-40D6-A3DF-F575A471728C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61AB-4FB2-403C-AB3B-7AD5D8643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1956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6710-CD4A-40D6-A3DF-F575A471728C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61AB-4FB2-403C-AB3B-7AD5D8643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581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6710-CD4A-40D6-A3DF-F575A471728C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61AB-4FB2-403C-AB3B-7AD5D8643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6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6710-CD4A-40D6-A3DF-F575A471728C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61AB-4FB2-403C-AB3B-7AD5D8643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1424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6710-CD4A-40D6-A3DF-F575A471728C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61AB-4FB2-403C-AB3B-7AD5D8643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3754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6710-CD4A-40D6-A3DF-F575A471728C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61AB-4FB2-403C-AB3B-7AD5D8643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4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FA16710-CD4A-40D6-A3DF-F575A471728C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F7C61AB-4FB2-403C-AB3B-7AD5D8643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3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405" y="2997484"/>
            <a:ext cx="4419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“Congress”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4421405" cy="3213100"/>
          </a:xfrm>
        </p:spPr>
        <p:txBody>
          <a:bodyPr>
            <a:normAutofit/>
          </a:bodyPr>
          <a:lstStyle/>
          <a:p>
            <a:pPr algn="ctr"/>
            <a:r>
              <a:rPr lang="en-US" sz="6300" dirty="0" smtClean="0"/>
              <a:t>Legislative Branch</a:t>
            </a:r>
            <a:endParaRPr lang="en-US" sz="6300" dirty="0"/>
          </a:p>
        </p:txBody>
      </p:sp>
      <p:pic>
        <p:nvPicPr>
          <p:cNvPr id="16386" name="Picture 2" descr="http://www.babble.com/CS/blogs/strollerderby/us%20capitol%20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33400"/>
            <a:ext cx="38862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Leaders in Congress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763000" cy="5486400"/>
          </a:xfrm>
        </p:spPr>
        <p:txBody>
          <a:bodyPr>
            <a:normAutofit/>
          </a:bodyPr>
          <a:lstStyle/>
          <a:p>
            <a:pPr algn="l"/>
            <a:r>
              <a:rPr lang="en-US" sz="4000" b="1" u="sng" dirty="0" smtClean="0"/>
              <a:t>Senate</a:t>
            </a:r>
          </a:p>
          <a:p>
            <a:pPr algn="l"/>
            <a:r>
              <a:rPr lang="en-US" sz="4000" dirty="0" smtClean="0"/>
              <a:t>“President of the Senate”: ________________</a:t>
            </a:r>
          </a:p>
          <a:p>
            <a:pPr algn="l"/>
            <a:r>
              <a:rPr lang="en-US" sz="4000" dirty="0" smtClean="0"/>
              <a:t>Job</a:t>
            </a:r>
            <a:r>
              <a:rPr lang="en-US" sz="4000" dirty="0" smtClean="0"/>
              <a:t>:</a:t>
            </a:r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Day-to-Day Leader:</a:t>
            </a:r>
          </a:p>
          <a:p>
            <a:pPr algn="l"/>
            <a:r>
              <a:rPr lang="en-US" sz="4000" dirty="0" smtClean="0"/>
              <a:t>___________________</a:t>
            </a:r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8600" y="2286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Vice President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3403948"/>
            <a:ext cx="4724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/>
              <a:t>Break Ties – only votes when there is a TIE</a:t>
            </a:r>
            <a:endParaRPr lang="en-US" sz="29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408149"/>
            <a:ext cx="4724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/>
              <a:t>President Pro Tempore</a:t>
            </a:r>
            <a:endParaRPr lang="en-US" sz="2900" b="1" dirty="0"/>
          </a:p>
        </p:txBody>
      </p:sp>
      <p:pic>
        <p:nvPicPr>
          <p:cNvPr id="1026" name="Picture 2" descr="Image result for mike p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64489"/>
            <a:ext cx="2095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resident pro tempore of the sen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4167308"/>
            <a:ext cx="1581150" cy="237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Leaders in Congress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763000" cy="5486400"/>
          </a:xfrm>
        </p:spPr>
        <p:txBody>
          <a:bodyPr>
            <a:normAutofit/>
          </a:bodyPr>
          <a:lstStyle/>
          <a:p>
            <a:pPr algn="l"/>
            <a:r>
              <a:rPr lang="en-US" sz="4000" b="1" u="sng" dirty="0" smtClean="0"/>
              <a:t>Both Houses</a:t>
            </a:r>
          </a:p>
          <a:p>
            <a:pPr algn="l"/>
            <a:r>
              <a:rPr lang="en-US" sz="4000" dirty="0" smtClean="0"/>
              <a:t>Floor Leaders</a:t>
            </a:r>
          </a:p>
          <a:p>
            <a:pPr algn="l"/>
            <a:r>
              <a:rPr lang="en-US" sz="2700" dirty="0" smtClean="0"/>
              <a:t>Majority Leader and Minority Leader</a:t>
            </a:r>
          </a:p>
          <a:p>
            <a:pPr algn="l"/>
            <a:r>
              <a:rPr lang="en-US" sz="2800" dirty="0" smtClean="0"/>
              <a:t>Job:</a:t>
            </a:r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Whips</a:t>
            </a:r>
          </a:p>
          <a:p>
            <a:pPr algn="l"/>
            <a:r>
              <a:rPr lang="en-US" sz="2800" dirty="0" smtClean="0"/>
              <a:t>Majority Whip and Minority Whip</a:t>
            </a:r>
          </a:p>
          <a:p>
            <a:pPr algn="l"/>
            <a:r>
              <a:rPr lang="en-US" sz="2800" dirty="0" smtClean="0"/>
              <a:t>Job:</a:t>
            </a:r>
          </a:p>
          <a:p>
            <a:pPr algn="l"/>
            <a:endParaRPr lang="en-US" sz="4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62000" y="2971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Lead debate for their party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5715000"/>
            <a:ext cx="487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Get the members from their party to show up and vote </a:t>
            </a:r>
            <a:endParaRPr lang="en-US" sz="2600" b="1" dirty="0"/>
          </a:p>
        </p:txBody>
      </p:sp>
      <p:sp>
        <p:nvSpPr>
          <p:cNvPr id="2" name="AutoShape 2" descr="http://csubblog.files.wordpress.com/2012/03/kevinmccarth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csubblog.files.wordpress.com/2012/03/kevinmccarth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kevin mccarth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kevin mccarth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7060" y="3429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House of Representatives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Each state’s representation is based on _____________</a:t>
            </a:r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Total # of (voting) Representatives: _____</a:t>
            </a:r>
          </a:p>
          <a:p>
            <a:pPr algn="l"/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9906" y="2133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population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2206" y="42158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435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House of Representatives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11756"/>
            <a:ext cx="8763000" cy="5441444"/>
          </a:xfrm>
        </p:spPr>
        <p:txBody>
          <a:bodyPr>
            <a:normAutofit/>
          </a:bodyPr>
          <a:lstStyle/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How many of those reps go to each state?</a:t>
            </a:r>
          </a:p>
          <a:p>
            <a:pPr algn="l"/>
            <a:r>
              <a:rPr lang="en-US" sz="3200" dirty="0" smtClean="0"/>
              <a:t>Every 10 years - _________ to count population</a:t>
            </a:r>
          </a:p>
          <a:p>
            <a:pPr algn="l"/>
            <a:endParaRPr lang="en-US" sz="3200" dirty="0" smtClean="0"/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Apportionment:</a:t>
            </a:r>
          </a:p>
          <a:p>
            <a:pPr algn="l"/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352800" y="2147312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census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638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Divide up the 435 seats based on census results (some states get more, some less)</a:t>
            </a:r>
            <a:endParaRPr lang="en-US" sz="3200" b="1" dirty="0"/>
          </a:p>
        </p:txBody>
      </p:sp>
      <p:pic>
        <p:nvPicPr>
          <p:cNvPr id="33794" name="Picture 2" descr="http://www.mentalfloss.com/blogs/wp-content/uploads/2010/04/census-wor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895600"/>
            <a:ext cx="3583864" cy="2580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House of Representatives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25663"/>
            <a:ext cx="8763000" cy="4953000"/>
          </a:xfrm>
        </p:spPr>
        <p:txBody>
          <a:bodyPr>
            <a:normAutofit/>
          </a:bodyPr>
          <a:lstStyle/>
          <a:p>
            <a:pPr algn="l"/>
            <a:endParaRPr lang="en-US" sz="3200" u="sng" dirty="0" smtClean="0"/>
          </a:p>
          <a:p>
            <a:pPr algn="l"/>
            <a:r>
              <a:rPr lang="en-US" sz="3200" u="sng" dirty="0" smtClean="0"/>
              <a:t>Gerrymandering</a:t>
            </a:r>
            <a:r>
              <a:rPr lang="en-US" sz="3200" dirty="0" smtClean="0"/>
              <a:t> –</a:t>
            </a:r>
          </a:p>
          <a:p>
            <a:pPr algn="l"/>
            <a:endParaRPr lang="en-US" sz="3200" dirty="0" smtClean="0"/>
          </a:p>
          <a:p>
            <a:pPr algn="l"/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**When states gain reps, they must draw new districts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717168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Drawing district boundaries for political reasons (trying to make a  “Republican” or “Democrat” District)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Gerrymandering?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" y="1676400"/>
            <a:ext cx="8915401" cy="3530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03775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House of Representatives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458200" cy="5029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200" dirty="0" smtClean="0"/>
              <a:t>Qualifications </a:t>
            </a:r>
          </a:p>
          <a:p>
            <a:pPr algn="l"/>
            <a:r>
              <a:rPr lang="en-US" sz="3200" dirty="0" smtClean="0"/>
              <a:t>1)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2)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3)</a:t>
            </a:r>
          </a:p>
          <a:p>
            <a:pPr algn="l"/>
            <a:endParaRPr lang="en-US" sz="3200" dirty="0" smtClean="0"/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Length of Term: ______ Years</a:t>
            </a:r>
          </a:p>
          <a:p>
            <a:pPr algn="l"/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85800" y="1752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25 years old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895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US Citizen for 7 yrs. 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9624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Live in the state you represent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5521643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Two</a:t>
            </a:r>
            <a:endParaRPr lang="en-US" sz="3200" b="1" dirty="0"/>
          </a:p>
        </p:txBody>
      </p:sp>
      <p:pic>
        <p:nvPicPr>
          <p:cNvPr id="36866" name="Picture 2" descr="http://www.idahoreporter.com/wp-content/uploads/2010/05/Seal-of-the-US-House-of-Representati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2911475" cy="291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82575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House of Representatives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3999"/>
            <a:ext cx="8458200" cy="5006975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“Lower House” – More people (each individual has less power); represent individual districts within a state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Special Powers:</a:t>
            </a:r>
          </a:p>
          <a:p>
            <a:pPr algn="l"/>
            <a:r>
              <a:rPr lang="en-US" sz="3200" dirty="0" smtClean="0"/>
              <a:t>1)</a:t>
            </a:r>
          </a:p>
          <a:p>
            <a:pPr algn="l"/>
            <a:r>
              <a:rPr lang="en-US" sz="3200" dirty="0" smtClean="0"/>
              <a:t>2)</a:t>
            </a:r>
          </a:p>
          <a:p>
            <a:pPr algn="l"/>
            <a:r>
              <a:rPr lang="en-US" sz="3200" dirty="0" smtClean="0"/>
              <a:t>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189135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All a</a:t>
            </a:r>
            <a:r>
              <a:rPr lang="en-US" sz="2800" b="1" u="sng" dirty="0" smtClean="0"/>
              <a:t>ppropriations</a:t>
            </a:r>
            <a:r>
              <a:rPr lang="en-US" sz="2800" b="1" dirty="0" smtClean="0"/>
              <a:t> (money) bills must start here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181599"/>
            <a:ext cx="883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Bring impeachment charges against pres./judges</a:t>
            </a:r>
            <a:endParaRPr lang="en-US" sz="2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405554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r>
              <a:rPr lang="en-US" sz="2600" b="1" dirty="0" smtClean="0"/>
              <a:t>Decide elections if no Electoral College majority</a:t>
            </a:r>
            <a:endParaRPr lang="en-US" sz="2600" b="1" dirty="0"/>
          </a:p>
        </p:txBody>
      </p:sp>
      <p:pic>
        <p:nvPicPr>
          <p:cNvPr id="40962" name="Picture 2" descr="http://www.worthingtonscouts.org/images/dollar-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971800"/>
            <a:ext cx="850791" cy="1196975"/>
          </a:xfrm>
          <a:prstGeom prst="rect">
            <a:avLst/>
          </a:prstGeom>
          <a:noFill/>
        </p:spPr>
      </p:pic>
      <p:pic>
        <p:nvPicPr>
          <p:cNvPr id="40964" name="Picture 4" descr="http://media.thestate.com/smedia/2009/11/24/23/IMG_228.standalone.prod_affiliate.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2916428"/>
            <a:ext cx="2133600" cy="1198372"/>
          </a:xfrm>
          <a:prstGeom prst="rect">
            <a:avLst/>
          </a:prstGeom>
          <a:noFill/>
        </p:spPr>
      </p:pic>
      <p:pic>
        <p:nvPicPr>
          <p:cNvPr id="40966" name="Picture 6" descr="http://bill.ballpaul.net/iaph/main.php?g2_view=core.DownloadItem&amp;g2_itemId=428&amp;g2_serialNumber=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746375"/>
            <a:ext cx="1967149" cy="144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62249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Senate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763000" cy="5029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000" dirty="0" smtClean="0"/>
              <a:t>Representation – ________</a:t>
            </a:r>
          </a:p>
          <a:p>
            <a:pPr algn="l"/>
            <a:r>
              <a:rPr lang="en-US" sz="4000" dirty="0" smtClean="0"/>
              <a:t>___ per state = ____ Total Members</a:t>
            </a:r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Length of Term: ____ Years</a:t>
            </a:r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Elections: ____ elected every ____ years</a:t>
            </a:r>
          </a:p>
          <a:p>
            <a:pPr algn="l"/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191000" y="149286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Equal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361659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6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1013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2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48100" y="2210134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100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5023064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1/3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5023064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2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6" grpId="0"/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746" y="216188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Senate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72948"/>
            <a:ext cx="8458200" cy="50292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Qualifications </a:t>
            </a:r>
          </a:p>
          <a:p>
            <a:pPr algn="l"/>
            <a:r>
              <a:rPr lang="en-US" sz="3200" dirty="0" smtClean="0"/>
              <a:t>1)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2)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3)</a:t>
            </a:r>
          </a:p>
          <a:p>
            <a:pPr algn="l"/>
            <a:endParaRPr lang="en-US" sz="3200" dirty="0" smtClean="0"/>
          </a:p>
          <a:p>
            <a:pPr algn="l"/>
            <a:endParaRPr lang="en-US" sz="3200" dirty="0" smtClean="0"/>
          </a:p>
          <a:p>
            <a:pPr algn="l"/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30 years old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048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US Citizen for 9 yrs.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1910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Live in the state you represent</a:t>
            </a:r>
            <a:endParaRPr lang="en-US" sz="3200" b="1" dirty="0"/>
          </a:p>
        </p:txBody>
      </p:sp>
      <p:pic>
        <p:nvPicPr>
          <p:cNvPr id="38916" name="Picture 4" descr="http://www.wingsacrossamerica.us/bill/600px-US-Senate-UnofficialAltGreatSe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289300" cy="328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22913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Article I of the Constitution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686800" cy="4419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4000" dirty="0" smtClean="0"/>
              <a:t>Congress is a ____________ legislature which means ____________</a:t>
            </a:r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Comes from the ___________________</a:t>
            </a:r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________________ is the “upper house”</a:t>
            </a:r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________________ is the “lower house”</a:t>
            </a:r>
          </a:p>
          <a:p>
            <a:pPr algn="l"/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968732" y="1458871"/>
            <a:ext cx="281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Bicameral</a:t>
            </a:r>
            <a:endParaRPr 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912430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Two houses</a:t>
            </a:r>
            <a:endParaRPr lang="en-US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25932" y="2939979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Great Compromise</a:t>
            </a:r>
            <a:endParaRPr lang="en-US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8862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Senate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" y="4797846"/>
            <a:ext cx="411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House of Representatives</a:t>
            </a:r>
            <a:endParaRPr lang="en-US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Senate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87657"/>
            <a:ext cx="8458200" cy="5029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dirty="0" smtClean="0"/>
              <a:t>“Upper House” – Less people (each individual has more power); represent whole states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Special Powers:</a:t>
            </a:r>
          </a:p>
          <a:p>
            <a:pPr algn="l"/>
            <a:r>
              <a:rPr lang="en-US" sz="3200" dirty="0" smtClean="0"/>
              <a:t>1)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2)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276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Approve Presidential appointments (cabinet/judges/etc) – 2/3 vote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4419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Approve (Ratify) President’s Treaties </a:t>
            </a:r>
          </a:p>
          <a:p>
            <a:r>
              <a:rPr lang="en-US" sz="2800" b="1" dirty="0" smtClean="0"/>
              <a:t>– 2/3 vote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486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Try Impeachment Cases (they are the jury) </a:t>
            </a:r>
          </a:p>
          <a:p>
            <a:r>
              <a:rPr lang="en-US" sz="2800" b="1" dirty="0" smtClean="0"/>
              <a:t>– need 2/3 vote to convict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24211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The Voice of the People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4419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Who elects the members of each house?	_______ called “__________”</a:t>
            </a:r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Representatives must listen to their ____________ if they want to get re-elected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980631" y="2397495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voters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37662" y="2400907"/>
            <a:ext cx="327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constituents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4495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constituents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68202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People in Congress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" y="1758834"/>
            <a:ext cx="8763000" cy="4419600"/>
          </a:xfrm>
        </p:spPr>
        <p:txBody>
          <a:bodyPr>
            <a:normAutofit/>
          </a:bodyPr>
          <a:lstStyle/>
          <a:p>
            <a:pPr algn="l"/>
            <a:r>
              <a:rPr lang="en-US" sz="4000" u="sng" dirty="0" smtClean="0"/>
              <a:t>Majority Party</a:t>
            </a:r>
            <a:r>
              <a:rPr lang="en-US" sz="4000" dirty="0" smtClean="0"/>
              <a:t>:</a:t>
            </a:r>
          </a:p>
          <a:p>
            <a:pPr algn="l"/>
            <a:endParaRPr lang="en-US" sz="2800" u="sng" dirty="0" smtClean="0"/>
          </a:p>
          <a:p>
            <a:pPr algn="l"/>
            <a:endParaRPr lang="en-US" sz="2800" u="sng" dirty="0" smtClean="0"/>
          </a:p>
          <a:p>
            <a:pPr algn="l"/>
            <a:r>
              <a:rPr lang="en-US" sz="4000" u="sng" dirty="0" smtClean="0"/>
              <a:t>Minority Party</a:t>
            </a:r>
            <a:r>
              <a:rPr lang="en-US" sz="4000" dirty="0" smtClean="0"/>
              <a:t>:</a:t>
            </a:r>
          </a:p>
          <a:p>
            <a:pPr algn="l"/>
            <a:endParaRPr lang="en-US" sz="2800" u="sng" dirty="0" smtClean="0"/>
          </a:p>
          <a:p>
            <a:pPr algn="l"/>
            <a:r>
              <a:rPr lang="en-US" sz="4000" u="sng" dirty="0" smtClean="0"/>
              <a:t>Incumbents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695700" y="1754574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Political party with the most members in a house</a:t>
            </a:r>
            <a:endParaRPr lang="en-US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3460803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Political party with less members in that house</a:t>
            </a:r>
            <a:endParaRPr lang="en-US" sz="3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95366" y="4772238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Representatives running for </a:t>
            </a:r>
            <a:r>
              <a:rPr lang="en-US" sz="2800" b="1" u="sng" dirty="0" smtClean="0"/>
              <a:t>RE</a:t>
            </a:r>
            <a:r>
              <a:rPr lang="en-US" sz="2800" b="1" dirty="0" smtClean="0"/>
              <a:t>-election (already have the job)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08866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Sessions of Congress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89965"/>
            <a:ext cx="8763000" cy="54864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Each ______ of Congress lasts 2 years</a:t>
            </a:r>
            <a:endParaRPr lang="en-US" sz="2000" dirty="0" smtClean="0"/>
          </a:p>
          <a:p>
            <a:pPr algn="l"/>
            <a:r>
              <a:rPr lang="en-US" sz="4000" dirty="0" smtClean="0"/>
              <a:t>Each year of that term is called a __________</a:t>
            </a:r>
            <a:endParaRPr lang="en-US" sz="2000" dirty="0" smtClean="0"/>
          </a:p>
          <a:p>
            <a:pPr algn="l"/>
            <a:r>
              <a:rPr lang="en-US" sz="4000" dirty="0" smtClean="0"/>
              <a:t>Special Sessions – called by the _________</a:t>
            </a:r>
          </a:p>
          <a:p>
            <a:pPr algn="l"/>
            <a:r>
              <a:rPr lang="en-US" sz="4000" dirty="0" smtClean="0"/>
              <a:t>Joint Sessions 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131063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term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313751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session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5352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President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4891837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House of Reps and Senate meet together </a:t>
            </a:r>
            <a:r>
              <a:rPr lang="en-US" b="1" dirty="0" smtClean="0"/>
              <a:t>(State of the Union Address from President)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Joint Session of Congress</a:t>
            </a:r>
            <a:endParaRPr lang="en-US" dirty="0"/>
          </a:p>
        </p:txBody>
      </p:sp>
      <p:pic>
        <p:nvPicPr>
          <p:cNvPr id="25602" name="Picture 2" descr="http://www.house.gov/dicks/images/housefl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38876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Committees in Congress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763000" cy="5448727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Standing Committee – </a:t>
            </a:r>
          </a:p>
          <a:p>
            <a:pPr algn="l"/>
            <a:endParaRPr lang="en-US" sz="4000" dirty="0" smtClean="0"/>
          </a:p>
          <a:p>
            <a:pPr algn="l"/>
            <a:endParaRPr lang="en-US" sz="2000" dirty="0" smtClean="0"/>
          </a:p>
          <a:p>
            <a:pPr algn="l"/>
            <a:r>
              <a:rPr lang="en-US" sz="4000" dirty="0" smtClean="0"/>
              <a:t>Select Committee – </a:t>
            </a:r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 </a:t>
            </a:r>
          </a:p>
          <a:p>
            <a:pPr algn="l"/>
            <a:r>
              <a:rPr lang="en-US" sz="4000" dirty="0" smtClean="0"/>
              <a:t>Joint </a:t>
            </a:r>
            <a:r>
              <a:rPr lang="en-US" sz="4000" dirty="0" smtClean="0"/>
              <a:t>Committee – </a:t>
            </a:r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84245" y="166163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Permanent committee; discuss specific types of bills/issues </a:t>
            </a:r>
            <a:r>
              <a:rPr lang="en-US" sz="2400" b="1" i="1" dirty="0" smtClean="0"/>
              <a:t>(Ex: Senate Foreign Relations Committee)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47287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Temporary committee formed for a specific function/purpose </a:t>
            </a:r>
            <a:r>
              <a:rPr lang="en-US" sz="2400" b="1" i="1" dirty="0" smtClean="0"/>
              <a:t>(Ex: Select Committee on Energy Independence and Global Warming)</a:t>
            </a:r>
            <a:endParaRPr lang="en-US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31732" y="5867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Included members from both the House and Senate </a:t>
            </a:r>
            <a:r>
              <a:rPr lang="en-US" sz="2400" b="1" i="1" dirty="0" smtClean="0"/>
              <a:t>(Ex: Joint Committee on the Library of Congress)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75" y="494478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Committees in Congress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763000" cy="5486400"/>
          </a:xfrm>
        </p:spPr>
        <p:txBody>
          <a:bodyPr>
            <a:normAutofit fontScale="92500"/>
          </a:bodyPr>
          <a:lstStyle/>
          <a:p>
            <a:pPr algn="l"/>
            <a:r>
              <a:rPr lang="en-US" sz="4000" dirty="0" smtClean="0"/>
              <a:t>Serving on Committees:</a:t>
            </a:r>
          </a:p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 Everyone must serve on at least one</a:t>
            </a:r>
          </a:p>
          <a:p>
            <a:pPr algn="l">
              <a:buFont typeface="Arial" pitchFamily="34" charset="0"/>
              <a:buChar char="•"/>
            </a:pPr>
            <a:r>
              <a:rPr lang="en-US" sz="4000" dirty="0" smtClean="0"/>
              <a:t> Membership based on…</a:t>
            </a:r>
          </a:p>
          <a:p>
            <a:pPr lvl="1" algn="l"/>
            <a:r>
              <a:rPr lang="en-US" sz="3600" dirty="0" smtClean="0"/>
              <a:t>- _______________ - priority given to those members who have been there longest</a:t>
            </a:r>
          </a:p>
          <a:p>
            <a:pPr lvl="1" algn="l"/>
            <a:r>
              <a:rPr lang="en-US" sz="3600" dirty="0" smtClean="0"/>
              <a:t>- Chairmen comes from _______________</a:t>
            </a:r>
          </a:p>
          <a:p>
            <a:pPr marL="1028700" lvl="1" indent="-571500" algn="l">
              <a:buFontTx/>
              <a:buChar char="-"/>
            </a:pPr>
            <a:r>
              <a:rPr lang="en-US" sz="3600" dirty="0" smtClean="0"/>
              <a:t>Percent of each party mirrors percent </a:t>
            </a:r>
          </a:p>
          <a:p>
            <a:pPr lvl="1" algn="l"/>
            <a:r>
              <a:rPr lang="en-US" sz="3600" dirty="0"/>
              <a:t>	</a:t>
            </a:r>
            <a:r>
              <a:rPr lang="en-US" sz="3600" dirty="0" smtClean="0"/>
              <a:t>in house as a whole</a:t>
            </a:r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33500" y="3633267"/>
            <a:ext cx="3429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/>
              <a:t>Seniority System</a:t>
            </a:r>
            <a:endParaRPr lang="en-US" sz="27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44958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Majority party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algn="ctr"/>
            <a:r>
              <a:rPr lang="en-US" dirty="0" smtClean="0"/>
              <a:t>Leaders in Congress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763000" cy="5486400"/>
          </a:xfrm>
        </p:spPr>
        <p:txBody>
          <a:bodyPr>
            <a:normAutofit/>
          </a:bodyPr>
          <a:lstStyle/>
          <a:p>
            <a:pPr algn="l"/>
            <a:r>
              <a:rPr lang="en-US" sz="4000" b="1" u="sng" dirty="0" smtClean="0"/>
              <a:t>House of Representatives</a:t>
            </a:r>
          </a:p>
          <a:p>
            <a:pPr algn="l"/>
            <a:r>
              <a:rPr lang="en-US" sz="4000" dirty="0" smtClean="0"/>
              <a:t>Leader: ________________</a:t>
            </a:r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Jobs:</a:t>
            </a:r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111991" y="1765012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Speaker of the House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3006" y="3828063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/>
              <a:t>Leads Discussions (Moderates Debate)</a:t>
            </a:r>
          </a:p>
          <a:p>
            <a:r>
              <a:rPr lang="en-US" sz="2700" b="1" dirty="0" smtClean="0"/>
              <a:t>Decides who may speak</a:t>
            </a:r>
          </a:p>
          <a:p>
            <a:r>
              <a:rPr lang="en-US" sz="2700" b="1" dirty="0" smtClean="0"/>
              <a:t>Rules on Procedures</a:t>
            </a:r>
          </a:p>
          <a:p>
            <a:r>
              <a:rPr lang="en-US" sz="2700" b="1" dirty="0" smtClean="0"/>
              <a:t>Announces results from votes</a:t>
            </a:r>
          </a:p>
          <a:p>
            <a:r>
              <a:rPr lang="en-US" sz="2700" b="1" dirty="0" smtClean="0"/>
              <a:t>Can discipline members</a:t>
            </a:r>
          </a:p>
          <a:p>
            <a:r>
              <a:rPr lang="en-US" sz="2700" b="1" dirty="0" smtClean="0"/>
              <a:t>(3</a:t>
            </a:r>
            <a:r>
              <a:rPr lang="en-US" sz="2700" b="1" baseline="30000" dirty="0" smtClean="0"/>
              <a:t>rd</a:t>
            </a:r>
            <a:r>
              <a:rPr lang="en-US" sz="2700" b="1" dirty="0" smtClean="0"/>
              <a:t> in line of Presidential Succession!)</a:t>
            </a:r>
            <a:endParaRPr lang="en-US" sz="2700" b="1" dirty="0"/>
          </a:p>
        </p:txBody>
      </p:sp>
      <p:pic>
        <p:nvPicPr>
          <p:cNvPr id="1026" name="Picture 2" descr="http://paulryan.house.gov/UploadedPhotos/HighResolution/3f3943d8-cea4-4f6b-96ac-3c25fd3ef2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496" y="1765012"/>
            <a:ext cx="2047200" cy="230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349</TotalTime>
  <Words>681</Words>
  <Application>Microsoft Office PowerPoint</Application>
  <PresentationFormat>On-screen Show (4:3)</PresentationFormat>
  <Paragraphs>181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View</vt:lpstr>
      <vt:lpstr>“Congress”</vt:lpstr>
      <vt:lpstr>Article I of the Constitution</vt:lpstr>
      <vt:lpstr>The Voice of the People</vt:lpstr>
      <vt:lpstr>People in Congress</vt:lpstr>
      <vt:lpstr>Sessions of Congress</vt:lpstr>
      <vt:lpstr>Joint Session of Congress</vt:lpstr>
      <vt:lpstr>Committees in Congress</vt:lpstr>
      <vt:lpstr>Committees in Congress</vt:lpstr>
      <vt:lpstr>Leaders in Congress</vt:lpstr>
      <vt:lpstr>Leaders in Congress</vt:lpstr>
      <vt:lpstr>Leaders in Congress</vt:lpstr>
      <vt:lpstr>House of Representatives</vt:lpstr>
      <vt:lpstr>House of Representatives</vt:lpstr>
      <vt:lpstr>House of Representatives</vt:lpstr>
      <vt:lpstr>Gerrymandering?</vt:lpstr>
      <vt:lpstr>House of Representatives</vt:lpstr>
      <vt:lpstr>House of Representatives</vt:lpstr>
      <vt:lpstr>Senate</vt:lpstr>
      <vt:lpstr>Senate</vt:lpstr>
      <vt:lpstr>Senate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“Congress”</dc:title>
  <dc:creator>Llineberger</dc:creator>
  <cp:lastModifiedBy>Kelly Williamson</cp:lastModifiedBy>
  <cp:revision>36</cp:revision>
  <dcterms:created xsi:type="dcterms:W3CDTF">2010-11-09T21:07:59Z</dcterms:created>
  <dcterms:modified xsi:type="dcterms:W3CDTF">2018-10-31T11:40:51Z</dcterms:modified>
</cp:coreProperties>
</file>