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93" r:id="rId3"/>
    <p:sldId id="294" r:id="rId4"/>
    <p:sldId id="257" r:id="rId5"/>
    <p:sldId id="258" r:id="rId6"/>
    <p:sldId id="259" r:id="rId7"/>
    <p:sldId id="295" r:id="rId8"/>
    <p:sldId id="261" r:id="rId9"/>
    <p:sldId id="262" r:id="rId10"/>
    <p:sldId id="263" r:id="rId11"/>
    <p:sldId id="264" r:id="rId12"/>
    <p:sldId id="265" r:id="rId13"/>
    <p:sldId id="296" r:id="rId14"/>
    <p:sldId id="266" r:id="rId15"/>
    <p:sldId id="267" r:id="rId16"/>
    <p:sldId id="268" r:id="rId17"/>
    <p:sldId id="270" r:id="rId18"/>
    <p:sldId id="297" r:id="rId19"/>
    <p:sldId id="298" r:id="rId20"/>
    <p:sldId id="271" r:id="rId21"/>
    <p:sldId id="269" r:id="rId22"/>
    <p:sldId id="301" r:id="rId23"/>
    <p:sldId id="272" r:id="rId24"/>
    <p:sldId id="303" r:id="rId25"/>
    <p:sldId id="302" r:id="rId26"/>
    <p:sldId id="273" r:id="rId27"/>
    <p:sldId id="304" r:id="rId28"/>
    <p:sldId id="274" r:id="rId29"/>
    <p:sldId id="300" r:id="rId30"/>
    <p:sldId id="275" r:id="rId31"/>
    <p:sldId id="305" r:id="rId32"/>
    <p:sldId id="299" r:id="rId33"/>
    <p:sldId id="277" r:id="rId34"/>
    <p:sldId id="276" r:id="rId35"/>
    <p:sldId id="306" r:id="rId36"/>
    <p:sldId id="307" r:id="rId37"/>
    <p:sldId id="278" r:id="rId38"/>
    <p:sldId id="308" r:id="rId39"/>
    <p:sldId id="279" r:id="rId40"/>
    <p:sldId id="311" r:id="rId41"/>
    <p:sldId id="309" r:id="rId42"/>
    <p:sldId id="310" r:id="rId43"/>
    <p:sldId id="312" r:id="rId44"/>
    <p:sldId id="280" r:id="rId45"/>
    <p:sldId id="281" r:id="rId46"/>
    <p:sldId id="282" r:id="rId47"/>
    <p:sldId id="283" r:id="rId48"/>
    <p:sldId id="284" r:id="rId49"/>
    <p:sldId id="285" r:id="rId50"/>
    <p:sldId id="313" r:id="rId51"/>
    <p:sldId id="314" r:id="rId52"/>
    <p:sldId id="286" r:id="rId53"/>
    <p:sldId id="287" r:id="rId54"/>
    <p:sldId id="315" r:id="rId55"/>
    <p:sldId id="288" r:id="rId56"/>
    <p:sldId id="289" r:id="rId57"/>
    <p:sldId id="291" r:id="rId58"/>
    <p:sldId id="316" r:id="rId59"/>
    <p:sldId id="292" r:id="rId60"/>
    <p:sldId id="317" r:id="rId61"/>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80" d="100"/>
          <a:sy n="80"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3F19C-F35A-4110-AE7E-C433CA942027}" type="datetimeFigureOut">
              <a:rPr lang="es-US" smtClean="0"/>
              <a:t>2/13/2017</a:t>
            </a:fld>
            <a:endParaRPr lang="es-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5D3AE-2779-4336-8469-06744449DF63}" type="slidenum">
              <a:rPr lang="es-US" smtClean="0"/>
              <a:t>‹#›</a:t>
            </a:fld>
            <a:endParaRPr lang="es-US"/>
          </a:p>
        </p:txBody>
      </p:sp>
    </p:spTree>
    <p:extLst>
      <p:ext uri="{BB962C8B-B14F-4D97-AF65-F5344CB8AC3E}">
        <p14:creationId xmlns:p14="http://schemas.microsoft.com/office/powerpoint/2010/main" val="77511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E544344-6F0A-484C-8B01-7A776620F5DC}" type="slidenum">
              <a:rPr lang="en-US" smtClean="0"/>
              <a:pPr/>
              <a:t>29</a:t>
            </a:fld>
            <a:endParaRPr lang="en-US" smtClean="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331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3B8787C-D13A-4141-9639-4A75AF342BDD}" type="slidenum">
              <a:rPr lang="en-US" smtClean="0"/>
              <a:pPr/>
              <a:t>32</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7877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US"/>
          </a:p>
        </p:txBody>
      </p:sp>
      <p:sp>
        <p:nvSpPr>
          <p:cNvPr id="4" name="Date Placeholder 3"/>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232172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331354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75772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305880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161351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5" name="Date Placeholder 4"/>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256175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7" name="Date Placeholder 6"/>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8" name="Footer Placeholder 7"/>
          <p:cNvSpPr>
            <a:spLocks noGrp="1"/>
          </p:cNvSpPr>
          <p:nvPr>
            <p:ph type="ftr" sz="quarter" idx="11"/>
          </p:nvPr>
        </p:nvSpPr>
        <p:spPr/>
        <p:txBody>
          <a:bodyPr/>
          <a:lstStyle/>
          <a:p>
            <a:endParaRPr lang="es-US" dirty="0"/>
          </a:p>
        </p:txBody>
      </p:sp>
      <p:sp>
        <p:nvSpPr>
          <p:cNvPr id="9" name="Slide Number Placeholder 8"/>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321385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US"/>
          </a:p>
        </p:txBody>
      </p:sp>
      <p:sp>
        <p:nvSpPr>
          <p:cNvPr id="3" name="Date Placeholder 2"/>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111281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3" name="Footer Placeholder 2"/>
          <p:cNvSpPr>
            <a:spLocks noGrp="1"/>
          </p:cNvSpPr>
          <p:nvPr>
            <p:ph type="ftr" sz="quarter" idx="11"/>
          </p:nvPr>
        </p:nvSpPr>
        <p:spPr/>
        <p:txBody>
          <a:bodyPr/>
          <a:lstStyle/>
          <a:p>
            <a:endParaRPr lang="es-US" dirty="0"/>
          </a:p>
        </p:txBody>
      </p:sp>
      <p:sp>
        <p:nvSpPr>
          <p:cNvPr id="4" name="Slide Number Placeholder 3"/>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61649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374656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A1F3C-4D45-4623-8C55-8CF8DD06CA8D}" type="datetimeFigureOut">
              <a:rPr lang="es-US" smtClean="0"/>
              <a:t>2/13/2017</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49028E7A-E729-4443-A609-61959AAFC012}" type="slidenum">
              <a:rPr lang="es-US" smtClean="0"/>
              <a:t>‹#›</a:t>
            </a:fld>
            <a:endParaRPr lang="es-US" dirty="0"/>
          </a:p>
        </p:txBody>
      </p:sp>
    </p:spTree>
    <p:extLst>
      <p:ext uri="{BB962C8B-B14F-4D97-AF65-F5344CB8AC3E}">
        <p14:creationId xmlns:p14="http://schemas.microsoft.com/office/powerpoint/2010/main" val="2037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A1F3C-4D45-4623-8C55-8CF8DD06CA8D}" type="datetimeFigureOut">
              <a:rPr lang="es-US" smtClean="0"/>
              <a:t>2/13/2017</a:t>
            </a:fld>
            <a:endParaRPr lang="es-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28E7A-E729-4443-A609-61959AAFC012}" type="slidenum">
              <a:rPr lang="es-US" smtClean="0"/>
              <a:t>‹#›</a:t>
            </a:fld>
            <a:endParaRPr lang="es-US" dirty="0"/>
          </a:p>
        </p:txBody>
      </p:sp>
    </p:spTree>
    <p:extLst>
      <p:ext uri="{BB962C8B-B14F-4D97-AF65-F5344CB8AC3E}">
        <p14:creationId xmlns:p14="http://schemas.microsoft.com/office/powerpoint/2010/main" val="254341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RNftCCwAol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ritingcenter.unc.edu/handouts/thesis-stateme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Manifest Destiny to Mexican American War	</a:t>
            </a:r>
            <a:endParaRPr lang="es-US" dirty="0"/>
          </a:p>
        </p:txBody>
      </p:sp>
      <p:sp>
        <p:nvSpPr>
          <p:cNvPr id="3" name="Subtitle 2"/>
          <p:cNvSpPr>
            <a:spLocks noGrp="1"/>
          </p:cNvSpPr>
          <p:nvPr>
            <p:ph type="subTitle" idx="1"/>
          </p:nvPr>
        </p:nvSpPr>
        <p:spPr/>
        <p:txBody>
          <a:bodyPr/>
          <a:lstStyle/>
          <a:p>
            <a:r>
              <a:rPr lang="en-US" dirty="0" smtClean="0"/>
              <a:t>Chapter 9 American History 1</a:t>
            </a:r>
            <a:endParaRPr lang="es-US" dirty="0"/>
          </a:p>
        </p:txBody>
      </p:sp>
    </p:spTree>
    <p:extLst>
      <p:ext uri="{BB962C8B-B14F-4D97-AF65-F5344CB8AC3E}">
        <p14:creationId xmlns:p14="http://schemas.microsoft.com/office/powerpoint/2010/main" val="147377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62721"/>
            <a:ext cx="9192986" cy="5844381"/>
          </a:xfrm>
          <a:prstGeom prst="rect">
            <a:avLst/>
          </a:prstGeom>
        </p:spPr>
      </p:pic>
    </p:spTree>
    <p:extLst>
      <p:ext uri="{BB962C8B-B14F-4D97-AF65-F5344CB8AC3E}">
        <p14:creationId xmlns:p14="http://schemas.microsoft.com/office/powerpoint/2010/main" val="278684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John Deere</a:t>
            </a:r>
          </a:p>
          <a:p>
            <a:r>
              <a:rPr lang="en-US" dirty="0" smtClean="0"/>
              <a:t>1837 invents the Steel Plow, in Illinois. </a:t>
            </a:r>
          </a:p>
          <a:p>
            <a:r>
              <a:rPr lang="en-US" dirty="0" smtClean="0"/>
              <a:t>Able to handle the conditions of sticky Midwest soil. </a:t>
            </a:r>
          </a:p>
          <a:p>
            <a:r>
              <a:rPr lang="en-US" dirty="0" smtClean="0"/>
              <a:t>Increased agricultural production.</a:t>
            </a:r>
          </a:p>
          <a:p>
            <a:r>
              <a:rPr lang="en-US" dirty="0" smtClean="0"/>
              <a:t>“</a:t>
            </a:r>
            <a:r>
              <a:rPr lang="en-US" i="1" dirty="0" smtClean="0"/>
              <a:t>The plow that broke the plains</a:t>
            </a:r>
            <a:r>
              <a:rPr lang="en-US" dirty="0" smtClean="0"/>
              <a:t>”</a:t>
            </a:r>
          </a:p>
          <a:p>
            <a:pPr marL="0" indent="0">
              <a:buNone/>
            </a:pPr>
            <a:endParaRPr lang="es-US" dirty="0"/>
          </a:p>
        </p:txBody>
      </p:sp>
      <p:pic>
        <p:nvPicPr>
          <p:cNvPr id="6" name="Picture 5"/>
          <p:cNvPicPr>
            <a:picLocks noChangeAspect="1"/>
          </p:cNvPicPr>
          <p:nvPr/>
        </p:nvPicPr>
        <p:blipFill>
          <a:blip r:embed="rId2"/>
          <a:stretch>
            <a:fillRect/>
          </a:stretch>
        </p:blipFill>
        <p:spPr>
          <a:xfrm>
            <a:off x="8875908" y="257288"/>
            <a:ext cx="3316091" cy="3316091"/>
          </a:xfrm>
          <a:prstGeom prst="rect">
            <a:avLst/>
          </a:prstGeom>
        </p:spPr>
      </p:pic>
    </p:spTree>
    <p:extLst>
      <p:ext uri="{BB962C8B-B14F-4D97-AF65-F5344CB8AC3E}">
        <p14:creationId xmlns:p14="http://schemas.microsoft.com/office/powerpoint/2010/main" val="43116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Cyrus McCormack</a:t>
            </a:r>
          </a:p>
          <a:p>
            <a:r>
              <a:rPr lang="en-US" dirty="0" smtClean="0"/>
              <a:t>Inventor of the Mechanical Reaper, 1831</a:t>
            </a:r>
          </a:p>
          <a:p>
            <a:r>
              <a:rPr lang="en-US" dirty="0" smtClean="0"/>
              <a:t>Increased agricultural production</a:t>
            </a:r>
          </a:p>
          <a:p>
            <a:r>
              <a:rPr lang="en-US" dirty="0" smtClean="0"/>
              <a:t>Prior to invention reaping done by hand</a:t>
            </a:r>
          </a:p>
          <a:p>
            <a:r>
              <a:rPr lang="en-US" dirty="0" smtClean="0"/>
              <a:t>Mechanical reaper automatically cut, threshed, and bundled grain while being pulled through a field by horses. </a:t>
            </a:r>
          </a:p>
          <a:p>
            <a:endParaRPr lang="en-US" dirty="0" smtClean="0"/>
          </a:p>
          <a:p>
            <a:pPr marL="0" indent="0">
              <a:buNone/>
            </a:pPr>
            <a:endParaRPr lang="es-US" dirty="0"/>
          </a:p>
        </p:txBody>
      </p:sp>
      <p:pic>
        <p:nvPicPr>
          <p:cNvPr id="4" name="Picture 3"/>
          <p:cNvPicPr>
            <a:picLocks noChangeAspect="1"/>
          </p:cNvPicPr>
          <p:nvPr/>
        </p:nvPicPr>
        <p:blipFill>
          <a:blip r:embed="rId2"/>
          <a:stretch>
            <a:fillRect/>
          </a:stretch>
        </p:blipFill>
        <p:spPr>
          <a:xfrm>
            <a:off x="7001847" y="931588"/>
            <a:ext cx="5190153" cy="2906486"/>
          </a:xfrm>
          <a:prstGeom prst="rect">
            <a:avLst/>
          </a:prstGeom>
        </p:spPr>
      </p:pic>
    </p:spTree>
    <p:extLst>
      <p:ext uri="{BB962C8B-B14F-4D97-AF65-F5344CB8AC3E}">
        <p14:creationId xmlns:p14="http://schemas.microsoft.com/office/powerpoint/2010/main" val="377120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Learning Activity </a:t>
            </a:r>
            <a:endParaRPr lang="es-US" dirty="0"/>
          </a:p>
        </p:txBody>
      </p:sp>
      <p:sp>
        <p:nvSpPr>
          <p:cNvPr id="3" name="Content Placeholder 2"/>
          <p:cNvSpPr>
            <a:spLocks noGrp="1"/>
          </p:cNvSpPr>
          <p:nvPr>
            <p:ph idx="1"/>
          </p:nvPr>
        </p:nvSpPr>
        <p:spPr/>
        <p:txBody>
          <a:bodyPr/>
          <a:lstStyle/>
          <a:p>
            <a:r>
              <a:rPr lang="en-US" dirty="0"/>
              <a:t>Students in their pod groups will be provided with a randomized set of terms associated with a Colonial Economy and a Market Economy. Students will have to sort each term into its designated economy and produce a sentence for each reasoning its placement. </a:t>
            </a:r>
            <a:endParaRPr lang="en-US" dirty="0" smtClean="0"/>
          </a:p>
          <a:p>
            <a:r>
              <a:rPr lang="en-US" dirty="0" smtClean="0"/>
              <a:t>Students will share their reasoning at the end of activity. </a:t>
            </a:r>
            <a:endParaRPr lang="es-US" dirty="0"/>
          </a:p>
        </p:txBody>
      </p:sp>
    </p:spTree>
    <p:extLst>
      <p:ext uri="{BB962C8B-B14F-4D97-AF65-F5344CB8AC3E}">
        <p14:creationId xmlns:p14="http://schemas.microsoft.com/office/powerpoint/2010/main" val="1455379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Interconnectivity between the states!</a:t>
            </a:r>
          </a:p>
          <a:p>
            <a:r>
              <a:rPr lang="en-US" dirty="0" smtClean="0"/>
              <a:t>Interconnectivity?</a:t>
            </a:r>
          </a:p>
          <a:p>
            <a:r>
              <a:rPr lang="en-US" dirty="0" smtClean="0"/>
              <a:t>Specialization- each region produced certain goods</a:t>
            </a:r>
          </a:p>
          <a:p>
            <a:endParaRPr lang="es-US" dirty="0"/>
          </a:p>
        </p:txBody>
      </p:sp>
      <p:pic>
        <p:nvPicPr>
          <p:cNvPr id="5" name="Picture 4"/>
          <p:cNvPicPr>
            <a:picLocks noChangeAspect="1"/>
          </p:cNvPicPr>
          <p:nvPr/>
        </p:nvPicPr>
        <p:blipFill>
          <a:blip r:embed="rId2"/>
          <a:stretch>
            <a:fillRect/>
          </a:stretch>
        </p:blipFill>
        <p:spPr>
          <a:xfrm>
            <a:off x="2683042" y="3549053"/>
            <a:ext cx="4994108" cy="2941984"/>
          </a:xfrm>
          <a:prstGeom prst="rect">
            <a:avLst/>
          </a:prstGeom>
        </p:spPr>
      </p:pic>
    </p:spTree>
    <p:extLst>
      <p:ext uri="{BB962C8B-B14F-4D97-AF65-F5344CB8AC3E}">
        <p14:creationId xmlns:p14="http://schemas.microsoft.com/office/powerpoint/2010/main" val="2588364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Northeastern States</a:t>
            </a:r>
          </a:p>
          <a:p>
            <a:r>
              <a:rPr lang="en-US" dirty="0" smtClean="0"/>
              <a:t>Shipping and Manufacturing</a:t>
            </a:r>
          </a:p>
          <a:p>
            <a:r>
              <a:rPr lang="en-US" dirty="0" smtClean="0"/>
              <a:t>Port of New York</a:t>
            </a:r>
          </a:p>
          <a:p>
            <a:r>
              <a:rPr lang="en-US" dirty="0" smtClean="0"/>
              <a:t>Textiles </a:t>
            </a:r>
          </a:p>
          <a:p>
            <a:r>
              <a:rPr lang="en-US" dirty="0" smtClean="0"/>
              <a:t>Link to European Markets</a:t>
            </a:r>
          </a:p>
          <a:p>
            <a:r>
              <a:rPr lang="en-US" dirty="0" smtClean="0"/>
              <a:t>Factories</a:t>
            </a:r>
            <a:endParaRPr lang="es-US" dirty="0"/>
          </a:p>
        </p:txBody>
      </p:sp>
      <p:pic>
        <p:nvPicPr>
          <p:cNvPr id="4" name="Picture 3"/>
          <p:cNvPicPr>
            <a:picLocks noChangeAspect="1"/>
          </p:cNvPicPr>
          <p:nvPr/>
        </p:nvPicPr>
        <p:blipFill>
          <a:blip r:embed="rId2"/>
          <a:stretch>
            <a:fillRect/>
          </a:stretch>
        </p:blipFill>
        <p:spPr>
          <a:xfrm>
            <a:off x="6783161" y="653143"/>
            <a:ext cx="4570639" cy="4843200"/>
          </a:xfrm>
          <a:prstGeom prst="rect">
            <a:avLst/>
          </a:prstGeom>
        </p:spPr>
      </p:pic>
    </p:spTree>
    <p:extLst>
      <p:ext uri="{BB962C8B-B14F-4D97-AF65-F5344CB8AC3E}">
        <p14:creationId xmlns:p14="http://schemas.microsoft.com/office/powerpoint/2010/main" val="3162162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Southern States</a:t>
            </a:r>
          </a:p>
          <a:p>
            <a:r>
              <a:rPr lang="en-US" dirty="0" smtClean="0"/>
              <a:t>Agriculture</a:t>
            </a:r>
          </a:p>
          <a:p>
            <a:r>
              <a:rPr lang="en-US" dirty="0" smtClean="0"/>
              <a:t>Plantation System</a:t>
            </a:r>
          </a:p>
          <a:p>
            <a:r>
              <a:rPr lang="en-US" dirty="0" smtClean="0"/>
              <a:t>Tobacco and Cotton</a:t>
            </a:r>
          </a:p>
          <a:p>
            <a:r>
              <a:rPr lang="en-US" dirty="0" smtClean="0"/>
              <a:t>Great Britain? </a:t>
            </a:r>
          </a:p>
          <a:p>
            <a:endParaRPr lang="en-US" dirty="0" smtClean="0"/>
          </a:p>
        </p:txBody>
      </p:sp>
      <p:pic>
        <p:nvPicPr>
          <p:cNvPr id="4" name="Picture 3"/>
          <p:cNvPicPr>
            <a:picLocks noChangeAspect="1"/>
          </p:cNvPicPr>
          <p:nvPr/>
        </p:nvPicPr>
        <p:blipFill>
          <a:blip r:embed="rId2"/>
          <a:stretch>
            <a:fillRect/>
          </a:stretch>
        </p:blipFill>
        <p:spPr>
          <a:xfrm>
            <a:off x="4179671" y="1237449"/>
            <a:ext cx="7174129" cy="4768064"/>
          </a:xfrm>
          <a:prstGeom prst="rect">
            <a:avLst/>
          </a:prstGeom>
        </p:spPr>
      </p:pic>
    </p:spTree>
    <p:extLst>
      <p:ext uri="{BB962C8B-B14F-4D97-AF65-F5344CB8AC3E}">
        <p14:creationId xmlns:p14="http://schemas.microsoft.com/office/powerpoint/2010/main" val="357390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Midwestern States</a:t>
            </a:r>
          </a:p>
          <a:p>
            <a:r>
              <a:rPr lang="en-US" dirty="0" smtClean="0"/>
              <a:t>Farmers</a:t>
            </a:r>
          </a:p>
          <a:p>
            <a:r>
              <a:rPr lang="en-US" dirty="0" smtClean="0"/>
              <a:t>Land needed to be cultivated</a:t>
            </a:r>
          </a:p>
          <a:p>
            <a:r>
              <a:rPr lang="en-US" dirty="0" smtClean="0"/>
              <a:t>Area greatly aided by mechanical reaper and steel plow</a:t>
            </a:r>
          </a:p>
          <a:p>
            <a:r>
              <a:rPr lang="en-US" dirty="0" smtClean="0"/>
              <a:t>Corn and wheat</a:t>
            </a:r>
            <a:endParaRPr lang="es-US" dirty="0"/>
          </a:p>
        </p:txBody>
      </p:sp>
    </p:spTree>
    <p:extLst>
      <p:ext uri="{BB962C8B-B14F-4D97-AF65-F5344CB8AC3E}">
        <p14:creationId xmlns:p14="http://schemas.microsoft.com/office/powerpoint/2010/main" val="259953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 </a:t>
            </a:r>
            <a:endParaRPr lang="es-US" dirty="0"/>
          </a:p>
        </p:txBody>
      </p:sp>
      <p:pic>
        <p:nvPicPr>
          <p:cNvPr id="7" name="Content Placeholder 6"/>
          <p:cNvPicPr>
            <a:picLocks noGrp="1" noChangeAspect="1"/>
          </p:cNvPicPr>
          <p:nvPr>
            <p:ph idx="1"/>
          </p:nvPr>
        </p:nvPicPr>
        <p:blipFill>
          <a:blip r:embed="rId2"/>
          <a:stretch>
            <a:fillRect/>
          </a:stretch>
        </p:blipFill>
        <p:spPr>
          <a:xfrm>
            <a:off x="2322095" y="1489932"/>
            <a:ext cx="6393280" cy="4254437"/>
          </a:xfrm>
          <a:prstGeom prst="rect">
            <a:avLst/>
          </a:prstGeom>
        </p:spPr>
      </p:pic>
    </p:spTree>
    <p:extLst>
      <p:ext uri="{BB962C8B-B14F-4D97-AF65-F5344CB8AC3E}">
        <p14:creationId xmlns:p14="http://schemas.microsoft.com/office/powerpoint/2010/main" val="297494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 </a:t>
            </a:r>
            <a:endParaRPr lang="es-US" dirty="0"/>
          </a:p>
        </p:txBody>
      </p:sp>
      <p:sp>
        <p:nvSpPr>
          <p:cNvPr id="3" name="Content Placeholder 2"/>
          <p:cNvSpPr>
            <a:spLocks noGrp="1"/>
          </p:cNvSpPr>
          <p:nvPr>
            <p:ph idx="1"/>
          </p:nvPr>
        </p:nvSpPr>
        <p:spPr/>
        <p:txBody>
          <a:bodyPr>
            <a:normAutofit/>
          </a:bodyPr>
          <a:lstStyle/>
          <a:p>
            <a:r>
              <a:rPr lang="en-US" sz="2400" dirty="0"/>
              <a:t>Students in their pods will be handed construction paper and tasked to draw a map of the United States in </a:t>
            </a:r>
            <a:r>
              <a:rPr lang="en-US" sz="2400" dirty="0" smtClean="0"/>
              <a:t>1850 </a:t>
            </a:r>
            <a:r>
              <a:rPr lang="en-US" sz="2400" dirty="0"/>
              <a:t>with markers and colored pencils. </a:t>
            </a:r>
            <a:endParaRPr lang="en-US" sz="2400" dirty="0" smtClean="0"/>
          </a:p>
          <a:p>
            <a:r>
              <a:rPr lang="en-US" sz="2400" dirty="0" smtClean="0"/>
              <a:t>The </a:t>
            </a:r>
            <a:r>
              <a:rPr lang="en-US" sz="2400" dirty="0"/>
              <a:t>map should include </a:t>
            </a:r>
            <a:r>
              <a:rPr lang="en-US" sz="2400" b="1" dirty="0"/>
              <a:t>illustrations</a:t>
            </a:r>
            <a:r>
              <a:rPr lang="en-US" sz="2400" dirty="0"/>
              <a:t> that characterize the unique aspects of </a:t>
            </a:r>
            <a:r>
              <a:rPr lang="en-US" sz="2400" b="1" dirty="0"/>
              <a:t>each region </a:t>
            </a:r>
            <a:r>
              <a:rPr lang="en-US" sz="2400" dirty="0"/>
              <a:t>of the United States (</a:t>
            </a:r>
            <a:r>
              <a:rPr lang="en-US" sz="2400" b="1" dirty="0"/>
              <a:t>South, Northeast, and Midwest</a:t>
            </a:r>
            <a:r>
              <a:rPr lang="en-US" sz="2400" dirty="0"/>
              <a:t>). What were the </a:t>
            </a:r>
            <a:r>
              <a:rPr lang="en-US" sz="2400" b="1" dirty="0"/>
              <a:t>key products produced in each region</a:t>
            </a:r>
            <a:r>
              <a:rPr lang="en-US" sz="2400" dirty="0"/>
              <a:t>? The map should also include graphics (</a:t>
            </a:r>
            <a:r>
              <a:rPr lang="en-US" sz="2400" b="1" dirty="0"/>
              <a:t>railroads, canals, </a:t>
            </a:r>
            <a:r>
              <a:rPr lang="en-US" sz="2400" b="1" dirty="0" smtClean="0"/>
              <a:t>telegraph lines, ports</a:t>
            </a:r>
            <a:r>
              <a:rPr lang="en-US" sz="2400" dirty="0" smtClean="0"/>
              <a:t>) </a:t>
            </a:r>
            <a:r>
              <a:rPr lang="en-US" sz="2400" dirty="0"/>
              <a:t>representing increased levels of </a:t>
            </a:r>
            <a:r>
              <a:rPr lang="en-US" sz="2400" dirty="0" smtClean="0"/>
              <a:t>interconnectivity between </a:t>
            </a:r>
            <a:r>
              <a:rPr lang="en-US" sz="2400" dirty="0"/>
              <a:t>the regions. Pods will be asked to present their maps to the class, they will share their favorite illustration that depicts each region and a graphic that represents linked markets. </a:t>
            </a:r>
            <a:endParaRPr lang="en-US" sz="2400" dirty="0" smtClean="0"/>
          </a:p>
          <a:p>
            <a:r>
              <a:rPr lang="en-US" sz="2400" dirty="0" smtClean="0"/>
              <a:t>Include at least </a:t>
            </a:r>
            <a:r>
              <a:rPr lang="en-US" sz="2400" b="1" dirty="0" smtClean="0"/>
              <a:t>two cities </a:t>
            </a:r>
            <a:r>
              <a:rPr lang="en-US" sz="2400" dirty="0" smtClean="0"/>
              <a:t>from each region.</a:t>
            </a:r>
          </a:p>
          <a:p>
            <a:r>
              <a:rPr lang="en-US" sz="2400" dirty="0" smtClean="0"/>
              <a:t>BE CREATIVE </a:t>
            </a:r>
            <a:endParaRPr lang="es-US" sz="2400" dirty="0"/>
          </a:p>
        </p:txBody>
      </p:sp>
    </p:spTree>
    <p:extLst>
      <p:ext uri="{BB962C8B-B14F-4D97-AF65-F5344CB8AC3E}">
        <p14:creationId xmlns:p14="http://schemas.microsoft.com/office/powerpoint/2010/main" val="175106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s-US" dirty="0"/>
          </a:p>
        </p:txBody>
      </p:sp>
      <p:sp>
        <p:nvSpPr>
          <p:cNvPr id="3" name="Content Placeholder 2"/>
          <p:cNvSpPr>
            <a:spLocks noGrp="1"/>
          </p:cNvSpPr>
          <p:nvPr>
            <p:ph idx="1"/>
          </p:nvPr>
        </p:nvSpPr>
        <p:spPr/>
        <p:txBody>
          <a:bodyPr/>
          <a:lstStyle/>
          <a:p>
            <a:r>
              <a:rPr lang="en-US" dirty="0" smtClean="0"/>
              <a:t>What does “opportunity” mean to you?</a:t>
            </a:r>
          </a:p>
          <a:p>
            <a:r>
              <a:rPr lang="en-US" dirty="0" smtClean="0"/>
              <a:t>What opportunities do you have in your life?</a:t>
            </a:r>
          </a:p>
          <a:p>
            <a:r>
              <a:rPr lang="en-US" dirty="0" smtClean="0"/>
              <a:t>What role does technology play in your life?</a:t>
            </a:r>
          </a:p>
          <a:p>
            <a:r>
              <a:rPr lang="en-US" dirty="0" smtClean="0"/>
              <a:t>Favorite piece of technology (</a:t>
            </a:r>
            <a:r>
              <a:rPr lang="en-US" dirty="0" err="1" smtClean="0"/>
              <a:t>Ipad</a:t>
            </a:r>
            <a:r>
              <a:rPr lang="en-US" dirty="0" smtClean="0"/>
              <a:t>, </a:t>
            </a:r>
            <a:r>
              <a:rPr lang="en-US" dirty="0" err="1" smtClean="0"/>
              <a:t>Iphone</a:t>
            </a:r>
            <a:r>
              <a:rPr lang="en-US" dirty="0" smtClean="0"/>
              <a:t>, computer, </a:t>
            </a:r>
            <a:r>
              <a:rPr lang="en-US" dirty="0" err="1" smtClean="0"/>
              <a:t>fitbit</a:t>
            </a:r>
            <a:r>
              <a:rPr lang="en-US" dirty="0" smtClean="0"/>
              <a:t>), </a:t>
            </a:r>
            <a:r>
              <a:rPr lang="en-US" dirty="0" err="1" smtClean="0"/>
              <a:t>etc</a:t>
            </a:r>
            <a:r>
              <a:rPr lang="en-US" dirty="0" smtClean="0"/>
              <a:t>)?</a:t>
            </a:r>
          </a:p>
          <a:p>
            <a:r>
              <a:rPr lang="en-US" dirty="0" smtClean="0"/>
              <a:t>Americans in the 1830’s and 1840’s were faced with plenty of new opportunities and technologies. </a:t>
            </a:r>
            <a:endParaRPr lang="es-US" dirty="0"/>
          </a:p>
        </p:txBody>
      </p:sp>
    </p:spTree>
    <p:extLst>
      <p:ext uri="{BB962C8B-B14F-4D97-AF65-F5344CB8AC3E}">
        <p14:creationId xmlns:p14="http://schemas.microsoft.com/office/powerpoint/2010/main" val="245404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pic>
        <p:nvPicPr>
          <p:cNvPr id="5" name="Content Placeholder 4"/>
          <p:cNvPicPr>
            <a:picLocks noGrp="1" noChangeAspect="1"/>
          </p:cNvPicPr>
          <p:nvPr>
            <p:ph idx="1"/>
          </p:nvPr>
        </p:nvPicPr>
        <p:blipFill>
          <a:blip r:embed="rId2"/>
          <a:stretch>
            <a:fillRect/>
          </a:stretch>
        </p:blipFill>
        <p:spPr>
          <a:xfrm>
            <a:off x="1583140" y="1690688"/>
            <a:ext cx="9025720" cy="4236380"/>
          </a:xfrm>
          <a:prstGeom prst="rect">
            <a:avLst/>
          </a:prstGeom>
        </p:spPr>
      </p:pic>
    </p:spTree>
    <p:extLst>
      <p:ext uri="{BB962C8B-B14F-4D97-AF65-F5344CB8AC3E}">
        <p14:creationId xmlns:p14="http://schemas.microsoft.com/office/powerpoint/2010/main" val="111195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pic>
        <p:nvPicPr>
          <p:cNvPr id="4" name="Content Placeholder 3"/>
          <p:cNvPicPr>
            <a:picLocks noGrp="1" noChangeAspect="1"/>
          </p:cNvPicPr>
          <p:nvPr>
            <p:ph idx="1"/>
          </p:nvPr>
        </p:nvPicPr>
        <p:blipFill>
          <a:blip r:embed="rId2"/>
          <a:stretch>
            <a:fillRect/>
          </a:stretch>
        </p:blipFill>
        <p:spPr>
          <a:xfrm>
            <a:off x="2922814" y="1425325"/>
            <a:ext cx="8850086" cy="5262495"/>
          </a:xfrm>
          <a:prstGeom prst="rect">
            <a:avLst/>
          </a:prstGeom>
        </p:spPr>
      </p:pic>
    </p:spTree>
    <p:extLst>
      <p:ext uri="{BB962C8B-B14F-4D97-AF65-F5344CB8AC3E}">
        <p14:creationId xmlns:p14="http://schemas.microsoft.com/office/powerpoint/2010/main" val="368005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 </a:t>
            </a:r>
            <a:r>
              <a:rPr lang="en-US" dirty="0" err="1" smtClean="0"/>
              <a:t>Bellwork</a:t>
            </a:r>
            <a:endParaRPr lang="es-US" dirty="0"/>
          </a:p>
        </p:txBody>
      </p:sp>
      <p:sp>
        <p:nvSpPr>
          <p:cNvPr id="3" name="Content Placeholder 2"/>
          <p:cNvSpPr>
            <a:spLocks noGrp="1"/>
          </p:cNvSpPr>
          <p:nvPr>
            <p:ph idx="1"/>
          </p:nvPr>
        </p:nvSpPr>
        <p:spPr/>
        <p:txBody>
          <a:bodyPr/>
          <a:lstStyle/>
          <a:p>
            <a:r>
              <a:rPr lang="en-US" dirty="0" smtClean="0"/>
              <a:t>Read the primary source on the Oregon Trail and answer the questions.</a:t>
            </a:r>
          </a:p>
          <a:p>
            <a:pPr marL="514350" indent="-514350">
              <a:buFont typeface="+mj-lt"/>
              <a:buAutoNum type="arabicPeriod"/>
            </a:pPr>
            <a:r>
              <a:rPr lang="en-US" dirty="0" smtClean="0"/>
              <a:t>What time in the morning was the signal to march?</a:t>
            </a:r>
          </a:p>
          <a:p>
            <a:pPr marL="514350" indent="-514350">
              <a:buFont typeface="+mj-lt"/>
              <a:buAutoNum type="arabicPeriod"/>
            </a:pPr>
            <a:r>
              <a:rPr lang="en-US" dirty="0" smtClean="0"/>
              <a:t>How many wagons made up a platoon?</a:t>
            </a:r>
          </a:p>
          <a:p>
            <a:pPr marL="514350" indent="-514350">
              <a:buFont typeface="+mj-lt"/>
              <a:buAutoNum type="arabicPeriod"/>
            </a:pPr>
            <a:r>
              <a:rPr lang="en-US" dirty="0" smtClean="0"/>
              <a:t>Why did the order of wagons in each platoon rotate?</a:t>
            </a:r>
          </a:p>
          <a:p>
            <a:pPr marL="514350" indent="-514350">
              <a:buFont typeface="+mj-lt"/>
              <a:buAutoNum type="arabicPeriod"/>
            </a:pPr>
            <a:r>
              <a:rPr lang="en-US" dirty="0" smtClean="0"/>
              <a:t>Why do you think one wagon was left behind?</a:t>
            </a:r>
          </a:p>
          <a:p>
            <a:pPr marL="514350" indent="-514350">
              <a:buFont typeface="+mj-lt"/>
              <a:buAutoNum type="arabicPeriod"/>
            </a:pPr>
            <a:r>
              <a:rPr lang="en-US" dirty="0" smtClean="0"/>
              <a:t>What season (fall, winter, spring, summer) did most western settlers start their journey? </a:t>
            </a:r>
          </a:p>
        </p:txBody>
      </p:sp>
    </p:spTree>
    <p:extLst>
      <p:ext uri="{BB962C8B-B14F-4D97-AF65-F5344CB8AC3E}">
        <p14:creationId xmlns:p14="http://schemas.microsoft.com/office/powerpoint/2010/main" val="413641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sp>
        <p:nvSpPr>
          <p:cNvPr id="3" name="Content Placeholder 2"/>
          <p:cNvSpPr>
            <a:spLocks noGrp="1"/>
          </p:cNvSpPr>
          <p:nvPr>
            <p:ph idx="1"/>
          </p:nvPr>
        </p:nvSpPr>
        <p:spPr/>
        <p:txBody>
          <a:bodyPr/>
          <a:lstStyle/>
          <a:p>
            <a:r>
              <a:rPr lang="en-US" dirty="0" smtClean="0"/>
              <a:t>Rightful expansion westward</a:t>
            </a:r>
          </a:p>
          <a:p>
            <a:r>
              <a:rPr lang="en-US" dirty="0" smtClean="0"/>
              <a:t>Divine Right</a:t>
            </a:r>
          </a:p>
          <a:p>
            <a:r>
              <a:rPr lang="en-US" dirty="0" smtClean="0"/>
              <a:t>Sea to shining sea</a:t>
            </a:r>
          </a:p>
          <a:p>
            <a:r>
              <a:rPr lang="en-US" dirty="0" smtClean="0"/>
              <a:t>New land and economic opportunities</a:t>
            </a:r>
          </a:p>
          <a:p>
            <a:endParaRPr lang="es-US" dirty="0"/>
          </a:p>
        </p:txBody>
      </p:sp>
    </p:spTree>
    <p:extLst>
      <p:ext uri="{BB962C8B-B14F-4D97-AF65-F5344CB8AC3E}">
        <p14:creationId xmlns:p14="http://schemas.microsoft.com/office/powerpoint/2010/main" val="149121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chor="t"/>
          <a:lstStyle/>
          <a:p>
            <a:r>
              <a:rPr lang="en-US" b="1" smtClean="0">
                <a:solidFill>
                  <a:srgbClr val="9F6611"/>
                </a:solidFill>
              </a:rPr>
              <a:t>Reason for Manifest Destiny</a:t>
            </a:r>
          </a:p>
        </p:txBody>
      </p:sp>
      <p:sp>
        <p:nvSpPr>
          <p:cNvPr id="13315" name="Content Placeholder 2"/>
          <p:cNvSpPr>
            <a:spLocks noGrp="1"/>
          </p:cNvSpPr>
          <p:nvPr>
            <p:ph idx="1"/>
          </p:nvPr>
        </p:nvSpPr>
        <p:spPr/>
        <p:txBody>
          <a:bodyPr/>
          <a:lstStyle/>
          <a:p>
            <a:r>
              <a:rPr lang="en-US" b="1" smtClean="0">
                <a:solidFill>
                  <a:srgbClr val="9F6611"/>
                </a:solidFill>
              </a:rPr>
              <a:t>Escape religious persecution</a:t>
            </a:r>
          </a:p>
          <a:p>
            <a:r>
              <a:rPr lang="en-US" b="1" smtClean="0">
                <a:solidFill>
                  <a:srgbClr val="9F6611"/>
                </a:solidFill>
              </a:rPr>
              <a:t>Find new markets of commerce</a:t>
            </a:r>
          </a:p>
          <a:p>
            <a:r>
              <a:rPr lang="en-US" b="1" smtClean="0">
                <a:solidFill>
                  <a:srgbClr val="9F6611"/>
                </a:solidFill>
              </a:rPr>
              <a:t>Locate harbors on the Pacific</a:t>
            </a:r>
          </a:p>
          <a:p>
            <a:r>
              <a:rPr lang="en-US" b="1" smtClean="0">
                <a:solidFill>
                  <a:srgbClr val="9F6611"/>
                </a:solidFill>
              </a:rPr>
              <a:t>Claim land for farming, ranching, and mining</a:t>
            </a:r>
          </a:p>
          <a:p>
            <a:r>
              <a:rPr lang="en-US" b="1" smtClean="0">
                <a:solidFill>
                  <a:srgbClr val="9F6611"/>
                </a:solidFill>
              </a:rPr>
              <a:t>Seek employment and avoid creditors after the Panic of 1837</a:t>
            </a:r>
          </a:p>
          <a:p>
            <a:r>
              <a:rPr lang="en-US" b="1" smtClean="0">
                <a:solidFill>
                  <a:srgbClr val="9F6611"/>
                </a:solidFill>
              </a:rPr>
              <a:t>Spread virtues of democracy</a:t>
            </a:r>
          </a:p>
        </p:txBody>
      </p:sp>
    </p:spTree>
    <p:extLst>
      <p:ext uri="{BB962C8B-B14F-4D97-AF65-F5344CB8AC3E}">
        <p14:creationId xmlns:p14="http://schemas.microsoft.com/office/powerpoint/2010/main" val="226482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Santa Fe Trail</a:t>
            </a:r>
            <a:endParaRPr lang="es-US" dirty="0"/>
          </a:p>
        </p:txBody>
      </p:sp>
      <p:sp>
        <p:nvSpPr>
          <p:cNvPr id="3" name="Content Placeholder 2"/>
          <p:cNvSpPr>
            <a:spLocks noGrp="1"/>
          </p:cNvSpPr>
          <p:nvPr>
            <p:ph idx="1"/>
          </p:nvPr>
        </p:nvSpPr>
        <p:spPr/>
        <p:txBody>
          <a:bodyPr/>
          <a:lstStyle/>
          <a:p>
            <a:r>
              <a:rPr lang="en-US" dirty="0" smtClean="0"/>
              <a:t>780 miles from Independence, Missouri to Santa Fe, New Mexico.</a:t>
            </a:r>
          </a:p>
          <a:p>
            <a:r>
              <a:rPr lang="en-US" dirty="0" smtClean="0"/>
              <a:t>These traders established first visible American presence in New Mexico and the Mexican province of Arizona. </a:t>
            </a:r>
          </a:p>
          <a:p>
            <a:r>
              <a:rPr lang="en-US" dirty="0" smtClean="0"/>
              <a:t>Traders traveled in large wagon groups while in Indian lands fearing attacks. </a:t>
            </a:r>
          </a:p>
          <a:p>
            <a:r>
              <a:rPr lang="en-US" dirty="0" smtClean="0"/>
              <a:t>International Trade Route, trading of manufactured goods for gold, silver, and furs.</a:t>
            </a:r>
          </a:p>
          <a:p>
            <a:r>
              <a:rPr lang="en-US" dirty="0" smtClean="0"/>
              <a:t>Travel interest economic driven</a:t>
            </a:r>
            <a:endParaRPr lang="es-US" dirty="0"/>
          </a:p>
        </p:txBody>
      </p:sp>
    </p:spTree>
    <p:extLst>
      <p:ext uri="{BB962C8B-B14F-4D97-AF65-F5344CB8AC3E}">
        <p14:creationId xmlns:p14="http://schemas.microsoft.com/office/powerpoint/2010/main" val="183360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8271" y="1491761"/>
            <a:ext cx="8237375" cy="4435510"/>
          </a:xfrm>
          <a:prstGeom prst="rect">
            <a:avLst/>
          </a:prstGeom>
        </p:spPr>
      </p:pic>
    </p:spTree>
    <p:extLst>
      <p:ext uri="{BB962C8B-B14F-4D97-AF65-F5344CB8AC3E}">
        <p14:creationId xmlns:p14="http://schemas.microsoft.com/office/powerpoint/2010/main" val="344738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Trail</a:t>
            </a:r>
            <a:endParaRPr lang="es-US" dirty="0"/>
          </a:p>
        </p:txBody>
      </p:sp>
      <p:sp>
        <p:nvSpPr>
          <p:cNvPr id="3" name="Content Placeholder 2"/>
          <p:cNvSpPr>
            <a:spLocks noGrp="1"/>
          </p:cNvSpPr>
          <p:nvPr>
            <p:ph idx="1"/>
          </p:nvPr>
        </p:nvSpPr>
        <p:spPr/>
        <p:txBody>
          <a:bodyPr/>
          <a:lstStyle/>
          <a:p>
            <a:r>
              <a:rPr lang="en-US" dirty="0" smtClean="0"/>
              <a:t>Started in Independence, Missouri ended in Portland, Oregon</a:t>
            </a:r>
          </a:p>
          <a:p>
            <a:r>
              <a:rPr lang="en-US" dirty="0" smtClean="0"/>
              <a:t>Originated as a Christian missionary route </a:t>
            </a:r>
          </a:p>
          <a:p>
            <a:r>
              <a:rPr lang="en-US" dirty="0" smtClean="0"/>
              <a:t>Traced some of Lewis and Clark’s old trails</a:t>
            </a:r>
          </a:p>
          <a:p>
            <a:r>
              <a:rPr lang="en-US" dirty="0" smtClean="0"/>
              <a:t>Fertile soil and abundant rainfall in Oregon Territory attracted settlers.</a:t>
            </a:r>
          </a:p>
          <a:p>
            <a:endParaRPr lang="en-US" dirty="0" smtClean="0"/>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7515727" y="3946358"/>
            <a:ext cx="3233486" cy="1810752"/>
          </a:xfrm>
          <a:prstGeom prst="rect">
            <a:avLst/>
          </a:prstGeom>
        </p:spPr>
      </p:pic>
    </p:spTree>
    <p:extLst>
      <p:ext uri="{BB962C8B-B14F-4D97-AF65-F5344CB8AC3E}">
        <p14:creationId xmlns:p14="http://schemas.microsoft.com/office/powerpoint/2010/main" val="214203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95312"/>
            <a:ext cx="7620000" cy="5667375"/>
          </a:xfrm>
          <a:prstGeom prst="rect">
            <a:avLst/>
          </a:prstGeom>
        </p:spPr>
      </p:pic>
    </p:spTree>
    <p:extLst>
      <p:ext uri="{BB962C8B-B14F-4D97-AF65-F5344CB8AC3E}">
        <p14:creationId xmlns:p14="http://schemas.microsoft.com/office/powerpoint/2010/main" val="1354415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idx="4294967295"/>
          </p:nvPr>
        </p:nvSpPr>
        <p:spPr>
          <a:xfrm>
            <a:off x="2209800" y="5943600"/>
            <a:ext cx="7772400" cy="1143000"/>
          </a:xfrm>
        </p:spPr>
        <p:txBody>
          <a:bodyPr/>
          <a:lstStyle/>
          <a:p>
            <a:r>
              <a:rPr lang="en-US" smtClean="0"/>
              <a:t>Trails</a:t>
            </a:r>
          </a:p>
        </p:txBody>
      </p:sp>
      <p:sp>
        <p:nvSpPr>
          <p:cNvPr id="32771" name="Rectangle 7"/>
          <p:cNvSpPr>
            <a:spLocks noChangeArrowheads="1"/>
          </p:cNvSpPr>
          <p:nvPr/>
        </p:nvSpPr>
        <p:spPr bwMode="auto">
          <a:xfrm>
            <a:off x="161925" y="-2332038"/>
            <a:ext cx="9144000" cy="369332"/>
          </a:xfrm>
          <a:prstGeom prst="rect">
            <a:avLst/>
          </a:prstGeom>
          <a:noFill/>
          <a:ln w="9525">
            <a:noFill/>
            <a:miter lim="800000"/>
            <a:headEnd/>
            <a:tailEnd/>
          </a:ln>
        </p:spPr>
        <p:txBody>
          <a:bodyPr>
            <a:spAutoFit/>
          </a:bodyPr>
          <a:lstStyle/>
          <a:p>
            <a:endParaRPr lang="en-US"/>
          </a:p>
        </p:txBody>
      </p:sp>
      <p:pic>
        <p:nvPicPr>
          <p:cNvPr id="32772" name="Picture 9" descr="20329"/>
          <p:cNvPicPr>
            <a:picLocks noChangeAspect="1" noChangeArrowheads="1"/>
          </p:cNvPicPr>
          <p:nvPr/>
        </p:nvPicPr>
        <p:blipFill>
          <a:blip r:embed="rId3" cstate="print"/>
          <a:srcRect/>
          <a:stretch>
            <a:fillRect/>
          </a:stretch>
        </p:blipFill>
        <p:spPr bwMode="auto">
          <a:xfrm>
            <a:off x="1524000" y="0"/>
            <a:ext cx="8229600" cy="6858000"/>
          </a:xfrm>
          <a:prstGeom prst="rect">
            <a:avLst/>
          </a:prstGeom>
          <a:noFill/>
          <a:ln w="9525">
            <a:noFill/>
            <a:miter lim="800000"/>
            <a:headEnd/>
            <a:tailEnd/>
          </a:ln>
        </p:spPr>
      </p:pic>
      <p:sp>
        <p:nvSpPr>
          <p:cNvPr id="32773" name="WordArt 11" descr="Parchment"/>
          <p:cNvSpPr>
            <a:spLocks noChangeArrowheads="1" noChangeShapeType="1" noTextEdit="1"/>
          </p:cNvSpPr>
          <p:nvPr/>
        </p:nvSpPr>
        <p:spPr bwMode="auto">
          <a:xfrm rot="5400000">
            <a:off x="6996113" y="3138488"/>
            <a:ext cx="6400800" cy="581025"/>
          </a:xfrm>
          <a:prstGeom prst="rect">
            <a:avLst/>
          </a:prstGeom>
        </p:spPr>
        <p:txBody>
          <a:bodyPr vert="wordArtVert" wrap="none" fromWordArt="1">
            <a:prstTxWarp prst="textWave1">
              <a:avLst>
                <a:gd name="adj1" fmla="val 13005"/>
                <a:gd name="adj2" fmla="val 0"/>
              </a:avLst>
            </a:prstTxWarp>
          </a:bodyPr>
          <a:lstStyle/>
          <a:p>
            <a:pPr algn="ctr" fontAlgn="auto"/>
            <a:r>
              <a:rPr lang="en-US" sz="3600" b="1" kern="10">
                <a:ln w="19050">
                  <a:solidFill>
                    <a:schemeClr val="tx1"/>
                  </a:solidFill>
                  <a:round/>
                  <a:headEnd/>
                  <a:tailEnd/>
                </a:ln>
                <a:blipFill dpi="0" rotWithShape="0">
                  <a:blip r:embed="rId4"/>
                  <a:srcRect/>
                  <a:tile tx="0" ty="0" sx="100000" sy="100000" flip="none" algn="tl"/>
                </a:blipFill>
                <a:effectLst>
                  <a:outerShdw dist="53882" dir="2700000" algn="ctr" rotWithShape="0">
                    <a:srgbClr val="FFFF99"/>
                  </a:outerShdw>
                </a:effectLst>
                <a:latin typeface="Franklin Gothic Medium"/>
              </a:rPr>
              <a:t>TRAILS WESTWARD</a:t>
            </a:r>
          </a:p>
        </p:txBody>
      </p:sp>
    </p:spTree>
    <p:extLst>
      <p:ext uri="{BB962C8B-B14F-4D97-AF65-F5344CB8AC3E}">
        <p14:creationId xmlns:p14="http://schemas.microsoft.com/office/powerpoint/2010/main" val="302080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Video </a:t>
            </a:r>
            <a:endParaRPr lang="es-US" dirty="0"/>
          </a:p>
        </p:txBody>
      </p:sp>
      <p:sp>
        <p:nvSpPr>
          <p:cNvPr id="3" name="Content Placeholder 2"/>
          <p:cNvSpPr>
            <a:spLocks noGrp="1"/>
          </p:cNvSpPr>
          <p:nvPr>
            <p:ph idx="1"/>
          </p:nvPr>
        </p:nvSpPr>
        <p:spPr/>
        <p:txBody>
          <a:bodyPr/>
          <a:lstStyle/>
          <a:p>
            <a:r>
              <a:rPr lang="en-US" u="sng" dirty="0">
                <a:hlinkClick r:id="rId2"/>
              </a:rPr>
              <a:t>https://www.youtube.com/watch?v=RNftCCwAol0</a:t>
            </a:r>
            <a:endParaRPr lang="es-US" dirty="0"/>
          </a:p>
        </p:txBody>
      </p:sp>
    </p:spTree>
    <p:extLst>
      <p:ext uri="{BB962C8B-B14F-4D97-AF65-F5344CB8AC3E}">
        <p14:creationId xmlns:p14="http://schemas.microsoft.com/office/powerpoint/2010/main" val="3984815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sp>
        <p:nvSpPr>
          <p:cNvPr id="3" name="Content Placeholder 2"/>
          <p:cNvSpPr>
            <a:spLocks noGrp="1"/>
          </p:cNvSpPr>
          <p:nvPr>
            <p:ph idx="1"/>
          </p:nvPr>
        </p:nvSpPr>
        <p:spPr>
          <a:xfrm>
            <a:off x="1676400" y="2674711"/>
            <a:ext cx="10515600" cy="4351338"/>
          </a:xfrm>
        </p:spPr>
        <p:txBody>
          <a:bodyPr/>
          <a:lstStyle/>
          <a:p>
            <a:r>
              <a:rPr lang="en-US" dirty="0" smtClean="0"/>
              <a:t>Pioneer life</a:t>
            </a:r>
          </a:p>
          <a:p>
            <a:r>
              <a:rPr lang="en-US" dirty="0" smtClean="0"/>
              <a:t>Hard work and dangerous</a:t>
            </a:r>
          </a:p>
          <a:p>
            <a:r>
              <a:rPr lang="en-US" dirty="0" smtClean="0"/>
              <a:t>Covered wagons </a:t>
            </a:r>
          </a:p>
          <a:p>
            <a:r>
              <a:rPr lang="en-US" dirty="0" smtClean="0"/>
              <a:t>Few supplies </a:t>
            </a:r>
          </a:p>
          <a:p>
            <a:endParaRPr lang="es-US" dirty="0"/>
          </a:p>
        </p:txBody>
      </p:sp>
      <p:pic>
        <p:nvPicPr>
          <p:cNvPr id="4" name="Picture 3"/>
          <p:cNvPicPr>
            <a:picLocks noChangeAspect="1"/>
          </p:cNvPicPr>
          <p:nvPr/>
        </p:nvPicPr>
        <p:blipFill>
          <a:blip r:embed="rId2"/>
          <a:stretch>
            <a:fillRect/>
          </a:stretch>
        </p:blipFill>
        <p:spPr>
          <a:xfrm>
            <a:off x="5829300" y="1567544"/>
            <a:ext cx="5922402" cy="4122314"/>
          </a:xfrm>
          <a:prstGeom prst="rect">
            <a:avLst/>
          </a:prstGeom>
        </p:spPr>
      </p:pic>
    </p:spTree>
    <p:extLst>
      <p:ext uri="{BB962C8B-B14F-4D97-AF65-F5344CB8AC3E}">
        <p14:creationId xmlns:p14="http://schemas.microsoft.com/office/powerpoint/2010/main" val="334814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about life on the Trails.</a:t>
            </a:r>
            <a:endParaRPr lang="es-US" dirty="0"/>
          </a:p>
        </p:txBody>
      </p:sp>
      <p:sp>
        <p:nvSpPr>
          <p:cNvPr id="3" name="Content Placeholder 2"/>
          <p:cNvSpPr>
            <a:spLocks noGrp="1"/>
          </p:cNvSpPr>
          <p:nvPr>
            <p:ph idx="1"/>
          </p:nvPr>
        </p:nvSpPr>
        <p:spPr/>
        <p:txBody>
          <a:bodyPr>
            <a:normAutofit fontScale="92500" lnSpcReduction="20000"/>
          </a:bodyPr>
          <a:lstStyle/>
          <a:p>
            <a:r>
              <a:rPr lang="en-US" dirty="0"/>
              <a:t>"The road to-day was very hilly and rough. At night we encamped within one mile of Fort Hall. Mosquitoes were as thick as flakes in a snow-storm. The poor horses whinnied all night, from their bites, and in the morning the blood was streaming down their sides</a:t>
            </a:r>
            <a:r>
              <a:rPr lang="en-US" dirty="0" smtClean="0"/>
              <a:t>.“</a:t>
            </a:r>
          </a:p>
          <a:p>
            <a:r>
              <a:rPr lang="en-US" dirty="0"/>
              <a:t>"There is some of the largest rattle snakes in this region I ever saw, being from 8 to 12 ft. long, and about as large as a man's leg about the knee. This is no fiction at all</a:t>
            </a:r>
            <a:r>
              <a:rPr lang="en-US" dirty="0" smtClean="0"/>
              <a:t>.“</a:t>
            </a:r>
          </a:p>
          <a:p>
            <a:r>
              <a:rPr lang="en-US" dirty="0"/>
              <a:t/>
            </a:r>
            <a:br>
              <a:rPr lang="en-US" dirty="0"/>
            </a:br>
            <a:r>
              <a:rPr lang="en-US" dirty="0"/>
              <a:t>"Raining all day...and the boys are all soaking wet and look sad and comfortless. The little ones and myself are shut up in the wagons from the rain. Still it will find its way in and many things are wet; and take us all together we are a poor looking set, and all this for Oregon...I am thinking as I write, 'Oh Oregon, you must be a wonderful country'"</a:t>
            </a:r>
            <a:endParaRPr lang="es-US" dirty="0"/>
          </a:p>
        </p:txBody>
      </p:sp>
    </p:spTree>
    <p:extLst>
      <p:ext uri="{BB962C8B-B14F-4D97-AF65-F5344CB8AC3E}">
        <p14:creationId xmlns:p14="http://schemas.microsoft.com/office/powerpoint/2010/main" val="517688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981200" y="76200"/>
            <a:ext cx="8229600" cy="1143000"/>
          </a:xfrm>
          <a:effectLst>
            <a:outerShdw dist="35921" dir="2700000" algn="ctr" rotWithShape="0">
              <a:schemeClr val="bg2"/>
            </a:outerShdw>
          </a:effectLst>
        </p:spPr>
        <p:txBody>
          <a:bodyPr anchor="t"/>
          <a:lstStyle/>
          <a:p>
            <a:pPr eaLnBrk="1" hangingPunct="1">
              <a:defRPr/>
            </a:pPr>
            <a:r>
              <a:rPr lang="en-US" sz="4800" b="1">
                <a:solidFill>
                  <a:srgbClr val="663300"/>
                </a:solidFill>
                <a:effectLst>
                  <a:outerShdw blurRad="38100" dist="38100" dir="2700000" algn="tl">
                    <a:srgbClr val="000000"/>
                  </a:outerShdw>
                </a:effectLst>
                <a:latin typeface="Wrangler" pitchFamily="2" charset="0"/>
              </a:rPr>
              <a:t>The Doomed Donner Party</a:t>
            </a:r>
            <a:endParaRPr lang="en-US" sz="3600" b="1">
              <a:solidFill>
                <a:srgbClr val="663300"/>
              </a:solidFill>
              <a:effectLst>
                <a:outerShdw blurRad="38100" dist="38100" dir="2700000" algn="tl">
                  <a:srgbClr val="000000"/>
                </a:outerShdw>
              </a:effectLst>
              <a:latin typeface="Wrangler" pitchFamily="2" charset="0"/>
            </a:endParaRPr>
          </a:p>
        </p:txBody>
      </p:sp>
      <p:pic>
        <p:nvPicPr>
          <p:cNvPr id="31747" name="Picture 3" descr="James Reed &amp; Wife-Donner Party"/>
          <p:cNvPicPr>
            <a:picLocks noChangeAspect="1" noChangeArrowheads="1"/>
          </p:cNvPicPr>
          <p:nvPr/>
        </p:nvPicPr>
        <p:blipFill>
          <a:blip r:embed="rId3" cstate="print"/>
          <a:srcRect/>
          <a:stretch>
            <a:fillRect/>
          </a:stretch>
        </p:blipFill>
        <p:spPr bwMode="auto">
          <a:xfrm>
            <a:off x="1981200" y="3124200"/>
            <a:ext cx="3200400" cy="2444750"/>
          </a:xfrm>
          <a:prstGeom prst="rect">
            <a:avLst/>
          </a:prstGeom>
          <a:noFill/>
          <a:ln w="9525">
            <a:solidFill>
              <a:srgbClr val="663300"/>
            </a:solidFill>
            <a:miter lim="800000"/>
            <a:headEnd/>
            <a:tailEnd/>
          </a:ln>
        </p:spPr>
      </p:pic>
      <p:pic>
        <p:nvPicPr>
          <p:cNvPr id="31748" name="Picture 4" descr="Donner Party-The Breens"/>
          <p:cNvPicPr>
            <a:picLocks noChangeAspect="1" noChangeArrowheads="1"/>
          </p:cNvPicPr>
          <p:nvPr/>
        </p:nvPicPr>
        <p:blipFill>
          <a:blip r:embed="rId4" cstate="print">
            <a:lum bright="-6000" contrast="6000"/>
          </a:blip>
          <a:srcRect/>
          <a:stretch>
            <a:fillRect/>
          </a:stretch>
        </p:blipFill>
        <p:spPr bwMode="auto">
          <a:xfrm>
            <a:off x="5943600" y="1828801"/>
            <a:ext cx="4400550" cy="1450975"/>
          </a:xfrm>
          <a:prstGeom prst="rect">
            <a:avLst/>
          </a:prstGeom>
          <a:noFill/>
          <a:ln w="9525">
            <a:solidFill>
              <a:srgbClr val="663300"/>
            </a:solidFill>
            <a:miter lim="800000"/>
            <a:headEnd/>
            <a:tailEnd/>
          </a:ln>
        </p:spPr>
      </p:pic>
      <p:sp>
        <p:nvSpPr>
          <p:cNvPr id="153605" name="Rectangle 5"/>
          <p:cNvSpPr>
            <a:spLocks noChangeArrowheads="1"/>
          </p:cNvSpPr>
          <p:nvPr/>
        </p:nvSpPr>
        <p:spPr bwMode="auto">
          <a:xfrm>
            <a:off x="1981200" y="5715000"/>
            <a:ext cx="3200400" cy="3698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a:latin typeface="Tahoma" pitchFamily="34" charset="0"/>
                <a:cs typeface="Tahoma" pitchFamily="34" charset="0"/>
              </a:rPr>
              <a:t>James Reed &amp; Wife</a:t>
            </a:r>
          </a:p>
        </p:txBody>
      </p:sp>
      <p:sp>
        <p:nvSpPr>
          <p:cNvPr id="153606" name="Rectangle 6"/>
          <p:cNvSpPr>
            <a:spLocks noChangeArrowheads="1"/>
          </p:cNvSpPr>
          <p:nvPr/>
        </p:nvSpPr>
        <p:spPr bwMode="auto">
          <a:xfrm>
            <a:off x="5943600" y="3276601"/>
            <a:ext cx="4419600"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b="1" dirty="0">
                <a:latin typeface="Wrangler" pitchFamily="2" charset="0"/>
              </a:rPr>
              <a:t>    </a:t>
            </a:r>
            <a:r>
              <a:rPr lang="en-US" b="1" dirty="0">
                <a:latin typeface="Tahoma" pitchFamily="34" charset="0"/>
                <a:cs typeface="Tahoma" pitchFamily="34" charset="0"/>
              </a:rPr>
              <a:t>Margaret      Patrick         John</a:t>
            </a:r>
            <a:br>
              <a:rPr lang="en-US" b="1" dirty="0">
                <a:latin typeface="Tahoma" pitchFamily="34" charset="0"/>
                <a:cs typeface="Tahoma" pitchFamily="34" charset="0"/>
              </a:rPr>
            </a:br>
            <a:r>
              <a:rPr lang="en-US" b="1" dirty="0">
                <a:latin typeface="Tahoma" pitchFamily="34" charset="0"/>
                <a:cs typeface="Tahoma" pitchFamily="34" charset="0"/>
              </a:rPr>
              <a:t>       Breen          </a:t>
            </a:r>
            <a:r>
              <a:rPr lang="en-US" b="1" dirty="0" err="1">
                <a:latin typeface="Tahoma" pitchFamily="34" charset="0"/>
                <a:cs typeface="Tahoma" pitchFamily="34" charset="0"/>
              </a:rPr>
              <a:t>Breen</a:t>
            </a:r>
            <a:r>
              <a:rPr lang="en-US" b="1" dirty="0">
                <a:latin typeface="Tahoma" pitchFamily="34" charset="0"/>
                <a:cs typeface="Tahoma" pitchFamily="34" charset="0"/>
              </a:rPr>
              <a:t>         </a:t>
            </a:r>
            <a:r>
              <a:rPr lang="en-US" b="1" dirty="0" err="1">
                <a:latin typeface="Tahoma" pitchFamily="34" charset="0"/>
                <a:cs typeface="Tahoma" pitchFamily="34" charset="0"/>
              </a:rPr>
              <a:t>Breen</a:t>
            </a:r>
            <a:endParaRPr lang="en-US" b="1" dirty="0">
              <a:latin typeface="Tahoma" pitchFamily="34" charset="0"/>
              <a:cs typeface="Tahoma" pitchFamily="34" charset="0"/>
            </a:endParaRPr>
          </a:p>
        </p:txBody>
      </p:sp>
      <p:sp>
        <p:nvSpPr>
          <p:cNvPr id="153607" name="Rectangle 7"/>
          <p:cNvSpPr>
            <a:spLocks noChangeArrowheads="1"/>
          </p:cNvSpPr>
          <p:nvPr/>
        </p:nvSpPr>
        <p:spPr bwMode="auto">
          <a:xfrm>
            <a:off x="5486400" y="4724400"/>
            <a:ext cx="4495800" cy="1816100"/>
          </a:xfrm>
          <a:prstGeom prst="rect">
            <a:avLst/>
          </a:prstGeom>
          <a:noFill/>
          <a:ln w="9525">
            <a:noFill/>
            <a:miter lim="800000"/>
            <a:headEnd/>
            <a:tailEnd/>
          </a:ln>
          <a:effectLst>
            <a:outerShdw dist="35921" dir="2700000" algn="ctr" rotWithShape="0">
              <a:schemeClr val="bg2"/>
            </a:outerShdw>
          </a:effectLst>
        </p:spPr>
        <p:txBody>
          <a:bodyPr>
            <a:spAutoFit/>
          </a:bodyPr>
          <a:lstStyle/>
          <a:p>
            <a:pPr marL="341313" indent="-279400">
              <a:buClr>
                <a:srgbClr val="FF9B37"/>
              </a:buClr>
              <a:buFont typeface="Wingdings" pitchFamily="2" charset="2"/>
              <a:buChar char="§"/>
              <a:defRPr/>
            </a:pPr>
            <a:r>
              <a:rPr lang="en-US" sz="2800" b="1" dirty="0">
                <a:latin typeface="Tahoma" pitchFamily="34" charset="0"/>
                <a:cs typeface="Tahoma" pitchFamily="34" charset="0"/>
              </a:rPr>
              <a:t>Of the 83 members of the Donner Party, only 45 survived to get to California!</a:t>
            </a:r>
          </a:p>
        </p:txBody>
      </p:sp>
      <p:sp>
        <p:nvSpPr>
          <p:cNvPr id="153608" name="Rectangle 8"/>
          <p:cNvSpPr>
            <a:spLocks noChangeArrowheads="1"/>
          </p:cNvSpPr>
          <p:nvPr/>
        </p:nvSpPr>
        <p:spPr bwMode="auto">
          <a:xfrm>
            <a:off x="1828800" y="1676400"/>
            <a:ext cx="3733800" cy="123110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700" b="1" dirty="0">
                <a:solidFill>
                  <a:srgbClr val="FF0000"/>
                </a:solidFill>
                <a:latin typeface="Nosferatu" pitchFamily="2" charset="0"/>
              </a:rPr>
              <a:t>CANNIBALISM ! ! </a:t>
            </a:r>
          </a:p>
        </p:txBody>
      </p:sp>
    </p:spTree>
    <p:extLst>
      <p:ext uri="{BB962C8B-B14F-4D97-AF65-F5344CB8AC3E}">
        <p14:creationId xmlns:p14="http://schemas.microsoft.com/office/powerpoint/2010/main" val="253259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153608">
                                            <p:txEl>
                                              <p:pRg st="0" end="0"/>
                                            </p:txEl>
                                          </p:spTgt>
                                        </p:tgtEl>
                                        <p:attrNameLst>
                                          <p:attrName>style.visibility</p:attrName>
                                        </p:attrNameLst>
                                      </p:cBhvr>
                                      <p:to>
                                        <p:strVal val="visible"/>
                                      </p:to>
                                    </p:set>
                                    <p:set>
                                      <p:cBhvr>
                                        <p:cTn id="7" dur="455" fill="hold">
                                          <p:stCondLst>
                                            <p:cond delay="0"/>
                                          </p:stCondLst>
                                        </p:cTn>
                                        <p:tgtEl>
                                          <p:spTgt spid="153608">
                                            <p:txEl>
                                              <p:pRg st="0" end="0"/>
                                            </p:txEl>
                                          </p:spTgt>
                                        </p:tgtEl>
                                        <p:attrNameLst>
                                          <p:attrName>style.rotation</p:attrName>
                                        </p:attrNameLst>
                                      </p:cBhvr>
                                      <p:to>
                                        <p:strVal val="-45.0"/>
                                      </p:to>
                                    </p:set>
                                    <p:anim calcmode="lin" valueType="num">
                                      <p:cBhvr>
                                        <p:cTn id="8" dur="455" fill="hold">
                                          <p:stCondLst>
                                            <p:cond delay="455"/>
                                          </p:stCondLst>
                                        </p:cTn>
                                        <p:tgtEl>
                                          <p:spTgt spid="15360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5360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5360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360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sp>
        <p:nvSpPr>
          <p:cNvPr id="3" name="Content Placeholder 2"/>
          <p:cNvSpPr>
            <a:spLocks noGrp="1"/>
          </p:cNvSpPr>
          <p:nvPr>
            <p:ph idx="1"/>
          </p:nvPr>
        </p:nvSpPr>
        <p:spPr/>
        <p:txBody>
          <a:bodyPr/>
          <a:lstStyle/>
          <a:p>
            <a:r>
              <a:rPr lang="en-US" dirty="0" smtClean="0"/>
              <a:t>Mormon Migration</a:t>
            </a:r>
          </a:p>
          <a:p>
            <a:r>
              <a:rPr lang="en-US" dirty="0" smtClean="0"/>
              <a:t>Joseph Smith</a:t>
            </a:r>
          </a:p>
          <a:p>
            <a:r>
              <a:rPr lang="en-US" dirty="0" smtClean="0"/>
              <a:t>Brigham Young</a:t>
            </a:r>
          </a:p>
          <a:p>
            <a:r>
              <a:rPr lang="en-US" dirty="0" smtClean="0"/>
              <a:t>Utah Settlement</a:t>
            </a:r>
          </a:p>
          <a:p>
            <a:r>
              <a:rPr lang="en-US" dirty="0" smtClean="0"/>
              <a:t>Religious Persecution </a:t>
            </a:r>
          </a:p>
          <a:p>
            <a:pPr marL="0" indent="0">
              <a:buNone/>
            </a:pPr>
            <a:endParaRPr lang="es-US" dirty="0"/>
          </a:p>
        </p:txBody>
      </p:sp>
      <p:pic>
        <p:nvPicPr>
          <p:cNvPr id="4" name="Picture 3"/>
          <p:cNvPicPr>
            <a:picLocks noChangeAspect="1"/>
          </p:cNvPicPr>
          <p:nvPr/>
        </p:nvPicPr>
        <p:blipFill>
          <a:blip r:embed="rId2"/>
          <a:stretch>
            <a:fillRect/>
          </a:stretch>
        </p:blipFill>
        <p:spPr>
          <a:xfrm>
            <a:off x="4510475" y="2400300"/>
            <a:ext cx="7119727" cy="3519487"/>
          </a:xfrm>
          <a:prstGeom prst="rect">
            <a:avLst/>
          </a:prstGeom>
        </p:spPr>
      </p:pic>
    </p:spTree>
    <p:extLst>
      <p:ext uri="{BB962C8B-B14F-4D97-AF65-F5344CB8AC3E}">
        <p14:creationId xmlns:p14="http://schemas.microsoft.com/office/powerpoint/2010/main" val="3698632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sp>
        <p:nvSpPr>
          <p:cNvPr id="3" name="Content Placeholder 2"/>
          <p:cNvSpPr>
            <a:spLocks noGrp="1"/>
          </p:cNvSpPr>
          <p:nvPr>
            <p:ph idx="1"/>
          </p:nvPr>
        </p:nvSpPr>
        <p:spPr/>
        <p:txBody>
          <a:bodyPr/>
          <a:lstStyle/>
          <a:p>
            <a:r>
              <a:rPr lang="en-US" sz="2400" dirty="0" smtClean="0"/>
              <a:t>Many conflicts with Native Americans</a:t>
            </a:r>
          </a:p>
          <a:p>
            <a:r>
              <a:rPr lang="en-US" sz="2400" dirty="0" smtClean="0"/>
              <a:t>Territorial disputes</a:t>
            </a:r>
          </a:p>
          <a:p>
            <a:r>
              <a:rPr lang="en-US" sz="2400" dirty="0" smtClean="0"/>
              <a:t>Black Hawk War, 1832, </a:t>
            </a:r>
            <a:r>
              <a:rPr lang="en-US" sz="2400" dirty="0" err="1" smtClean="0"/>
              <a:t>Saux</a:t>
            </a:r>
            <a:r>
              <a:rPr lang="en-US" sz="2400" dirty="0" smtClean="0"/>
              <a:t> tribe</a:t>
            </a:r>
          </a:p>
          <a:p>
            <a:r>
              <a:rPr lang="en-US" sz="2400" dirty="0" smtClean="0"/>
              <a:t>Reclaim lost land in Illinois</a:t>
            </a:r>
          </a:p>
          <a:p>
            <a:r>
              <a:rPr lang="en-US" sz="2400" dirty="0" smtClean="0"/>
              <a:t>Led to creation of U.S. Calvary</a:t>
            </a:r>
          </a:p>
          <a:p>
            <a:r>
              <a:rPr lang="en-US" sz="2400" dirty="0" smtClean="0"/>
              <a:t>Abraham Lincoln</a:t>
            </a:r>
          </a:p>
          <a:p>
            <a:r>
              <a:rPr lang="en-US" sz="2400" dirty="0" smtClean="0"/>
              <a:t> Zachary Taylor</a:t>
            </a:r>
          </a:p>
          <a:p>
            <a:r>
              <a:rPr lang="en-US" sz="2400" dirty="0" smtClean="0"/>
              <a:t>Winfield Scott</a:t>
            </a:r>
          </a:p>
          <a:p>
            <a:r>
              <a:rPr lang="en-US" sz="2400" dirty="0" smtClean="0"/>
              <a:t>Jefferson Davis</a:t>
            </a:r>
          </a:p>
          <a:p>
            <a:endParaRPr lang="en-US" sz="2400" dirty="0" smtClean="0"/>
          </a:p>
          <a:p>
            <a:endParaRPr lang="en-US" sz="2400" dirty="0" smtClean="0"/>
          </a:p>
        </p:txBody>
      </p:sp>
      <p:pic>
        <p:nvPicPr>
          <p:cNvPr id="4" name="Picture 3"/>
          <p:cNvPicPr>
            <a:picLocks noChangeAspect="1"/>
          </p:cNvPicPr>
          <p:nvPr/>
        </p:nvPicPr>
        <p:blipFill>
          <a:blip r:embed="rId2"/>
          <a:stretch>
            <a:fillRect/>
          </a:stretch>
        </p:blipFill>
        <p:spPr>
          <a:xfrm>
            <a:off x="5253268" y="2683042"/>
            <a:ext cx="6791775" cy="3817948"/>
          </a:xfrm>
          <a:prstGeom prst="rect">
            <a:avLst/>
          </a:prstGeom>
        </p:spPr>
      </p:pic>
    </p:spTree>
    <p:extLst>
      <p:ext uri="{BB962C8B-B14F-4D97-AF65-F5344CB8AC3E}">
        <p14:creationId xmlns:p14="http://schemas.microsoft.com/office/powerpoint/2010/main" val="105468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Fort Laramie </a:t>
            </a:r>
            <a:endParaRPr lang="es-US" dirty="0"/>
          </a:p>
        </p:txBody>
      </p:sp>
      <p:sp>
        <p:nvSpPr>
          <p:cNvPr id="3" name="Content Placeholder 2"/>
          <p:cNvSpPr>
            <a:spLocks noGrp="1"/>
          </p:cNvSpPr>
          <p:nvPr>
            <p:ph idx="1"/>
          </p:nvPr>
        </p:nvSpPr>
        <p:spPr/>
        <p:txBody>
          <a:bodyPr/>
          <a:lstStyle/>
          <a:p>
            <a:r>
              <a:rPr lang="en-US" dirty="0" smtClean="0"/>
              <a:t>1851 conference near Laramie, Wyoming</a:t>
            </a:r>
          </a:p>
          <a:p>
            <a:r>
              <a:rPr lang="en-US" dirty="0" smtClean="0"/>
              <a:t>Cheyenne, Arapaho, Sioux, Crow tribes meet with U.S. representatives. </a:t>
            </a:r>
          </a:p>
          <a:p>
            <a:r>
              <a:rPr lang="en-US" i="1" dirty="0" smtClean="0"/>
              <a:t>Swore to maintain good faith and friendship in all their mutual intercourse, and to make an effective lasting peace.</a:t>
            </a:r>
          </a:p>
          <a:p>
            <a:r>
              <a:rPr lang="en-US" dirty="0" smtClean="0"/>
              <a:t>Treaty granted tribes control of land and an annual payment in exchange for not attacking settlers or interfering with construction of forts and roads.</a:t>
            </a:r>
          </a:p>
          <a:p>
            <a:r>
              <a:rPr lang="en-US" dirty="0" smtClean="0"/>
              <a:t>Treaty was unsuccessful, (terms were violated).</a:t>
            </a:r>
          </a:p>
          <a:p>
            <a:endParaRPr lang="es-US" dirty="0"/>
          </a:p>
        </p:txBody>
      </p:sp>
    </p:spTree>
    <p:extLst>
      <p:ext uri="{BB962C8B-B14F-4D97-AF65-F5344CB8AC3E}">
        <p14:creationId xmlns:p14="http://schemas.microsoft.com/office/powerpoint/2010/main" val="4030271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Fort Laramie </a:t>
            </a:r>
            <a:endParaRPr lang="es-US" dirty="0"/>
          </a:p>
        </p:txBody>
      </p:sp>
      <p:pic>
        <p:nvPicPr>
          <p:cNvPr id="1026" name="Picture 2" descr="Image result for treaty of fort laramie 1851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0315" y="1825625"/>
            <a:ext cx="587137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93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sp>
        <p:nvSpPr>
          <p:cNvPr id="3" name="Content Placeholder 2"/>
          <p:cNvSpPr>
            <a:spLocks noGrp="1"/>
          </p:cNvSpPr>
          <p:nvPr>
            <p:ph idx="1"/>
          </p:nvPr>
        </p:nvSpPr>
        <p:spPr/>
        <p:txBody>
          <a:bodyPr/>
          <a:lstStyle/>
          <a:p>
            <a:r>
              <a:rPr lang="en-US" dirty="0" smtClean="0"/>
              <a:t>Oregon Territorial dispute with Great Britain</a:t>
            </a:r>
          </a:p>
          <a:p>
            <a:r>
              <a:rPr lang="en-US" dirty="0" smtClean="0"/>
              <a:t>Joint Occupation of Oregon Territory since 1818</a:t>
            </a:r>
          </a:p>
          <a:p>
            <a:r>
              <a:rPr lang="en-US" dirty="0" smtClean="0"/>
              <a:t>Fifty Four Forty or Fight! (Northern limit of disputed territory)</a:t>
            </a:r>
          </a:p>
          <a:p>
            <a:r>
              <a:rPr lang="en-US" dirty="0" smtClean="0"/>
              <a:t>Driven by President Polk the expansionist</a:t>
            </a:r>
          </a:p>
          <a:p>
            <a:r>
              <a:rPr lang="en-US" dirty="0" smtClean="0"/>
              <a:t>Compromise reached at 49</a:t>
            </a:r>
            <a:r>
              <a:rPr lang="en-US" baseline="30000" dirty="0" smtClean="0"/>
              <a:t>th</a:t>
            </a:r>
            <a:r>
              <a:rPr lang="en-US" dirty="0" smtClean="0"/>
              <a:t> parallel</a:t>
            </a:r>
          </a:p>
          <a:p>
            <a:r>
              <a:rPr lang="en-US" dirty="0" smtClean="0"/>
              <a:t>British settlers out numbered greatly in Oregon territory, fur trade in decline.   </a:t>
            </a:r>
          </a:p>
          <a:p>
            <a:endParaRPr lang="es-US" dirty="0"/>
          </a:p>
        </p:txBody>
      </p:sp>
    </p:spTree>
    <p:extLst>
      <p:ext uri="{BB962C8B-B14F-4D97-AF65-F5344CB8AC3E}">
        <p14:creationId xmlns:p14="http://schemas.microsoft.com/office/powerpoint/2010/main" val="2245393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Treaty 1846</a:t>
            </a:r>
            <a:endParaRPr lang="es-US" dirty="0"/>
          </a:p>
        </p:txBody>
      </p:sp>
      <p:pic>
        <p:nvPicPr>
          <p:cNvPr id="2052" name="Picture 4" descr="Image result for oregon treaty 184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547" y="1332657"/>
            <a:ext cx="4934953" cy="489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18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a:t>
            </a:r>
            <a:endParaRPr lang="es-US" dirty="0"/>
          </a:p>
        </p:txBody>
      </p:sp>
      <p:pic>
        <p:nvPicPr>
          <p:cNvPr id="5" name="Content Placeholder 4"/>
          <p:cNvPicPr>
            <a:picLocks noGrp="1" noChangeAspect="1"/>
          </p:cNvPicPr>
          <p:nvPr>
            <p:ph sz="half" idx="1"/>
          </p:nvPr>
        </p:nvPicPr>
        <p:blipFill>
          <a:blip r:embed="rId2"/>
          <a:stretch>
            <a:fillRect/>
          </a:stretch>
        </p:blipFill>
        <p:spPr>
          <a:xfrm>
            <a:off x="1524000" y="2096294"/>
            <a:ext cx="3810000" cy="3810000"/>
          </a:xfrm>
          <a:prstGeom prst="rect">
            <a:avLst/>
          </a:prstGeom>
        </p:spPr>
      </p:pic>
      <p:pic>
        <p:nvPicPr>
          <p:cNvPr id="6" name="Content Placeholder 5"/>
          <p:cNvPicPr>
            <a:picLocks noGrp="1" noChangeAspect="1"/>
          </p:cNvPicPr>
          <p:nvPr>
            <p:ph sz="half" idx="2"/>
          </p:nvPr>
        </p:nvPicPr>
        <p:blipFill>
          <a:blip r:embed="rId3"/>
          <a:stretch>
            <a:fillRect/>
          </a:stretch>
        </p:blipFill>
        <p:spPr>
          <a:xfrm>
            <a:off x="7347857" y="2006721"/>
            <a:ext cx="3069772" cy="3989146"/>
          </a:xfrm>
          <a:prstGeom prst="rect">
            <a:avLst/>
          </a:prstGeom>
        </p:spPr>
      </p:pic>
    </p:spTree>
    <p:extLst>
      <p:ext uri="{BB962C8B-B14F-4D97-AF65-F5344CB8AC3E}">
        <p14:creationId xmlns:p14="http://schemas.microsoft.com/office/powerpoint/2010/main" val="77170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 </a:t>
            </a:r>
            <a:endParaRPr lang="es-US" dirty="0"/>
          </a:p>
        </p:txBody>
      </p:sp>
      <p:sp>
        <p:nvSpPr>
          <p:cNvPr id="3" name="Content Placeholder 2"/>
          <p:cNvSpPr>
            <a:spLocks noGrp="1"/>
          </p:cNvSpPr>
          <p:nvPr>
            <p:ph idx="1"/>
          </p:nvPr>
        </p:nvSpPr>
        <p:spPr/>
        <p:txBody>
          <a:bodyPr/>
          <a:lstStyle/>
          <a:p>
            <a:r>
              <a:rPr lang="en-US" dirty="0" smtClean="0"/>
              <a:t>The expansion of the American marketplace in the early and mid 1800’s. Americans bought and sold goods rather than making them for their own use.</a:t>
            </a:r>
          </a:p>
          <a:p>
            <a:r>
              <a:rPr lang="en-US" dirty="0" smtClean="0"/>
              <a:t>Shift from earlier American economies focused on local markets and farming for self sufficiency. </a:t>
            </a:r>
          </a:p>
          <a:p>
            <a:r>
              <a:rPr lang="en-US" dirty="0" smtClean="0"/>
              <a:t>New goods and services available </a:t>
            </a:r>
          </a:p>
          <a:p>
            <a:r>
              <a:rPr lang="en-US" dirty="0" smtClean="0"/>
              <a:t>New transportation and communication devices.</a:t>
            </a:r>
          </a:p>
          <a:p>
            <a:endParaRPr lang="en-US" dirty="0" smtClean="0"/>
          </a:p>
          <a:p>
            <a:endParaRPr lang="es-US" dirty="0"/>
          </a:p>
        </p:txBody>
      </p:sp>
    </p:spTree>
    <p:extLst>
      <p:ext uri="{BB962C8B-B14F-4D97-AF65-F5344CB8AC3E}">
        <p14:creationId xmlns:p14="http://schemas.microsoft.com/office/powerpoint/2010/main" val="1978301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Thesis Statements</a:t>
            </a:r>
            <a:endParaRPr lang="es-US" dirty="0"/>
          </a:p>
        </p:txBody>
      </p:sp>
      <p:sp>
        <p:nvSpPr>
          <p:cNvPr id="3" name="Content Placeholder 2"/>
          <p:cNvSpPr>
            <a:spLocks noGrp="1"/>
          </p:cNvSpPr>
          <p:nvPr>
            <p:ph idx="1"/>
          </p:nvPr>
        </p:nvSpPr>
        <p:spPr/>
        <p:txBody>
          <a:bodyPr/>
          <a:lstStyle/>
          <a:p>
            <a:r>
              <a:rPr lang="es-US" dirty="0">
                <a:hlinkClick r:id="rId2"/>
              </a:rPr>
              <a:t>http://writingcenter.unc.edu/handouts/thesis-statements</a:t>
            </a:r>
            <a:r>
              <a:rPr lang="es-US" dirty="0" smtClean="0">
                <a:hlinkClick r:id="rId2"/>
              </a:rPr>
              <a:t>/</a:t>
            </a:r>
            <a:endParaRPr lang="es-US" dirty="0" smtClean="0"/>
          </a:p>
          <a:p>
            <a:endParaRPr lang="es-US" dirty="0"/>
          </a:p>
        </p:txBody>
      </p:sp>
    </p:spTree>
    <p:extLst>
      <p:ext uri="{BB962C8B-B14F-4D97-AF65-F5344CB8AC3E}">
        <p14:creationId xmlns:p14="http://schemas.microsoft.com/office/powerpoint/2010/main" val="3284301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Assignment Part 1 </a:t>
            </a:r>
            <a:endParaRPr lang="es-US" dirty="0"/>
          </a:p>
        </p:txBody>
      </p:sp>
      <p:sp>
        <p:nvSpPr>
          <p:cNvPr id="3" name="Content Placeholder 2"/>
          <p:cNvSpPr>
            <a:spLocks noGrp="1"/>
          </p:cNvSpPr>
          <p:nvPr>
            <p:ph idx="1"/>
          </p:nvPr>
        </p:nvSpPr>
        <p:spPr/>
        <p:txBody>
          <a:bodyPr/>
          <a:lstStyle/>
          <a:p>
            <a:r>
              <a:rPr lang="en-US" dirty="0"/>
              <a:t>Students are tasked to create a chart comparing the effect manifest destiny had on the experiences of white settlers, Native Americans, and Mormons. What were settler’s reasons for moving? What impact did it have on Native Americans? Use specific references </a:t>
            </a:r>
            <a:r>
              <a:rPr lang="en-US" dirty="0" smtClean="0"/>
              <a:t>to </a:t>
            </a:r>
            <a:r>
              <a:rPr lang="en-US" dirty="0"/>
              <a:t>support responses. </a:t>
            </a:r>
            <a:endParaRPr lang="es-US" dirty="0"/>
          </a:p>
        </p:txBody>
      </p:sp>
    </p:spTree>
    <p:extLst>
      <p:ext uri="{BB962C8B-B14F-4D97-AF65-F5344CB8AC3E}">
        <p14:creationId xmlns:p14="http://schemas.microsoft.com/office/powerpoint/2010/main" val="1872505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Assignment Part 2</a:t>
            </a:r>
            <a:endParaRPr lang="es-US" dirty="0"/>
          </a:p>
        </p:txBody>
      </p:sp>
      <p:sp>
        <p:nvSpPr>
          <p:cNvPr id="3" name="Content Placeholder 2"/>
          <p:cNvSpPr>
            <a:spLocks noGrp="1"/>
          </p:cNvSpPr>
          <p:nvPr>
            <p:ph idx="1"/>
          </p:nvPr>
        </p:nvSpPr>
        <p:spPr/>
        <p:txBody>
          <a:bodyPr/>
          <a:lstStyle/>
          <a:p>
            <a:r>
              <a:rPr lang="en-US" dirty="0"/>
              <a:t>After Pros/Cons charts are complete, students will respond to the prompt </a:t>
            </a:r>
            <a:r>
              <a:rPr lang="en-US" b="1" i="1" dirty="0"/>
              <a:t>Who did Manifest Destiny help the most? Why? </a:t>
            </a:r>
            <a:r>
              <a:rPr lang="en-US" dirty="0"/>
              <a:t>Responses should be written at a honors level, minimum of 5-7 sentences paragraph. Responses should feature a clear argument. </a:t>
            </a:r>
            <a:endParaRPr lang="es-US" dirty="0"/>
          </a:p>
          <a:p>
            <a:endParaRPr lang="es-US" dirty="0"/>
          </a:p>
        </p:txBody>
      </p:sp>
    </p:spTree>
    <p:extLst>
      <p:ext uri="{BB962C8B-B14F-4D97-AF65-F5344CB8AC3E}">
        <p14:creationId xmlns:p14="http://schemas.microsoft.com/office/powerpoint/2010/main" val="2503120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a:t>
            </a:r>
            <a:endParaRPr lang="es-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What </a:t>
            </a:r>
            <a:r>
              <a:rPr lang="en-US" b="1" dirty="0" smtClean="0"/>
              <a:t>two</a:t>
            </a:r>
            <a:r>
              <a:rPr lang="en-US" dirty="0" smtClean="0"/>
              <a:t> inventions changed agriculture in the Midwest?</a:t>
            </a:r>
          </a:p>
          <a:p>
            <a:pPr marL="514350" indent="-514350">
              <a:buFont typeface="+mj-lt"/>
              <a:buAutoNum type="arabicPeriod"/>
            </a:pPr>
            <a:r>
              <a:rPr lang="en-US" dirty="0" smtClean="0"/>
              <a:t>What crop formed the backbone of the Southern economy?</a:t>
            </a:r>
          </a:p>
          <a:p>
            <a:pPr marL="514350" indent="-514350">
              <a:buFont typeface="+mj-lt"/>
              <a:buAutoNum type="arabicPeriod"/>
            </a:pPr>
            <a:r>
              <a:rPr lang="en-US" dirty="0" smtClean="0"/>
              <a:t>What is a market economy?</a:t>
            </a:r>
          </a:p>
          <a:p>
            <a:pPr marL="514350" indent="-514350">
              <a:buFont typeface="+mj-lt"/>
              <a:buAutoNum type="arabicPeriod"/>
            </a:pPr>
            <a:r>
              <a:rPr lang="en-US" dirty="0" smtClean="0"/>
              <a:t>What did Samuel Morse invent?</a:t>
            </a:r>
          </a:p>
          <a:p>
            <a:pPr marL="514350" indent="-514350">
              <a:buFont typeface="+mj-lt"/>
              <a:buAutoNum type="arabicPeriod"/>
            </a:pPr>
            <a:r>
              <a:rPr lang="en-US" dirty="0" smtClean="0"/>
              <a:t>Describe the Oregon Trail?</a:t>
            </a:r>
          </a:p>
          <a:p>
            <a:pPr marL="514350" indent="-514350">
              <a:buFont typeface="+mj-lt"/>
              <a:buAutoNum type="arabicPeriod"/>
            </a:pPr>
            <a:r>
              <a:rPr lang="en-US" dirty="0" smtClean="0"/>
              <a:t>Describe the Santa Fe Trail?</a:t>
            </a:r>
          </a:p>
          <a:p>
            <a:pPr marL="514350" indent="-514350">
              <a:buFont typeface="+mj-lt"/>
              <a:buAutoNum type="arabicPeriod"/>
            </a:pPr>
            <a:r>
              <a:rPr lang="en-US" dirty="0" smtClean="0"/>
              <a:t>What American author coined the term Manifest Destiny?</a:t>
            </a:r>
          </a:p>
          <a:p>
            <a:pPr marL="514350" indent="-514350">
              <a:buFont typeface="+mj-lt"/>
              <a:buAutoNum type="arabicPeriod"/>
            </a:pPr>
            <a:r>
              <a:rPr lang="en-US" dirty="0" smtClean="0"/>
              <a:t>Fifty four forty or fight related to what territorial dispute?</a:t>
            </a:r>
          </a:p>
          <a:p>
            <a:pPr marL="514350" indent="-514350">
              <a:buFont typeface="+mj-lt"/>
              <a:buAutoNum type="arabicPeriod"/>
            </a:pPr>
            <a:r>
              <a:rPr lang="en-US" dirty="0" smtClean="0"/>
              <a:t>Who led the Mormons  to Utah, and why?</a:t>
            </a:r>
            <a:endParaRPr lang="es-US" dirty="0"/>
          </a:p>
        </p:txBody>
      </p:sp>
    </p:spTree>
    <p:extLst>
      <p:ext uri="{BB962C8B-B14F-4D97-AF65-F5344CB8AC3E}">
        <p14:creationId xmlns:p14="http://schemas.microsoft.com/office/powerpoint/2010/main" val="3484389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Independence</a:t>
            </a:r>
            <a:endParaRPr lang="es-US" dirty="0"/>
          </a:p>
        </p:txBody>
      </p:sp>
      <p:pic>
        <p:nvPicPr>
          <p:cNvPr id="4" name="Content Placeholder 3"/>
          <p:cNvPicPr>
            <a:picLocks noGrp="1" noChangeAspect="1"/>
          </p:cNvPicPr>
          <p:nvPr>
            <p:ph idx="1"/>
          </p:nvPr>
        </p:nvPicPr>
        <p:blipFill>
          <a:blip r:embed="rId2"/>
          <a:stretch>
            <a:fillRect/>
          </a:stretch>
        </p:blipFill>
        <p:spPr>
          <a:xfrm>
            <a:off x="3086100" y="2096611"/>
            <a:ext cx="5486400" cy="3650950"/>
          </a:xfrm>
          <a:prstGeom prst="rect">
            <a:avLst/>
          </a:prstGeom>
        </p:spPr>
      </p:pic>
    </p:spTree>
    <p:extLst>
      <p:ext uri="{BB962C8B-B14F-4D97-AF65-F5344CB8AC3E}">
        <p14:creationId xmlns:p14="http://schemas.microsoft.com/office/powerpoint/2010/main" val="1876513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Independence</a:t>
            </a:r>
            <a:endParaRPr lang="es-US" dirty="0"/>
          </a:p>
        </p:txBody>
      </p:sp>
      <p:sp>
        <p:nvSpPr>
          <p:cNvPr id="3" name="Content Placeholder 2"/>
          <p:cNvSpPr>
            <a:spLocks noGrp="1"/>
          </p:cNvSpPr>
          <p:nvPr>
            <p:ph idx="1"/>
          </p:nvPr>
        </p:nvSpPr>
        <p:spPr/>
        <p:txBody>
          <a:bodyPr/>
          <a:lstStyle/>
          <a:p>
            <a:r>
              <a:rPr lang="en-US" dirty="0" smtClean="0"/>
              <a:t>Early Spanish Mission System used in initial settlement of Texas</a:t>
            </a:r>
          </a:p>
          <a:p>
            <a:r>
              <a:rPr lang="en-US" dirty="0" smtClean="0"/>
              <a:t> 1821 Land Grants are offered to Americans from Mexican government to increase settlement. Settlers pledged to obey Mexican laws and practice Catholicism.</a:t>
            </a:r>
          </a:p>
          <a:p>
            <a:r>
              <a:rPr lang="en-US" dirty="0" smtClean="0"/>
              <a:t>Was sparsely populated and had Native American conflicts</a:t>
            </a:r>
          </a:p>
          <a:p>
            <a:r>
              <a:rPr lang="en-US" dirty="0" smtClean="0"/>
              <a:t>Empresarios- American settlers of Texas </a:t>
            </a:r>
          </a:p>
          <a:p>
            <a:r>
              <a:rPr lang="en-US" dirty="0" smtClean="0"/>
              <a:t>Tejanos- Mexican settlers of Texas</a:t>
            </a:r>
          </a:p>
          <a:p>
            <a:r>
              <a:rPr lang="en-US" dirty="0" smtClean="0"/>
              <a:t>Why do you think Texas was hard for the Mexican government to control?</a:t>
            </a:r>
            <a:endParaRPr lang="es-US" dirty="0"/>
          </a:p>
        </p:txBody>
      </p:sp>
    </p:spTree>
    <p:extLst>
      <p:ext uri="{BB962C8B-B14F-4D97-AF65-F5344CB8AC3E}">
        <p14:creationId xmlns:p14="http://schemas.microsoft.com/office/powerpoint/2010/main" val="879213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Independence</a:t>
            </a:r>
            <a:endParaRPr lang="es-US" dirty="0"/>
          </a:p>
        </p:txBody>
      </p:sp>
      <p:sp>
        <p:nvSpPr>
          <p:cNvPr id="3" name="Content Placeholder 2"/>
          <p:cNvSpPr>
            <a:spLocks noGrp="1"/>
          </p:cNvSpPr>
          <p:nvPr>
            <p:ph idx="1"/>
          </p:nvPr>
        </p:nvSpPr>
        <p:spPr/>
        <p:txBody>
          <a:bodyPr/>
          <a:lstStyle/>
          <a:p>
            <a:r>
              <a:rPr lang="en-US" dirty="0" smtClean="0"/>
              <a:t>Stephen F. Austin</a:t>
            </a:r>
          </a:p>
          <a:p>
            <a:r>
              <a:rPr lang="en-US" dirty="0" smtClean="0"/>
              <a:t>Most prominent American settler of Texas</a:t>
            </a:r>
          </a:p>
          <a:p>
            <a:r>
              <a:rPr lang="en-US" dirty="0" smtClean="0"/>
              <a:t>Started a colony with 300 land grants</a:t>
            </a:r>
          </a:p>
          <a:p>
            <a:r>
              <a:rPr lang="en-US" dirty="0" smtClean="0"/>
              <a:t>Attracted by farmland and livestock potential </a:t>
            </a:r>
          </a:p>
          <a:p>
            <a:r>
              <a:rPr lang="en-US" dirty="0" smtClean="0"/>
              <a:t>Empresarios soon outnumbered Tejanos </a:t>
            </a:r>
          </a:p>
          <a:p>
            <a:r>
              <a:rPr lang="en-US" dirty="0" smtClean="0"/>
              <a:t>U.S. government makes attempts to purchase Texas. First by John Quincy Adams, later Andrew Jackson.</a:t>
            </a:r>
          </a:p>
          <a:p>
            <a:endParaRPr lang="en-US" dirty="0" smtClean="0"/>
          </a:p>
          <a:p>
            <a:endParaRPr lang="en-US" dirty="0" smtClean="0"/>
          </a:p>
          <a:p>
            <a:endParaRPr lang="en-US" dirty="0" smtClean="0"/>
          </a:p>
          <a:p>
            <a:endParaRPr lang="en-US" dirty="0" smtClean="0"/>
          </a:p>
          <a:p>
            <a:endParaRPr lang="en-US" dirty="0" smtClean="0"/>
          </a:p>
          <a:p>
            <a:pPr marL="0" indent="0">
              <a:buNone/>
            </a:pPr>
            <a:endParaRPr lang="es-US" dirty="0"/>
          </a:p>
        </p:txBody>
      </p:sp>
      <p:pic>
        <p:nvPicPr>
          <p:cNvPr id="4" name="Picture 3"/>
          <p:cNvPicPr>
            <a:picLocks noChangeAspect="1"/>
          </p:cNvPicPr>
          <p:nvPr/>
        </p:nvPicPr>
        <p:blipFill>
          <a:blip r:embed="rId2"/>
          <a:stretch>
            <a:fillRect/>
          </a:stretch>
        </p:blipFill>
        <p:spPr>
          <a:xfrm>
            <a:off x="8514921" y="66425"/>
            <a:ext cx="3162300" cy="3737263"/>
          </a:xfrm>
          <a:prstGeom prst="rect">
            <a:avLst/>
          </a:prstGeom>
        </p:spPr>
      </p:pic>
    </p:spTree>
    <p:extLst>
      <p:ext uri="{BB962C8B-B14F-4D97-AF65-F5344CB8AC3E}">
        <p14:creationId xmlns:p14="http://schemas.microsoft.com/office/powerpoint/2010/main" val="2096757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Independence</a:t>
            </a:r>
            <a:endParaRPr lang="es-US" dirty="0"/>
          </a:p>
        </p:txBody>
      </p:sp>
      <p:sp>
        <p:nvSpPr>
          <p:cNvPr id="3" name="Content Placeholder 2"/>
          <p:cNvSpPr>
            <a:spLocks noGrp="1"/>
          </p:cNvSpPr>
          <p:nvPr>
            <p:ph idx="1"/>
          </p:nvPr>
        </p:nvSpPr>
        <p:spPr/>
        <p:txBody>
          <a:bodyPr/>
          <a:lstStyle/>
          <a:p>
            <a:r>
              <a:rPr lang="en-US" dirty="0" smtClean="0"/>
              <a:t>Conflicts emerge</a:t>
            </a:r>
          </a:p>
          <a:p>
            <a:r>
              <a:rPr lang="en-US" dirty="0" smtClean="0"/>
              <a:t>Catholics vs Protestants</a:t>
            </a:r>
          </a:p>
          <a:p>
            <a:r>
              <a:rPr lang="en-US" dirty="0" smtClean="0"/>
              <a:t>Slavery abolished in Mexico in 1824</a:t>
            </a:r>
          </a:p>
          <a:p>
            <a:r>
              <a:rPr lang="en-US" dirty="0" smtClean="0"/>
              <a:t>Cultural differences</a:t>
            </a:r>
          </a:p>
          <a:p>
            <a:r>
              <a:rPr lang="en-US" dirty="0" smtClean="0"/>
              <a:t>General Santa Anna</a:t>
            </a:r>
          </a:p>
          <a:p>
            <a:r>
              <a:rPr lang="en-US" dirty="0" smtClean="0"/>
              <a:t>1830 Mexico seals its borders</a:t>
            </a:r>
          </a:p>
          <a:p>
            <a:endParaRPr lang="es-US" dirty="0"/>
          </a:p>
        </p:txBody>
      </p:sp>
      <p:pic>
        <p:nvPicPr>
          <p:cNvPr id="4" name="Picture 3"/>
          <p:cNvPicPr>
            <a:picLocks noChangeAspect="1"/>
          </p:cNvPicPr>
          <p:nvPr/>
        </p:nvPicPr>
        <p:blipFill>
          <a:blip r:embed="rId2"/>
          <a:stretch>
            <a:fillRect/>
          </a:stretch>
        </p:blipFill>
        <p:spPr>
          <a:xfrm>
            <a:off x="6461351" y="1690688"/>
            <a:ext cx="3613377" cy="3613377"/>
          </a:xfrm>
          <a:prstGeom prst="rect">
            <a:avLst/>
          </a:prstGeom>
        </p:spPr>
      </p:pic>
    </p:spTree>
    <p:extLst>
      <p:ext uri="{BB962C8B-B14F-4D97-AF65-F5344CB8AC3E}">
        <p14:creationId xmlns:p14="http://schemas.microsoft.com/office/powerpoint/2010/main" val="1245392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Independence </a:t>
            </a:r>
            <a:endParaRPr lang="es-US" dirty="0"/>
          </a:p>
        </p:txBody>
      </p:sp>
      <p:sp>
        <p:nvSpPr>
          <p:cNvPr id="3" name="Content Placeholder 2"/>
          <p:cNvSpPr>
            <a:spLocks noGrp="1"/>
          </p:cNvSpPr>
          <p:nvPr>
            <p:ph idx="1"/>
          </p:nvPr>
        </p:nvSpPr>
        <p:spPr>
          <a:xfrm>
            <a:off x="838200" y="1825625"/>
            <a:ext cx="10515600" cy="4351338"/>
          </a:xfrm>
        </p:spPr>
        <p:txBody>
          <a:bodyPr/>
          <a:lstStyle/>
          <a:p>
            <a:r>
              <a:rPr lang="en-US" dirty="0" smtClean="0"/>
              <a:t>1835, Texans want Self Government</a:t>
            </a:r>
          </a:p>
          <a:p>
            <a:r>
              <a:rPr lang="en-US" dirty="0" smtClean="0"/>
              <a:t>Texas Revolution</a:t>
            </a:r>
          </a:p>
          <a:p>
            <a:r>
              <a:rPr lang="en-US" dirty="0" smtClean="0"/>
              <a:t>Battle of the Alamo</a:t>
            </a:r>
          </a:p>
          <a:p>
            <a:r>
              <a:rPr lang="en-US" dirty="0" smtClean="0"/>
              <a:t>Davy Crocket, Jim Bowie, William Travis</a:t>
            </a:r>
          </a:p>
          <a:p>
            <a:r>
              <a:rPr lang="en-US" dirty="0" smtClean="0"/>
              <a:t>Goliad Massacre, 300 Texans dead</a:t>
            </a:r>
          </a:p>
          <a:p>
            <a:r>
              <a:rPr lang="en-US" dirty="0" smtClean="0"/>
              <a:t>Victory of the Battle of San Jacinto</a:t>
            </a:r>
          </a:p>
          <a:p>
            <a:r>
              <a:rPr lang="en-US" dirty="0" smtClean="0"/>
              <a:t>Lone Star Republic, 3/2/1836</a:t>
            </a:r>
          </a:p>
          <a:p>
            <a:r>
              <a:rPr lang="en-US" dirty="0" smtClean="0"/>
              <a:t>Sam Houston- First President</a:t>
            </a:r>
          </a:p>
          <a:p>
            <a:endParaRPr lang="es-US" dirty="0"/>
          </a:p>
        </p:txBody>
      </p:sp>
      <p:pic>
        <p:nvPicPr>
          <p:cNvPr id="5" name="Picture 4"/>
          <p:cNvPicPr>
            <a:picLocks noChangeAspect="1"/>
          </p:cNvPicPr>
          <p:nvPr/>
        </p:nvPicPr>
        <p:blipFill>
          <a:blip r:embed="rId2"/>
          <a:stretch>
            <a:fillRect/>
          </a:stretch>
        </p:blipFill>
        <p:spPr>
          <a:xfrm>
            <a:off x="6826486" y="2177716"/>
            <a:ext cx="5354711" cy="3292354"/>
          </a:xfrm>
          <a:prstGeom prst="rect">
            <a:avLst/>
          </a:prstGeom>
        </p:spPr>
      </p:pic>
    </p:spTree>
    <p:extLst>
      <p:ext uri="{BB962C8B-B14F-4D97-AF65-F5344CB8AC3E}">
        <p14:creationId xmlns:p14="http://schemas.microsoft.com/office/powerpoint/2010/main" val="2440303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Independence</a:t>
            </a:r>
            <a:endParaRPr lang="es-US" dirty="0"/>
          </a:p>
        </p:txBody>
      </p:sp>
      <p:sp>
        <p:nvSpPr>
          <p:cNvPr id="3" name="Content Placeholder 2"/>
          <p:cNvSpPr>
            <a:spLocks noGrp="1"/>
          </p:cNvSpPr>
          <p:nvPr>
            <p:ph idx="1"/>
          </p:nvPr>
        </p:nvSpPr>
        <p:spPr/>
        <p:txBody>
          <a:bodyPr/>
          <a:lstStyle/>
          <a:p>
            <a:r>
              <a:rPr lang="en-US" dirty="0" smtClean="0"/>
              <a:t>Annexation to the United States?</a:t>
            </a:r>
          </a:p>
          <a:p>
            <a:r>
              <a:rPr lang="en-US" dirty="0" smtClean="0"/>
              <a:t>Issue over Slavery</a:t>
            </a:r>
          </a:p>
          <a:p>
            <a:r>
              <a:rPr lang="en-US" dirty="0" smtClean="0"/>
              <a:t>Balance between Free and Slave States</a:t>
            </a:r>
          </a:p>
          <a:p>
            <a:r>
              <a:rPr lang="en-US" dirty="0" smtClean="0"/>
              <a:t>Texas Republic 1836-1845</a:t>
            </a:r>
          </a:p>
          <a:p>
            <a:r>
              <a:rPr lang="en-US" dirty="0" smtClean="0"/>
              <a:t>President Polk annex's Texas 12/29/1945</a:t>
            </a:r>
          </a:p>
          <a:p>
            <a:r>
              <a:rPr lang="en-US" dirty="0" smtClean="0"/>
              <a:t>Mexican government is furious, factor that leads to Mexican American War.</a:t>
            </a:r>
            <a:endParaRPr lang="es-US" dirty="0"/>
          </a:p>
        </p:txBody>
      </p:sp>
      <p:pic>
        <p:nvPicPr>
          <p:cNvPr id="4" name="Picture 3"/>
          <p:cNvPicPr>
            <a:picLocks noChangeAspect="1"/>
          </p:cNvPicPr>
          <p:nvPr/>
        </p:nvPicPr>
        <p:blipFill>
          <a:blip r:embed="rId2"/>
          <a:stretch>
            <a:fillRect/>
          </a:stretch>
        </p:blipFill>
        <p:spPr>
          <a:xfrm>
            <a:off x="7218947" y="581287"/>
            <a:ext cx="4592913" cy="3420007"/>
          </a:xfrm>
          <a:prstGeom prst="rect">
            <a:avLst/>
          </a:prstGeom>
        </p:spPr>
      </p:pic>
    </p:spTree>
    <p:extLst>
      <p:ext uri="{BB962C8B-B14F-4D97-AF65-F5344CB8AC3E}">
        <p14:creationId xmlns:p14="http://schemas.microsoft.com/office/powerpoint/2010/main" val="271177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525" y="1147762"/>
            <a:ext cx="6870246" cy="5158069"/>
          </a:xfrm>
          <a:prstGeom prst="rect">
            <a:avLst/>
          </a:prstGeom>
        </p:spPr>
      </p:pic>
    </p:spTree>
    <p:extLst>
      <p:ext uri="{BB962C8B-B14F-4D97-AF65-F5344CB8AC3E}">
        <p14:creationId xmlns:p14="http://schemas.microsoft.com/office/powerpoint/2010/main" val="3843597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did Texas Declare Independence from Mexico?</a:t>
            </a:r>
            <a:r>
              <a:rPr lang="es-US" dirty="0"/>
              <a:t/>
            </a:r>
            <a:br>
              <a:rPr lang="es-US" dirty="0"/>
            </a:br>
            <a:endParaRPr lang="es-US" dirty="0"/>
          </a:p>
        </p:txBody>
      </p:sp>
      <p:sp>
        <p:nvSpPr>
          <p:cNvPr id="3" name="Content Placeholder 2"/>
          <p:cNvSpPr>
            <a:spLocks noGrp="1"/>
          </p:cNvSpPr>
          <p:nvPr>
            <p:ph idx="1"/>
          </p:nvPr>
        </p:nvSpPr>
        <p:spPr/>
        <p:txBody>
          <a:bodyPr>
            <a:normAutofit lnSpcReduction="10000"/>
          </a:bodyPr>
          <a:lstStyle/>
          <a:p>
            <a:pPr lvl="0" eaLnBrk="0" hangingPunct="0"/>
            <a:r>
              <a:rPr lang="en-US" dirty="0"/>
              <a:t>Were Texans justified in declaring independence?</a:t>
            </a:r>
            <a:endParaRPr lang="es-US" dirty="0"/>
          </a:p>
          <a:p>
            <a:pPr lvl="0" eaLnBrk="0" hangingPunct="0"/>
            <a:r>
              <a:rPr lang="en-US" dirty="0"/>
              <a:t>Were these honorable men, fighting for freedom, or greedy slaveholders?</a:t>
            </a:r>
            <a:endParaRPr lang="es-US" dirty="0"/>
          </a:p>
          <a:p>
            <a:pPr lvl="0" eaLnBrk="0" hangingPunct="0"/>
            <a:r>
              <a:rPr lang="en-US" dirty="0"/>
              <a:t>What evidence from the documents supports your position?</a:t>
            </a:r>
            <a:endParaRPr lang="es-US" dirty="0"/>
          </a:p>
          <a:p>
            <a:pPr lvl="0" eaLnBrk="0" hangingPunct="0"/>
            <a:r>
              <a:rPr lang="en-US" dirty="0"/>
              <a:t>Which of these pieces of evidence do you find more/less trustworthy? Why?</a:t>
            </a:r>
            <a:endParaRPr lang="es-US" dirty="0"/>
          </a:p>
          <a:p>
            <a:pPr lvl="0" eaLnBrk="0" hangingPunct="0"/>
            <a:r>
              <a:rPr lang="en-US" dirty="0"/>
              <a:t>Why do historians still debate this question?</a:t>
            </a:r>
            <a:endParaRPr lang="es-US" dirty="0"/>
          </a:p>
          <a:p>
            <a:pPr lvl="0" eaLnBrk="0" hangingPunct="0"/>
            <a:r>
              <a:rPr lang="en-US" dirty="0"/>
              <a:t>Once Texas declares and wins its independence, is the U.S. free to annex it?  Why would Mexico object to the American annexation of Texas?</a:t>
            </a:r>
            <a:endParaRPr lang="es-US" dirty="0"/>
          </a:p>
          <a:p>
            <a:endParaRPr lang="es-US" dirty="0"/>
          </a:p>
        </p:txBody>
      </p:sp>
    </p:spTree>
    <p:extLst>
      <p:ext uri="{BB962C8B-B14F-4D97-AF65-F5344CB8AC3E}">
        <p14:creationId xmlns:p14="http://schemas.microsoft.com/office/powerpoint/2010/main" val="2321807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a:t>
            </a:r>
            <a:endParaRPr lang="es-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were the American settlers of Texas called?</a:t>
            </a:r>
          </a:p>
          <a:p>
            <a:pPr marL="514350" indent="-514350">
              <a:buFont typeface="+mj-lt"/>
              <a:buAutoNum type="arabicPeriod"/>
            </a:pPr>
            <a:r>
              <a:rPr lang="en-US" dirty="0" smtClean="0"/>
              <a:t>Why did Americans move to Texas?</a:t>
            </a:r>
          </a:p>
          <a:p>
            <a:pPr marL="514350" indent="-514350">
              <a:buFont typeface="+mj-lt"/>
              <a:buAutoNum type="arabicPeriod"/>
            </a:pPr>
            <a:r>
              <a:rPr lang="en-US" dirty="0" smtClean="0"/>
              <a:t>Why did the Mexican government encourage American settlement of Texas?</a:t>
            </a:r>
          </a:p>
          <a:p>
            <a:pPr marL="514350" indent="-514350">
              <a:buFont typeface="+mj-lt"/>
              <a:buAutoNum type="arabicPeriod"/>
            </a:pPr>
            <a:r>
              <a:rPr lang="en-US" dirty="0" smtClean="0"/>
              <a:t>Who was Sam Houston? Who was Santa Anna? Who was Stephen F. Austin?</a:t>
            </a:r>
          </a:p>
          <a:p>
            <a:pPr marL="514350" indent="-514350">
              <a:buFont typeface="+mj-lt"/>
              <a:buAutoNum type="arabicPeriod"/>
            </a:pPr>
            <a:r>
              <a:rPr lang="en-US" dirty="0" smtClean="0"/>
              <a:t>Why wasn’t Texas immediately annexed by the United States?</a:t>
            </a:r>
          </a:p>
          <a:p>
            <a:pPr marL="514350" indent="-514350">
              <a:buFont typeface="+mj-lt"/>
              <a:buAutoNum type="arabicPeriod"/>
            </a:pPr>
            <a:endParaRPr lang="en-US" dirty="0" smtClean="0"/>
          </a:p>
          <a:p>
            <a:endParaRPr lang="es-US" dirty="0"/>
          </a:p>
        </p:txBody>
      </p:sp>
    </p:spTree>
    <p:extLst>
      <p:ext uri="{BB962C8B-B14F-4D97-AF65-F5344CB8AC3E}">
        <p14:creationId xmlns:p14="http://schemas.microsoft.com/office/powerpoint/2010/main" val="2168877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American War</a:t>
            </a:r>
            <a:endParaRPr lang="es-US" dirty="0"/>
          </a:p>
        </p:txBody>
      </p:sp>
      <p:sp>
        <p:nvSpPr>
          <p:cNvPr id="3" name="Content Placeholder 2"/>
          <p:cNvSpPr>
            <a:spLocks noGrp="1"/>
          </p:cNvSpPr>
          <p:nvPr>
            <p:ph idx="1"/>
          </p:nvPr>
        </p:nvSpPr>
        <p:spPr/>
        <p:txBody>
          <a:bodyPr/>
          <a:lstStyle/>
          <a:p>
            <a:r>
              <a:rPr lang="en-US" dirty="0" smtClean="0"/>
              <a:t>Eventual annexation of Texas created border dispute between Mexico and United States</a:t>
            </a:r>
          </a:p>
          <a:p>
            <a:r>
              <a:rPr lang="en-US" dirty="0" smtClean="0"/>
              <a:t>Rio Grande River (Border recognized by Texas)</a:t>
            </a:r>
          </a:p>
          <a:p>
            <a:r>
              <a:rPr lang="en-US" dirty="0" smtClean="0"/>
              <a:t>Nueces River (Border recognized by Mexico)</a:t>
            </a:r>
          </a:p>
          <a:p>
            <a:r>
              <a:rPr lang="en-US" dirty="0" smtClean="0"/>
              <a:t>John Slidell negotiations-failed to purchase CA.</a:t>
            </a:r>
            <a:endParaRPr lang="es-US" dirty="0"/>
          </a:p>
        </p:txBody>
      </p:sp>
      <p:pic>
        <p:nvPicPr>
          <p:cNvPr id="5" name="Picture 4"/>
          <p:cNvPicPr>
            <a:picLocks noChangeAspect="1"/>
          </p:cNvPicPr>
          <p:nvPr/>
        </p:nvPicPr>
        <p:blipFill>
          <a:blip r:embed="rId2"/>
          <a:stretch>
            <a:fillRect/>
          </a:stretch>
        </p:blipFill>
        <p:spPr>
          <a:xfrm>
            <a:off x="8118540" y="2574758"/>
            <a:ext cx="4073460" cy="3055095"/>
          </a:xfrm>
          <a:prstGeom prst="rect">
            <a:avLst/>
          </a:prstGeom>
        </p:spPr>
      </p:pic>
    </p:spTree>
    <p:extLst>
      <p:ext uri="{BB962C8B-B14F-4D97-AF65-F5344CB8AC3E}">
        <p14:creationId xmlns:p14="http://schemas.microsoft.com/office/powerpoint/2010/main" val="3296785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American War</a:t>
            </a:r>
            <a:endParaRPr lang="es-US" dirty="0"/>
          </a:p>
        </p:txBody>
      </p:sp>
      <p:sp>
        <p:nvSpPr>
          <p:cNvPr id="3" name="Content Placeholder 2"/>
          <p:cNvSpPr>
            <a:spLocks noGrp="1"/>
          </p:cNvSpPr>
          <p:nvPr>
            <p:ph idx="1"/>
          </p:nvPr>
        </p:nvSpPr>
        <p:spPr/>
        <p:txBody>
          <a:bodyPr/>
          <a:lstStyle/>
          <a:p>
            <a:r>
              <a:rPr lang="en-US" dirty="0" smtClean="0"/>
              <a:t>President James K. Polk had an agenda for a war with Mexico</a:t>
            </a:r>
          </a:p>
          <a:p>
            <a:r>
              <a:rPr lang="en-US" dirty="0" smtClean="0"/>
              <a:t>Manifest Destiny must be complete</a:t>
            </a:r>
          </a:p>
          <a:p>
            <a:r>
              <a:rPr lang="en-US" dirty="0" smtClean="0"/>
              <a:t>Placed troops into disputed territory, resulting in a military conflict</a:t>
            </a:r>
          </a:p>
          <a:p>
            <a:r>
              <a:rPr lang="en-US" dirty="0" smtClean="0"/>
              <a:t>Zachary Taylor marches troops to Rio Grande.</a:t>
            </a:r>
            <a:endParaRPr lang="es-US" dirty="0"/>
          </a:p>
        </p:txBody>
      </p:sp>
    </p:spTree>
    <p:extLst>
      <p:ext uri="{BB962C8B-B14F-4D97-AF65-F5344CB8AC3E}">
        <p14:creationId xmlns:p14="http://schemas.microsoft.com/office/powerpoint/2010/main" val="3419562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American War</a:t>
            </a:r>
            <a:endParaRPr lang="es-US" dirty="0"/>
          </a:p>
        </p:txBody>
      </p:sp>
      <p:sp>
        <p:nvSpPr>
          <p:cNvPr id="3" name="Content Placeholder 2"/>
          <p:cNvSpPr>
            <a:spLocks noGrp="1"/>
          </p:cNvSpPr>
          <p:nvPr>
            <p:ph idx="1"/>
          </p:nvPr>
        </p:nvSpPr>
        <p:spPr/>
        <p:txBody>
          <a:bodyPr/>
          <a:lstStyle/>
          <a:p>
            <a:r>
              <a:rPr lang="en-US" dirty="0" smtClean="0"/>
              <a:t>Division in public opinion on war</a:t>
            </a:r>
          </a:p>
          <a:p>
            <a:r>
              <a:rPr lang="en-US" dirty="0" smtClean="0"/>
              <a:t>South pro war- opportunity to extend power of slavery</a:t>
            </a:r>
          </a:p>
          <a:p>
            <a:r>
              <a:rPr lang="en-US" dirty="0" smtClean="0"/>
              <a:t>North against war</a:t>
            </a:r>
          </a:p>
          <a:p>
            <a:r>
              <a:rPr lang="en-US" b="1" dirty="0" smtClean="0"/>
              <a:t>However</a:t>
            </a:r>
            <a:r>
              <a:rPr lang="en-US" dirty="0" smtClean="0"/>
              <a:t> after first battle the Senate and House of Representatives overwhelmingly support the war in response to loss of American life. </a:t>
            </a:r>
          </a:p>
          <a:p>
            <a:endParaRPr lang="es-US" b="1" dirty="0"/>
          </a:p>
        </p:txBody>
      </p:sp>
    </p:spTree>
    <p:extLst>
      <p:ext uri="{BB962C8B-B14F-4D97-AF65-F5344CB8AC3E}">
        <p14:creationId xmlns:p14="http://schemas.microsoft.com/office/powerpoint/2010/main" val="3954691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American War</a:t>
            </a:r>
            <a:endParaRPr lang="es-US" dirty="0"/>
          </a:p>
        </p:txBody>
      </p:sp>
      <p:sp>
        <p:nvSpPr>
          <p:cNvPr id="3" name="Content Placeholder 2"/>
          <p:cNvSpPr>
            <a:spLocks noGrp="1"/>
          </p:cNvSpPr>
          <p:nvPr>
            <p:ph idx="1"/>
          </p:nvPr>
        </p:nvSpPr>
        <p:spPr/>
        <p:txBody>
          <a:bodyPr/>
          <a:lstStyle/>
          <a:p>
            <a:r>
              <a:rPr lang="en-US" dirty="0" smtClean="0"/>
              <a:t>General Zachary Taylor- initially starts the war</a:t>
            </a:r>
          </a:p>
          <a:p>
            <a:r>
              <a:rPr lang="en-US" dirty="0" smtClean="0"/>
              <a:t>General Winfield Scott- Captures Mexico City</a:t>
            </a:r>
            <a:r>
              <a:rPr lang="en-US" dirty="0"/>
              <a:t> </a:t>
            </a:r>
            <a:r>
              <a:rPr lang="en-US" dirty="0" smtClean="0"/>
              <a:t>and Veracruz</a:t>
            </a:r>
          </a:p>
          <a:p>
            <a:r>
              <a:rPr lang="en-US" dirty="0" smtClean="0"/>
              <a:t>General Stephen Kearny-Captures Santa Fe then California</a:t>
            </a:r>
          </a:p>
          <a:p>
            <a:r>
              <a:rPr lang="en-US" dirty="0" smtClean="0"/>
              <a:t>American General’s and troops made quick work of Mexican army. (leadership, training, supplies)</a:t>
            </a:r>
            <a:endParaRPr lang="es-US" dirty="0"/>
          </a:p>
        </p:txBody>
      </p:sp>
      <p:pic>
        <p:nvPicPr>
          <p:cNvPr id="4" name="Picture 3"/>
          <p:cNvPicPr>
            <a:picLocks noChangeAspect="1"/>
          </p:cNvPicPr>
          <p:nvPr/>
        </p:nvPicPr>
        <p:blipFill>
          <a:blip r:embed="rId2"/>
          <a:stretch>
            <a:fillRect/>
          </a:stretch>
        </p:blipFill>
        <p:spPr>
          <a:xfrm>
            <a:off x="9613232" y="296680"/>
            <a:ext cx="2350167" cy="3057889"/>
          </a:xfrm>
          <a:prstGeom prst="rect">
            <a:avLst/>
          </a:prstGeom>
        </p:spPr>
      </p:pic>
    </p:spTree>
    <p:extLst>
      <p:ext uri="{BB962C8B-B14F-4D97-AF65-F5344CB8AC3E}">
        <p14:creationId xmlns:p14="http://schemas.microsoft.com/office/powerpoint/2010/main" val="2159613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24535" y="716045"/>
            <a:ext cx="5742930" cy="5425910"/>
          </a:xfrm>
          <a:prstGeom prst="rect">
            <a:avLst/>
          </a:prstGeom>
        </p:spPr>
      </p:pic>
    </p:spTree>
    <p:extLst>
      <p:ext uri="{BB962C8B-B14F-4D97-AF65-F5344CB8AC3E}">
        <p14:creationId xmlns:p14="http://schemas.microsoft.com/office/powerpoint/2010/main" val="1784254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American War</a:t>
            </a:r>
            <a:endParaRPr lang="es-US" dirty="0"/>
          </a:p>
        </p:txBody>
      </p:sp>
      <p:sp>
        <p:nvSpPr>
          <p:cNvPr id="3" name="Content Placeholder 2"/>
          <p:cNvSpPr>
            <a:spLocks noGrp="1"/>
          </p:cNvSpPr>
          <p:nvPr>
            <p:ph idx="1"/>
          </p:nvPr>
        </p:nvSpPr>
        <p:spPr/>
        <p:txBody>
          <a:bodyPr/>
          <a:lstStyle/>
          <a:p>
            <a:r>
              <a:rPr lang="en-US" dirty="0" smtClean="0"/>
              <a:t>April 25, 1846- February 3, 1848</a:t>
            </a:r>
          </a:p>
          <a:p>
            <a:r>
              <a:rPr lang="en-US" dirty="0" smtClean="0"/>
              <a:t>Short War</a:t>
            </a:r>
          </a:p>
          <a:p>
            <a:r>
              <a:rPr lang="en-US" dirty="0" smtClean="0"/>
              <a:t>Huge Territorial Gains</a:t>
            </a:r>
          </a:p>
          <a:p>
            <a:r>
              <a:rPr lang="en-US" dirty="0" smtClean="0"/>
              <a:t>Manifest Destiny Complete</a:t>
            </a:r>
          </a:p>
          <a:p>
            <a:r>
              <a:rPr lang="en-US" dirty="0" smtClean="0"/>
              <a:t>American Patriotism and Pride </a:t>
            </a:r>
            <a:endParaRPr lang="es-US" dirty="0"/>
          </a:p>
        </p:txBody>
      </p:sp>
      <p:pic>
        <p:nvPicPr>
          <p:cNvPr id="4" name="Picture 3"/>
          <p:cNvPicPr>
            <a:picLocks noChangeAspect="1"/>
          </p:cNvPicPr>
          <p:nvPr/>
        </p:nvPicPr>
        <p:blipFill>
          <a:blip r:embed="rId2"/>
          <a:stretch>
            <a:fillRect/>
          </a:stretch>
        </p:blipFill>
        <p:spPr>
          <a:xfrm>
            <a:off x="5926424" y="1690688"/>
            <a:ext cx="5968941" cy="4009571"/>
          </a:xfrm>
          <a:prstGeom prst="rect">
            <a:avLst/>
          </a:prstGeom>
        </p:spPr>
      </p:pic>
    </p:spTree>
    <p:extLst>
      <p:ext uri="{BB962C8B-B14F-4D97-AF65-F5344CB8AC3E}">
        <p14:creationId xmlns:p14="http://schemas.microsoft.com/office/powerpoint/2010/main" val="1246215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108200" y="-1703388"/>
            <a:ext cx="9144000" cy="369332"/>
          </a:xfrm>
          <a:prstGeom prst="rect">
            <a:avLst/>
          </a:prstGeom>
          <a:noFill/>
          <a:ln w="9525">
            <a:noFill/>
            <a:miter lim="800000"/>
            <a:headEnd/>
            <a:tailEnd/>
          </a:ln>
        </p:spPr>
        <p:txBody>
          <a:bodyPr>
            <a:spAutoFit/>
          </a:bodyPr>
          <a:lstStyle/>
          <a:p>
            <a:endParaRPr lang="en-US"/>
          </a:p>
        </p:txBody>
      </p:sp>
      <p:pic>
        <p:nvPicPr>
          <p:cNvPr id="46083" name="Picture 4" descr="20331"/>
          <p:cNvPicPr>
            <a:picLocks noChangeAspect="1" noChangeArrowheads="1"/>
          </p:cNvPicPr>
          <p:nvPr/>
        </p:nvPicPr>
        <p:blipFill>
          <a:blip r:embed="rId2" cstate="print">
            <a:lum bright="-12000" contrast="12000"/>
          </a:blip>
          <a:srcRect/>
          <a:stretch>
            <a:fillRect/>
          </a:stretch>
        </p:blipFill>
        <p:spPr bwMode="auto">
          <a:xfrm>
            <a:off x="1524000" y="0"/>
            <a:ext cx="9144000" cy="6858000"/>
          </a:xfrm>
          <a:prstGeom prst="rect">
            <a:avLst/>
          </a:prstGeom>
          <a:noFill/>
          <a:ln w="9525">
            <a:noFill/>
            <a:miter lim="800000"/>
            <a:headEnd/>
            <a:tailEnd/>
          </a:ln>
        </p:spPr>
      </p:pic>
      <p:sp>
        <p:nvSpPr>
          <p:cNvPr id="523270" name="Text Box 6"/>
          <p:cNvSpPr txBox="1">
            <a:spLocks noChangeArrowheads="1"/>
          </p:cNvSpPr>
          <p:nvPr/>
        </p:nvSpPr>
        <p:spPr bwMode="auto">
          <a:xfrm>
            <a:off x="5943600" y="152401"/>
            <a:ext cx="4343400" cy="2240613"/>
          </a:xfrm>
          <a:prstGeom prst="rect">
            <a:avLst/>
          </a:prstGeom>
          <a:noFill/>
          <a:ln w="57150" cmpd="thinThick">
            <a:noFill/>
            <a:miter lim="800000"/>
            <a:headEnd/>
            <a:tailEnd/>
          </a:ln>
          <a:effectLst>
            <a:outerShdw dist="12700" dir="5400000" algn="ctr" rotWithShape="0">
              <a:schemeClr val="tx1"/>
            </a:outerShdw>
          </a:effectLst>
        </p:spPr>
        <p:txBody>
          <a:bodyPr>
            <a:spAutoFit/>
          </a:bodyPr>
          <a:lstStyle/>
          <a:p>
            <a:pPr algn="ctr">
              <a:lnSpc>
                <a:spcPct val="70000"/>
              </a:lnSpc>
              <a:spcBef>
                <a:spcPct val="50000"/>
              </a:spcBef>
              <a:defRPr/>
            </a:pPr>
            <a:r>
              <a:rPr lang="en-US" sz="2800" b="1" u="sng">
                <a:solidFill>
                  <a:schemeClr val="bg1"/>
                </a:solidFill>
                <a:effectLst>
                  <a:outerShdw blurRad="38100" dist="38100" dir="2700000" algn="tl">
                    <a:srgbClr val="000000"/>
                  </a:outerShdw>
                </a:effectLst>
                <a:latin typeface="Arial Narrow" pitchFamily="34" charset="0"/>
              </a:rPr>
              <a:t>Treaty of Guadalupe Hidalgo</a:t>
            </a:r>
          </a:p>
          <a:p>
            <a:pPr algn="ctr">
              <a:lnSpc>
                <a:spcPct val="70000"/>
              </a:lnSpc>
              <a:spcBef>
                <a:spcPct val="50000"/>
              </a:spcBef>
              <a:buFontTx/>
              <a:buChar char="•"/>
              <a:defRPr/>
            </a:pPr>
            <a:r>
              <a:rPr lang="en-US" sz="2400" b="1">
                <a:solidFill>
                  <a:schemeClr val="bg1"/>
                </a:solidFill>
                <a:effectLst>
                  <a:outerShdw blurRad="38100" dist="38100" dir="2700000" algn="tl">
                    <a:srgbClr val="000000"/>
                  </a:outerShdw>
                </a:effectLst>
                <a:latin typeface="Arial Narrow" pitchFamily="34" charset="0"/>
              </a:rPr>
              <a:t>Mexico ceded the Mexican Cession to U.S.</a:t>
            </a:r>
          </a:p>
          <a:p>
            <a:pPr algn="ctr">
              <a:lnSpc>
                <a:spcPct val="70000"/>
              </a:lnSpc>
              <a:spcBef>
                <a:spcPct val="50000"/>
              </a:spcBef>
              <a:buFontTx/>
              <a:buChar char="•"/>
              <a:defRPr/>
            </a:pPr>
            <a:r>
              <a:rPr lang="en-US" sz="2400" b="1">
                <a:solidFill>
                  <a:schemeClr val="bg1"/>
                </a:solidFill>
                <a:effectLst>
                  <a:outerShdw blurRad="38100" dist="38100" dir="2700000" algn="tl">
                    <a:srgbClr val="000000"/>
                  </a:outerShdw>
                </a:effectLst>
                <a:latin typeface="Arial Narrow" pitchFamily="34" charset="0"/>
              </a:rPr>
              <a:t>Rio Grande River boundary between U.S. and Mexico</a:t>
            </a:r>
          </a:p>
          <a:p>
            <a:pPr algn="ctr">
              <a:lnSpc>
                <a:spcPct val="70000"/>
              </a:lnSpc>
              <a:spcBef>
                <a:spcPct val="50000"/>
              </a:spcBef>
              <a:buFontTx/>
              <a:buChar char="•"/>
              <a:defRPr/>
            </a:pPr>
            <a:r>
              <a:rPr lang="en-US" sz="2400" b="1">
                <a:solidFill>
                  <a:schemeClr val="bg1"/>
                </a:solidFill>
                <a:effectLst>
                  <a:outerShdw blurRad="38100" dist="38100" dir="2700000" algn="tl">
                    <a:srgbClr val="000000"/>
                  </a:outerShdw>
                </a:effectLst>
                <a:latin typeface="Arial Narrow" pitchFamily="34" charset="0"/>
              </a:rPr>
              <a:t>U.S. paid Mexico $15 million </a:t>
            </a:r>
          </a:p>
        </p:txBody>
      </p:sp>
      <p:sp>
        <p:nvSpPr>
          <p:cNvPr id="46085" name="AutoShape 7">
            <a:hlinkClick r:id="rId3" action="ppaction://hlinksldjump"/>
          </p:cNvPr>
          <p:cNvSpPr>
            <a:spLocks noChangeArrowheads="1"/>
          </p:cNvSpPr>
          <p:nvPr/>
        </p:nvSpPr>
        <p:spPr bwMode="auto">
          <a:xfrm>
            <a:off x="10287000" y="6553200"/>
            <a:ext cx="304800" cy="228600"/>
          </a:xfrm>
          <a:prstGeom prst="irregularSeal1">
            <a:avLst/>
          </a:prstGeom>
          <a:solidFill>
            <a:srgbClr val="CC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80012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3270">
                                            <p:txEl>
                                              <p:pRg st="0" end="0"/>
                                            </p:txEl>
                                          </p:spTgt>
                                        </p:tgtEl>
                                        <p:attrNameLst>
                                          <p:attrName>style.visibility</p:attrName>
                                        </p:attrNameLst>
                                      </p:cBhvr>
                                      <p:to>
                                        <p:strVal val="visible"/>
                                      </p:to>
                                    </p:set>
                                    <p:animEffect transition="in" filter="dissolve">
                                      <p:cBhvr>
                                        <p:cTn id="7" dur="500"/>
                                        <p:tgtEl>
                                          <p:spTgt spid="523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3270">
                                            <p:txEl>
                                              <p:pRg st="1" end="1"/>
                                            </p:txEl>
                                          </p:spTgt>
                                        </p:tgtEl>
                                        <p:attrNameLst>
                                          <p:attrName>style.visibility</p:attrName>
                                        </p:attrNameLst>
                                      </p:cBhvr>
                                      <p:to>
                                        <p:strVal val="visible"/>
                                      </p:to>
                                    </p:set>
                                    <p:animEffect transition="in" filter="dissolve">
                                      <p:cBhvr>
                                        <p:cTn id="12" dur="500"/>
                                        <p:tgtEl>
                                          <p:spTgt spid="523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3270">
                                            <p:txEl>
                                              <p:pRg st="2" end="2"/>
                                            </p:txEl>
                                          </p:spTgt>
                                        </p:tgtEl>
                                        <p:attrNameLst>
                                          <p:attrName>style.visibility</p:attrName>
                                        </p:attrNameLst>
                                      </p:cBhvr>
                                      <p:to>
                                        <p:strVal val="visible"/>
                                      </p:to>
                                    </p:set>
                                    <p:animEffect transition="in" filter="dissolve">
                                      <p:cBhvr>
                                        <p:cTn id="17" dur="500"/>
                                        <p:tgtEl>
                                          <p:spTgt spid="5232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3270">
                                            <p:txEl>
                                              <p:pRg st="3" end="3"/>
                                            </p:txEl>
                                          </p:spTgt>
                                        </p:tgtEl>
                                        <p:attrNameLst>
                                          <p:attrName>style.visibility</p:attrName>
                                        </p:attrNameLst>
                                      </p:cBhvr>
                                      <p:to>
                                        <p:strVal val="visible"/>
                                      </p:to>
                                    </p:set>
                                    <p:animEffect transition="in" filter="dissolve">
                                      <p:cBhvr>
                                        <p:cTn id="22" dur="500"/>
                                        <p:tgtEl>
                                          <p:spTgt spid="5232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70"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American War</a:t>
            </a:r>
            <a:endParaRPr lang="es-US" dirty="0"/>
          </a:p>
        </p:txBody>
      </p:sp>
      <p:sp>
        <p:nvSpPr>
          <p:cNvPr id="3" name="Content Placeholder 2"/>
          <p:cNvSpPr>
            <a:spLocks noGrp="1"/>
          </p:cNvSpPr>
          <p:nvPr>
            <p:ph idx="1"/>
          </p:nvPr>
        </p:nvSpPr>
        <p:spPr/>
        <p:txBody>
          <a:bodyPr/>
          <a:lstStyle/>
          <a:p>
            <a:r>
              <a:rPr lang="en-US" dirty="0" smtClean="0"/>
              <a:t>Treaty of Guadalupe Hidalgo ended the War</a:t>
            </a:r>
          </a:p>
          <a:p>
            <a:r>
              <a:rPr lang="en-US" dirty="0" smtClean="0"/>
              <a:t>Mexico lost half its country and 25,000 lives</a:t>
            </a:r>
          </a:p>
          <a:p>
            <a:r>
              <a:rPr lang="en-US" dirty="0" smtClean="0"/>
              <a:t>United States lost 13,000 (11,000 due to disease)</a:t>
            </a:r>
          </a:p>
          <a:p>
            <a:r>
              <a:rPr lang="en-US" dirty="0" smtClean="0"/>
              <a:t>Was the Mexican American War necessary?</a:t>
            </a:r>
          </a:p>
          <a:p>
            <a:r>
              <a:rPr lang="en-US" dirty="0" smtClean="0"/>
              <a:t>Did President Polk go to far in provoking the war?</a:t>
            </a:r>
          </a:p>
          <a:p>
            <a:r>
              <a:rPr lang="en-US" dirty="0" smtClean="0"/>
              <a:t>Legacy of the war? Resentment from Mexico, issue of slavery in new territories, and military training for future Civil War generals.</a:t>
            </a:r>
            <a:endParaRPr lang="es-US" dirty="0"/>
          </a:p>
        </p:txBody>
      </p:sp>
    </p:spTree>
    <p:extLst>
      <p:ext uri="{BB962C8B-B14F-4D97-AF65-F5344CB8AC3E}">
        <p14:creationId xmlns:p14="http://schemas.microsoft.com/office/powerpoint/2010/main" val="236492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 </a:t>
            </a:r>
            <a:endParaRPr lang="es-US" dirty="0"/>
          </a:p>
        </p:txBody>
      </p:sp>
      <p:sp>
        <p:nvSpPr>
          <p:cNvPr id="3" name="Content Placeholder 2"/>
          <p:cNvSpPr>
            <a:spLocks noGrp="1"/>
          </p:cNvSpPr>
          <p:nvPr>
            <p:ph idx="1"/>
          </p:nvPr>
        </p:nvSpPr>
        <p:spPr/>
        <p:txBody>
          <a:bodyPr/>
          <a:lstStyle/>
          <a:p>
            <a:r>
              <a:rPr lang="en-US" dirty="0" smtClean="0"/>
              <a:t>Two economic concepts</a:t>
            </a:r>
          </a:p>
          <a:p>
            <a:r>
              <a:rPr lang="en-US" dirty="0" smtClean="0"/>
              <a:t>Capitalism- private businesses and individuals control the means of production, used them to earn profits. </a:t>
            </a:r>
          </a:p>
          <a:p>
            <a:r>
              <a:rPr lang="en-US" dirty="0" smtClean="0"/>
              <a:t>Entrepreneurs-investors in new industries. Risk/Reward?</a:t>
            </a:r>
          </a:p>
          <a:p>
            <a:endParaRPr lang="en-US" dirty="0" smtClean="0"/>
          </a:p>
          <a:p>
            <a:endParaRPr lang="es-US" dirty="0"/>
          </a:p>
        </p:txBody>
      </p:sp>
      <p:pic>
        <p:nvPicPr>
          <p:cNvPr id="4" name="Picture 3"/>
          <p:cNvPicPr>
            <a:picLocks noChangeAspect="1"/>
          </p:cNvPicPr>
          <p:nvPr/>
        </p:nvPicPr>
        <p:blipFill>
          <a:blip r:embed="rId2"/>
          <a:stretch>
            <a:fillRect/>
          </a:stretch>
        </p:blipFill>
        <p:spPr>
          <a:xfrm>
            <a:off x="9279755" y="3477126"/>
            <a:ext cx="2393203" cy="3380874"/>
          </a:xfrm>
          <a:prstGeom prst="rect">
            <a:avLst/>
          </a:prstGeom>
        </p:spPr>
      </p:pic>
    </p:spTree>
    <p:extLst>
      <p:ext uri="{BB962C8B-B14F-4D97-AF65-F5344CB8AC3E}">
        <p14:creationId xmlns:p14="http://schemas.microsoft.com/office/powerpoint/2010/main" val="660942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Worksheet Questions</a:t>
            </a:r>
            <a:endParaRPr lang="es-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two rivers bordered the disputed territory between the United States and Mexico?</a:t>
            </a:r>
          </a:p>
          <a:p>
            <a:pPr marL="514350" indent="-514350">
              <a:buFont typeface="+mj-lt"/>
              <a:buAutoNum type="arabicPeriod"/>
            </a:pPr>
            <a:r>
              <a:rPr lang="en-US" dirty="0" smtClean="0"/>
              <a:t>What year did the United States acquire California?</a:t>
            </a:r>
          </a:p>
          <a:p>
            <a:pPr marL="514350" indent="-514350">
              <a:buFont typeface="+mj-lt"/>
              <a:buAutoNum type="arabicPeriod"/>
            </a:pPr>
            <a:r>
              <a:rPr lang="en-US" dirty="0" smtClean="0"/>
              <a:t>What was the Gadsden Purchase? And What year?</a:t>
            </a:r>
          </a:p>
          <a:p>
            <a:pPr marL="514350" indent="-514350">
              <a:buFont typeface="+mj-lt"/>
              <a:buAutoNum type="arabicPeriod"/>
            </a:pPr>
            <a:r>
              <a:rPr lang="en-US" dirty="0" smtClean="0"/>
              <a:t>What disadvantages do think Mexicans living in the newly acquired United States territories would face?</a:t>
            </a:r>
            <a:endParaRPr lang="es-US" dirty="0"/>
          </a:p>
        </p:txBody>
      </p:sp>
    </p:spTree>
    <p:extLst>
      <p:ext uri="{BB962C8B-B14F-4D97-AF65-F5344CB8AC3E}">
        <p14:creationId xmlns:p14="http://schemas.microsoft.com/office/powerpoint/2010/main" val="239927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i="1" dirty="0" smtClean="0"/>
              <a:t>“America is a country in which fortunes have yet to be made…All cannot be made wealthy, but all have a chance of securing a prize. This stimulates to the race, and hence the eagerness of the competition.” – </a:t>
            </a:r>
            <a:r>
              <a:rPr lang="en-US" dirty="0" smtClean="0"/>
              <a:t>Alexander Mackey, Scottish journalist.</a:t>
            </a:r>
            <a:endParaRPr lang="es-US" i="1" dirty="0"/>
          </a:p>
        </p:txBody>
      </p:sp>
    </p:spTree>
    <p:extLst>
      <p:ext uri="{BB962C8B-B14F-4D97-AF65-F5344CB8AC3E}">
        <p14:creationId xmlns:p14="http://schemas.microsoft.com/office/powerpoint/2010/main" val="114472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Samuel Morse</a:t>
            </a:r>
          </a:p>
          <a:p>
            <a:r>
              <a:rPr lang="en-US" dirty="0" smtClean="0"/>
              <a:t>Northeasterner</a:t>
            </a:r>
          </a:p>
          <a:p>
            <a:r>
              <a:rPr lang="en-US" dirty="0" smtClean="0"/>
              <a:t>Invented the telegraph in 1837</a:t>
            </a:r>
          </a:p>
          <a:p>
            <a:r>
              <a:rPr lang="en-US" dirty="0" smtClean="0"/>
              <a:t>1844 with government funding telegraph line completed between Washington, D.C. and Baltimore. “</a:t>
            </a:r>
            <a:r>
              <a:rPr lang="en-US" i="1" dirty="0" smtClean="0"/>
              <a:t>What hath God wrought?”</a:t>
            </a:r>
            <a:endParaRPr lang="en-US" dirty="0" smtClean="0"/>
          </a:p>
          <a:p>
            <a:r>
              <a:rPr lang="en-US" dirty="0" smtClean="0"/>
              <a:t>Transformed communication in country</a:t>
            </a:r>
          </a:p>
          <a:p>
            <a:r>
              <a:rPr lang="en-US" dirty="0" smtClean="0"/>
              <a:t>Morse Code</a:t>
            </a:r>
          </a:p>
          <a:p>
            <a:r>
              <a:rPr lang="en-US" dirty="0" smtClean="0"/>
              <a:t>1854 23,000 miles of copper wire telegraph</a:t>
            </a:r>
          </a:p>
          <a:p>
            <a:endParaRPr lang="es-US" dirty="0"/>
          </a:p>
        </p:txBody>
      </p:sp>
      <p:pic>
        <p:nvPicPr>
          <p:cNvPr id="4" name="Picture 3"/>
          <p:cNvPicPr>
            <a:picLocks noChangeAspect="1"/>
          </p:cNvPicPr>
          <p:nvPr/>
        </p:nvPicPr>
        <p:blipFill>
          <a:blip r:embed="rId2"/>
          <a:stretch>
            <a:fillRect/>
          </a:stretch>
        </p:blipFill>
        <p:spPr>
          <a:xfrm>
            <a:off x="7830840" y="173416"/>
            <a:ext cx="3659318" cy="3034544"/>
          </a:xfrm>
          <a:prstGeom prst="rect">
            <a:avLst/>
          </a:prstGeom>
        </p:spPr>
      </p:pic>
    </p:spTree>
    <p:extLst>
      <p:ext uri="{BB962C8B-B14F-4D97-AF65-F5344CB8AC3E}">
        <p14:creationId xmlns:p14="http://schemas.microsoft.com/office/powerpoint/2010/main" val="266486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Revolution</a:t>
            </a:r>
            <a:endParaRPr lang="es-US" dirty="0"/>
          </a:p>
        </p:txBody>
      </p:sp>
      <p:sp>
        <p:nvSpPr>
          <p:cNvPr id="3" name="Content Placeholder 2"/>
          <p:cNvSpPr>
            <a:spLocks noGrp="1"/>
          </p:cNvSpPr>
          <p:nvPr>
            <p:ph idx="1"/>
          </p:nvPr>
        </p:nvSpPr>
        <p:spPr/>
        <p:txBody>
          <a:bodyPr/>
          <a:lstStyle/>
          <a:p>
            <a:r>
              <a:rPr lang="en-US" dirty="0" smtClean="0"/>
              <a:t>Railroads!!!</a:t>
            </a:r>
          </a:p>
          <a:p>
            <a:r>
              <a:rPr lang="en-US" dirty="0" smtClean="0"/>
              <a:t>Expansion westward</a:t>
            </a:r>
          </a:p>
          <a:p>
            <a:r>
              <a:rPr lang="en-US" dirty="0" smtClean="0"/>
              <a:t>Linking of Markets</a:t>
            </a:r>
          </a:p>
          <a:p>
            <a:r>
              <a:rPr lang="en-US" dirty="0" smtClean="0"/>
              <a:t>Improved travel time</a:t>
            </a:r>
          </a:p>
          <a:p>
            <a:r>
              <a:rPr lang="en-US" dirty="0" smtClean="0"/>
              <a:t>Greater connectivity</a:t>
            </a:r>
          </a:p>
          <a:p>
            <a:endParaRPr lang="es-US" dirty="0"/>
          </a:p>
        </p:txBody>
      </p:sp>
      <p:pic>
        <p:nvPicPr>
          <p:cNvPr id="5" name="Picture 4"/>
          <p:cNvPicPr>
            <a:picLocks noChangeAspect="1"/>
          </p:cNvPicPr>
          <p:nvPr/>
        </p:nvPicPr>
        <p:blipFill>
          <a:blip r:embed="rId2"/>
          <a:stretch>
            <a:fillRect/>
          </a:stretch>
        </p:blipFill>
        <p:spPr>
          <a:xfrm>
            <a:off x="5327001" y="1690688"/>
            <a:ext cx="5735285" cy="3252561"/>
          </a:xfrm>
          <a:prstGeom prst="rect">
            <a:avLst/>
          </a:prstGeom>
        </p:spPr>
      </p:pic>
    </p:spTree>
    <p:extLst>
      <p:ext uri="{BB962C8B-B14F-4D97-AF65-F5344CB8AC3E}">
        <p14:creationId xmlns:p14="http://schemas.microsoft.com/office/powerpoint/2010/main" val="391829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12068</TotalTime>
  <Words>2076</Words>
  <Application>Microsoft Office PowerPoint</Application>
  <PresentationFormat>Widescreen</PresentationFormat>
  <Paragraphs>275</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Arial Narrow</vt:lpstr>
      <vt:lpstr>Calibri</vt:lpstr>
      <vt:lpstr>Calibri Light</vt:lpstr>
      <vt:lpstr>Franklin Gothic Medium</vt:lpstr>
      <vt:lpstr>Nosferatu</vt:lpstr>
      <vt:lpstr>Tahoma</vt:lpstr>
      <vt:lpstr>Wingdings</vt:lpstr>
      <vt:lpstr>Wrangler</vt:lpstr>
      <vt:lpstr>Office Theme</vt:lpstr>
      <vt:lpstr>Manifest Destiny to Mexican American War </vt:lpstr>
      <vt:lpstr>Discussion</vt:lpstr>
      <vt:lpstr>Crash Course Video </vt:lpstr>
      <vt:lpstr>Market Revolution </vt:lpstr>
      <vt:lpstr>PowerPoint Presentation</vt:lpstr>
      <vt:lpstr>Market Revolution </vt:lpstr>
      <vt:lpstr>Market Revolution</vt:lpstr>
      <vt:lpstr>Market Revolution</vt:lpstr>
      <vt:lpstr>Market Revolution</vt:lpstr>
      <vt:lpstr>PowerPoint Presentation</vt:lpstr>
      <vt:lpstr>Market Revolution</vt:lpstr>
      <vt:lpstr>Market Revolution</vt:lpstr>
      <vt:lpstr>Group Learning Activity </vt:lpstr>
      <vt:lpstr>Market Revolution</vt:lpstr>
      <vt:lpstr>Market Revolution</vt:lpstr>
      <vt:lpstr>Market Revolution</vt:lpstr>
      <vt:lpstr>Market Revolution</vt:lpstr>
      <vt:lpstr>Market Revolution </vt:lpstr>
      <vt:lpstr>Market Revolution </vt:lpstr>
      <vt:lpstr>Manifest Destiny</vt:lpstr>
      <vt:lpstr>Manifest Destiny</vt:lpstr>
      <vt:lpstr>Manifest Destiny Bellwork</vt:lpstr>
      <vt:lpstr>Manifest Destiny</vt:lpstr>
      <vt:lpstr>Reason for Manifest Destiny</vt:lpstr>
      <vt:lpstr>Santa Fe Trail</vt:lpstr>
      <vt:lpstr>PowerPoint Presentation</vt:lpstr>
      <vt:lpstr>Oregon Trail</vt:lpstr>
      <vt:lpstr>PowerPoint Presentation</vt:lpstr>
      <vt:lpstr>Trails</vt:lpstr>
      <vt:lpstr>Manifest Destiny</vt:lpstr>
      <vt:lpstr>Quotes about life on the Trails.</vt:lpstr>
      <vt:lpstr>The Doomed Donner Party</vt:lpstr>
      <vt:lpstr>Manifest Destiny</vt:lpstr>
      <vt:lpstr>Manifest Destiny</vt:lpstr>
      <vt:lpstr>Treaty of Fort Laramie </vt:lpstr>
      <vt:lpstr>Treaty of Fort Laramie </vt:lpstr>
      <vt:lpstr>Manifest Destiny</vt:lpstr>
      <vt:lpstr>Oregon Treaty 1846</vt:lpstr>
      <vt:lpstr>Manifest Destiny</vt:lpstr>
      <vt:lpstr>Review Thesis Statements</vt:lpstr>
      <vt:lpstr>Writing Assignment Part 1 </vt:lpstr>
      <vt:lpstr>Writing Assignment Part 2</vt:lpstr>
      <vt:lpstr>Test your knowledge</vt:lpstr>
      <vt:lpstr>Texas Independence</vt:lpstr>
      <vt:lpstr>Texas Independence</vt:lpstr>
      <vt:lpstr>Texas Independence</vt:lpstr>
      <vt:lpstr>Texas Independence</vt:lpstr>
      <vt:lpstr>Texas Independence </vt:lpstr>
      <vt:lpstr>Texas Independence</vt:lpstr>
      <vt:lpstr>Why did Texas Declare Independence from Mexico? </vt:lpstr>
      <vt:lpstr>Test your Knowledge?</vt:lpstr>
      <vt:lpstr>Mexican American War</vt:lpstr>
      <vt:lpstr>Mexican American War</vt:lpstr>
      <vt:lpstr>Mexican American War</vt:lpstr>
      <vt:lpstr>Mexican American War</vt:lpstr>
      <vt:lpstr>PowerPoint Presentation</vt:lpstr>
      <vt:lpstr>Mexican American War</vt:lpstr>
      <vt:lpstr>PowerPoint Presentation</vt:lpstr>
      <vt:lpstr>Mexican American War</vt:lpstr>
      <vt:lpstr>Bellwork Worksheet Questions</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 Destiny to Mexican American War</dc:title>
  <dc:creator>Drew.H</dc:creator>
  <cp:lastModifiedBy>Drew.H</cp:lastModifiedBy>
  <cp:revision>93</cp:revision>
  <dcterms:created xsi:type="dcterms:W3CDTF">2016-12-23T17:50:24Z</dcterms:created>
  <dcterms:modified xsi:type="dcterms:W3CDTF">2017-02-15T12:28:01Z</dcterms:modified>
</cp:coreProperties>
</file>