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4"/>
  </p:handoutMasterIdLst>
  <p:sldIdLst>
    <p:sldId id="256" r:id="rId2"/>
    <p:sldId id="277" r:id="rId3"/>
    <p:sldId id="261" r:id="rId4"/>
    <p:sldId id="262" r:id="rId5"/>
    <p:sldId id="271" r:id="rId6"/>
    <p:sldId id="263" r:id="rId7"/>
    <p:sldId id="264" r:id="rId8"/>
    <p:sldId id="265" r:id="rId9"/>
    <p:sldId id="272" r:id="rId10"/>
    <p:sldId id="273" r:id="rId11"/>
    <p:sldId id="260" r:id="rId12"/>
    <p:sldId id="257" r:id="rId13"/>
    <p:sldId id="258" r:id="rId14"/>
    <p:sldId id="274" r:id="rId15"/>
    <p:sldId id="259" r:id="rId16"/>
    <p:sldId id="266" r:id="rId17"/>
    <p:sldId id="275" r:id="rId18"/>
    <p:sldId id="268" r:id="rId19"/>
    <p:sldId id="267" r:id="rId20"/>
    <p:sldId id="276" r:id="rId21"/>
    <p:sldId id="269" r:id="rId22"/>
    <p:sldId id="270"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08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2094CBF-5128-4A48-B0C5-5825EBB616EF}" type="datetimeFigureOut">
              <a:rPr lang="en-US" smtClean="0"/>
              <a:t>12/3/2018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A0B3741-590D-4395-ACBD-01ED65672F2E}" type="slidenum">
              <a:rPr lang="en-US" smtClean="0"/>
              <a:t>‹#›</a:t>
            </a:fld>
            <a:endParaRPr lang="en-US"/>
          </a:p>
        </p:txBody>
      </p:sp>
    </p:spTree>
    <p:extLst>
      <p:ext uri="{BB962C8B-B14F-4D97-AF65-F5344CB8AC3E}">
        <p14:creationId xmlns:p14="http://schemas.microsoft.com/office/powerpoint/2010/main" val="237230276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9B9A7A-FFF6-430F-AB00-79810570F2B2}" type="datetimeFigureOut">
              <a:rPr lang="en-US" smtClean="0"/>
              <a:pPr/>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92061-9D51-4092-A725-23B42F285D2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9B9A7A-FFF6-430F-AB00-79810570F2B2}" type="datetimeFigureOut">
              <a:rPr lang="en-US" smtClean="0"/>
              <a:pPr/>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92061-9D51-4092-A725-23B42F285D2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9B9A7A-FFF6-430F-AB00-79810570F2B2}" type="datetimeFigureOut">
              <a:rPr lang="en-US" smtClean="0"/>
              <a:pPr/>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92061-9D51-4092-A725-23B42F285D2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9B9A7A-FFF6-430F-AB00-79810570F2B2}" type="datetimeFigureOut">
              <a:rPr lang="en-US" smtClean="0"/>
              <a:pPr/>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92061-9D51-4092-A725-23B42F285D2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9B9A7A-FFF6-430F-AB00-79810570F2B2}" type="datetimeFigureOut">
              <a:rPr lang="en-US" smtClean="0"/>
              <a:pPr/>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92061-9D51-4092-A725-23B42F285D2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9B9A7A-FFF6-430F-AB00-79810570F2B2}" type="datetimeFigureOut">
              <a:rPr lang="en-US" smtClean="0"/>
              <a:pPr/>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92061-9D51-4092-A725-23B42F285D2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9B9A7A-FFF6-430F-AB00-79810570F2B2}" type="datetimeFigureOut">
              <a:rPr lang="en-US" smtClean="0"/>
              <a:pPr/>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692061-9D51-4092-A725-23B42F285D2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9B9A7A-FFF6-430F-AB00-79810570F2B2}" type="datetimeFigureOut">
              <a:rPr lang="en-US" smtClean="0"/>
              <a:pPr/>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692061-9D51-4092-A725-23B42F285D2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9B9A7A-FFF6-430F-AB00-79810570F2B2}" type="datetimeFigureOut">
              <a:rPr lang="en-US" smtClean="0"/>
              <a:pPr/>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692061-9D51-4092-A725-23B42F285D2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9B9A7A-FFF6-430F-AB00-79810570F2B2}" type="datetimeFigureOut">
              <a:rPr lang="en-US" smtClean="0"/>
              <a:pPr/>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92061-9D51-4092-A725-23B42F285D2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9B9A7A-FFF6-430F-AB00-79810570F2B2}" type="datetimeFigureOut">
              <a:rPr lang="en-US" smtClean="0"/>
              <a:pPr/>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92061-9D51-4092-A725-23B42F285D2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9B9A7A-FFF6-430F-AB00-79810570F2B2}" type="datetimeFigureOut">
              <a:rPr lang="en-US" smtClean="0"/>
              <a:pPr/>
              <a:t>12/3/2018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692061-9D51-4092-A725-23B42F285D2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xplosion 2 3"/>
          <p:cNvSpPr/>
          <p:nvPr/>
        </p:nvSpPr>
        <p:spPr>
          <a:xfrm rot="2298258">
            <a:off x="3583622" y="835355"/>
            <a:ext cx="5974497" cy="2362200"/>
          </a:xfrm>
          <a:prstGeom prst="irregularSeal2">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mj-lt"/>
              </a:rPr>
              <a:t>SECTIONALISM</a:t>
            </a:r>
            <a:endParaRPr lang="en-US" sz="2400" b="1" dirty="0">
              <a:latin typeface="+mj-lt"/>
            </a:endParaRPr>
          </a:p>
        </p:txBody>
      </p:sp>
      <p:sp>
        <p:nvSpPr>
          <p:cNvPr id="5" name="Explosion 2 4"/>
          <p:cNvSpPr/>
          <p:nvPr/>
        </p:nvSpPr>
        <p:spPr>
          <a:xfrm rot="20706306">
            <a:off x="55041" y="327962"/>
            <a:ext cx="5723501" cy="23622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mj-lt"/>
              </a:rPr>
              <a:t>NATIONALISM</a:t>
            </a:r>
            <a:endParaRPr lang="en-US" sz="2400" b="1" dirty="0">
              <a:latin typeface="+mj-lt"/>
            </a:endParaRPr>
          </a:p>
        </p:txBody>
      </p:sp>
      <p:pic>
        <p:nvPicPr>
          <p:cNvPr id="1027" name="Picture 3"/>
          <p:cNvPicPr>
            <a:picLocks noChangeAspect="1" noChangeArrowheads="1"/>
          </p:cNvPicPr>
          <p:nvPr/>
        </p:nvPicPr>
        <p:blipFill>
          <a:blip r:embed="rId2" cstate="print"/>
          <a:srcRect/>
          <a:stretch>
            <a:fillRect/>
          </a:stretch>
        </p:blipFill>
        <p:spPr bwMode="auto">
          <a:xfrm>
            <a:off x="2286000" y="3100388"/>
            <a:ext cx="4567557" cy="3681412"/>
          </a:xfrm>
          <a:prstGeom prst="rect">
            <a:avLst/>
          </a:prstGeom>
          <a:noFill/>
          <a:ln w="9525">
            <a:noFill/>
            <a:miter lim="800000"/>
            <a:headEnd/>
            <a:tailEnd/>
          </a:ln>
          <a:effectLst/>
        </p:spPr>
      </p:pic>
      <p:sp>
        <p:nvSpPr>
          <p:cNvPr id="8" name="TextBox 7"/>
          <p:cNvSpPr txBox="1"/>
          <p:nvPr/>
        </p:nvSpPr>
        <p:spPr>
          <a:xfrm>
            <a:off x="3505200" y="3810000"/>
            <a:ext cx="2133600" cy="1785104"/>
          </a:xfrm>
          <a:prstGeom prst="rect">
            <a:avLst/>
          </a:prstGeom>
          <a:noFill/>
        </p:spPr>
        <p:txBody>
          <a:bodyPr wrap="square" rtlCol="0">
            <a:spAutoFit/>
          </a:bodyPr>
          <a:lstStyle/>
          <a:p>
            <a:pPr algn="ctr"/>
            <a:r>
              <a:rPr lang="en-US" sz="2200" b="1" dirty="0" smtClean="0">
                <a:solidFill>
                  <a:schemeClr val="accent1">
                    <a:lumMod val="75000"/>
                  </a:schemeClr>
                </a:solidFill>
              </a:rPr>
              <a:t>American Unity </a:t>
            </a:r>
          </a:p>
          <a:p>
            <a:pPr algn="ctr"/>
            <a:r>
              <a:rPr lang="en-US" sz="2200" b="1" dirty="0" smtClean="0">
                <a:latin typeface="Arial Black" pitchFamily="34" charset="0"/>
              </a:rPr>
              <a:t>&amp; </a:t>
            </a:r>
          </a:p>
          <a:p>
            <a:pPr algn="ctr"/>
            <a:r>
              <a:rPr lang="en-US" sz="2200" b="1" dirty="0" smtClean="0">
                <a:solidFill>
                  <a:schemeClr val="accent2">
                    <a:lumMod val="75000"/>
                  </a:schemeClr>
                </a:solidFill>
                <a:latin typeface="+mj-lt"/>
              </a:rPr>
              <a:t>American Division</a:t>
            </a:r>
          </a:p>
          <a:p>
            <a:pPr algn="ctr"/>
            <a:r>
              <a:rPr lang="en-US" sz="2200" b="1" dirty="0" smtClean="0">
                <a:latin typeface="Arial Black" pitchFamily="34" charset="0"/>
              </a:rPr>
              <a:t>(1801-1860)</a:t>
            </a:r>
            <a:endParaRPr lang="en-US" sz="2200" b="1" dirty="0">
              <a:latin typeface="Arial Black"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2" cstate="print"/>
          <a:srcRect/>
          <a:stretch>
            <a:fillRect/>
          </a:stretch>
        </p:blipFill>
        <p:spPr bwMode="auto">
          <a:xfrm>
            <a:off x="0" y="0"/>
            <a:ext cx="9144000" cy="68884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solidFill>
                  <a:schemeClr val="accent2">
                    <a:lumMod val="75000"/>
                  </a:schemeClr>
                </a:solidFill>
              </a:rPr>
              <a:t>Sectionalism</a:t>
            </a:r>
            <a:endParaRPr lang="en-US" sz="6600" dirty="0">
              <a:solidFill>
                <a:schemeClr val="accent2">
                  <a:lumMod val="75000"/>
                </a:schemeClr>
              </a:solidFill>
            </a:endParaRPr>
          </a:p>
        </p:txBody>
      </p:sp>
      <p:pic>
        <p:nvPicPr>
          <p:cNvPr id="11266" name="Picture 2"/>
          <p:cNvPicPr>
            <a:picLocks noGrp="1" noChangeAspect="1" noChangeArrowheads="1"/>
          </p:cNvPicPr>
          <p:nvPr>
            <p:ph idx="1"/>
          </p:nvPr>
        </p:nvPicPr>
        <p:blipFill>
          <a:blip r:embed="rId2" cstate="print"/>
          <a:srcRect/>
          <a:stretch>
            <a:fillRect/>
          </a:stretch>
        </p:blipFill>
        <p:spPr bwMode="auto">
          <a:xfrm>
            <a:off x="838200" y="1524000"/>
            <a:ext cx="7481887" cy="45556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Industry in the North</a:t>
            </a:r>
            <a:endParaRPr lang="en-US" dirty="0">
              <a:solidFill>
                <a:schemeClr val="accent2">
                  <a:lumMod val="75000"/>
                </a:schemeClr>
              </a:solidFill>
            </a:endParaRPr>
          </a:p>
        </p:txBody>
      </p:sp>
      <p:sp>
        <p:nvSpPr>
          <p:cNvPr id="3" name="Content Placeholder 2"/>
          <p:cNvSpPr>
            <a:spLocks noGrp="1"/>
          </p:cNvSpPr>
          <p:nvPr>
            <p:ph idx="1"/>
          </p:nvPr>
        </p:nvSpPr>
        <p:spPr/>
        <p:txBody>
          <a:bodyPr>
            <a:normAutofit lnSpcReduction="10000"/>
          </a:bodyPr>
          <a:lstStyle/>
          <a:p>
            <a:pPr lvl="1"/>
            <a:r>
              <a:rPr lang="en-US" sz="3200" dirty="0">
                <a:latin typeface="Agency FB" pitchFamily="34" charset="0"/>
              </a:rPr>
              <a:t>Lowell Mills </a:t>
            </a:r>
          </a:p>
          <a:p>
            <a:pPr lvl="2"/>
            <a:r>
              <a:rPr lang="en-US" sz="3200" dirty="0">
                <a:latin typeface="Agency FB" pitchFamily="34" charset="0"/>
              </a:rPr>
              <a:t>Massachusetts</a:t>
            </a:r>
          </a:p>
          <a:p>
            <a:pPr lvl="2"/>
            <a:r>
              <a:rPr lang="en-US" sz="3200" dirty="0">
                <a:latin typeface="Agency FB" pitchFamily="34" charset="0"/>
              </a:rPr>
              <a:t>Mechanized textile industry</a:t>
            </a:r>
          </a:p>
          <a:p>
            <a:pPr lvl="2"/>
            <a:r>
              <a:rPr lang="en-US" sz="3200" dirty="0">
                <a:latin typeface="Agency FB" pitchFamily="34" charset="0"/>
              </a:rPr>
              <a:t>Women and children work for </a:t>
            </a:r>
            <a:r>
              <a:rPr lang="en-US" sz="3200" dirty="0" smtClean="0">
                <a:latin typeface="Agency FB" pitchFamily="34" charset="0"/>
              </a:rPr>
              <a:t>poor</a:t>
            </a:r>
          </a:p>
          <a:p>
            <a:pPr lvl="2">
              <a:buNone/>
            </a:pPr>
            <a:r>
              <a:rPr lang="en-US" sz="3200" dirty="0" smtClean="0">
                <a:latin typeface="Agency FB" pitchFamily="34" charset="0"/>
              </a:rPr>
              <a:t>	 wages </a:t>
            </a:r>
            <a:r>
              <a:rPr lang="en-US" sz="3200" dirty="0">
                <a:latin typeface="Agency FB" pitchFamily="34" charset="0"/>
              </a:rPr>
              <a:t>in terrible </a:t>
            </a:r>
            <a:r>
              <a:rPr lang="en-US" sz="3200" dirty="0" smtClean="0">
                <a:latin typeface="Agency FB" pitchFamily="34" charset="0"/>
              </a:rPr>
              <a:t>conditions</a:t>
            </a:r>
          </a:p>
          <a:p>
            <a:pPr lvl="2"/>
            <a:endParaRPr lang="en-US" sz="3200" dirty="0">
              <a:latin typeface="Agency FB" pitchFamily="34" charset="0"/>
            </a:endParaRPr>
          </a:p>
          <a:p>
            <a:pPr lvl="1"/>
            <a:r>
              <a:rPr lang="en-US" sz="3200" dirty="0">
                <a:latin typeface="Agency FB" pitchFamily="34" charset="0"/>
              </a:rPr>
              <a:t>Agriculture declines in the North – markets provide food for those working in factories</a:t>
            </a:r>
          </a:p>
          <a:p>
            <a:endParaRPr lang="en-US" dirty="0"/>
          </a:p>
        </p:txBody>
      </p:sp>
      <p:pic>
        <p:nvPicPr>
          <p:cNvPr id="12290" name="Picture 2"/>
          <p:cNvPicPr>
            <a:picLocks noChangeAspect="1" noChangeArrowheads="1"/>
          </p:cNvPicPr>
          <p:nvPr/>
        </p:nvPicPr>
        <p:blipFill>
          <a:blip r:embed="rId2" cstate="print"/>
          <a:srcRect/>
          <a:stretch>
            <a:fillRect/>
          </a:stretch>
        </p:blipFill>
        <p:spPr bwMode="auto">
          <a:xfrm>
            <a:off x="6477000" y="1447800"/>
            <a:ext cx="2095500" cy="31527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Cotton in the South</a:t>
            </a:r>
            <a:endParaRPr lang="en-US" dirty="0">
              <a:solidFill>
                <a:schemeClr val="accent2">
                  <a:lumMod val="75000"/>
                </a:schemeClr>
              </a:solidFill>
            </a:endParaRPr>
          </a:p>
        </p:txBody>
      </p:sp>
      <p:sp>
        <p:nvSpPr>
          <p:cNvPr id="3" name="Content Placeholder 2"/>
          <p:cNvSpPr>
            <a:spLocks noGrp="1"/>
          </p:cNvSpPr>
          <p:nvPr>
            <p:ph idx="1"/>
          </p:nvPr>
        </p:nvSpPr>
        <p:spPr>
          <a:xfrm>
            <a:off x="457200" y="1600200"/>
            <a:ext cx="8229600" cy="4800600"/>
          </a:xfrm>
        </p:spPr>
        <p:txBody>
          <a:bodyPr>
            <a:normAutofit/>
          </a:bodyPr>
          <a:lstStyle/>
          <a:p>
            <a:pPr lvl="1"/>
            <a:r>
              <a:rPr lang="en-US" dirty="0" smtClean="0">
                <a:latin typeface="Agency FB" pitchFamily="34" charset="0"/>
              </a:rPr>
              <a:t>Eli </a:t>
            </a:r>
            <a:r>
              <a:rPr lang="en-US" dirty="0">
                <a:latin typeface="Agency FB" pitchFamily="34" charset="0"/>
              </a:rPr>
              <a:t>Whitney invents the cotton gin 1793 – revolutionizes cotton industry</a:t>
            </a:r>
          </a:p>
          <a:p>
            <a:pPr lvl="2"/>
            <a:r>
              <a:rPr lang="en-US" dirty="0">
                <a:latin typeface="Agency FB" pitchFamily="34" charset="0"/>
              </a:rPr>
              <a:t>Increase in slave demand/dependence, cotton production increases 6,000</a:t>
            </a:r>
            <a:r>
              <a:rPr lang="en-US" dirty="0" smtClean="0">
                <a:latin typeface="Agency FB" pitchFamily="34" charset="0"/>
              </a:rPr>
              <a:t>%</a:t>
            </a:r>
          </a:p>
          <a:p>
            <a:pPr lvl="2"/>
            <a:endParaRPr lang="en-US" dirty="0">
              <a:latin typeface="Agency FB" pitchFamily="34" charset="0"/>
            </a:endParaRPr>
          </a:p>
          <a:p>
            <a:pPr lvl="1"/>
            <a:r>
              <a:rPr lang="en-US" dirty="0">
                <a:latin typeface="Agency FB" pitchFamily="34" charset="0"/>
              </a:rPr>
              <a:t>“Cotton is King” “King Cotton” – nicknames for the importance of cotton in the </a:t>
            </a:r>
            <a:r>
              <a:rPr lang="en-US" dirty="0" smtClean="0">
                <a:latin typeface="Agency FB" pitchFamily="34" charset="0"/>
              </a:rPr>
              <a:t>South</a:t>
            </a:r>
          </a:p>
          <a:p>
            <a:pPr lvl="1"/>
            <a:endParaRPr lang="en-US" dirty="0">
              <a:latin typeface="Agency FB" pitchFamily="34" charset="0"/>
            </a:endParaRPr>
          </a:p>
          <a:p>
            <a:pPr lvl="1"/>
            <a:r>
              <a:rPr lang="en-US" dirty="0">
                <a:latin typeface="Agency FB" pitchFamily="34" charset="0"/>
              </a:rPr>
              <a:t>Plantation system allows the rich to get richer from slave </a:t>
            </a:r>
            <a:r>
              <a:rPr lang="en-US" dirty="0" smtClean="0">
                <a:latin typeface="Agency FB" pitchFamily="34" charset="0"/>
              </a:rPr>
              <a:t>labor… _________ </a:t>
            </a:r>
            <a:r>
              <a:rPr lang="en-US" i="1" dirty="0" smtClean="0">
                <a:latin typeface="Agency FB" pitchFamily="34" charset="0"/>
              </a:rPr>
              <a:t>% </a:t>
            </a:r>
            <a:r>
              <a:rPr lang="en-US" i="1" dirty="0">
                <a:latin typeface="Agency FB" pitchFamily="34" charset="0"/>
              </a:rPr>
              <a:t>of white southerners owned slaves</a:t>
            </a:r>
            <a:endParaRPr lang="en-US" dirty="0">
              <a:latin typeface="Agency FB" pitchFamily="34" charset="0"/>
            </a:endParaRP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3314" name="Picture 2"/>
          <p:cNvPicPr>
            <a:picLocks noChangeAspect="1" noChangeArrowheads="1"/>
          </p:cNvPicPr>
          <p:nvPr/>
        </p:nvPicPr>
        <p:blipFill>
          <a:blip r:embed="rId2" cstate="print"/>
          <a:srcRect/>
          <a:stretch>
            <a:fillRect/>
          </a:stretch>
        </p:blipFill>
        <p:spPr bwMode="auto">
          <a:xfrm>
            <a:off x="0" y="-1"/>
            <a:ext cx="9144000" cy="683297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Slavery</a:t>
            </a:r>
            <a:endParaRPr lang="en-US" dirty="0">
              <a:solidFill>
                <a:schemeClr val="accent2">
                  <a:lumMod val="75000"/>
                </a:schemeClr>
              </a:solidFill>
            </a:endParaRPr>
          </a:p>
        </p:txBody>
      </p:sp>
      <p:sp>
        <p:nvSpPr>
          <p:cNvPr id="3" name="Content Placeholder 2"/>
          <p:cNvSpPr>
            <a:spLocks noGrp="1"/>
          </p:cNvSpPr>
          <p:nvPr>
            <p:ph idx="1"/>
          </p:nvPr>
        </p:nvSpPr>
        <p:spPr/>
        <p:txBody>
          <a:bodyPr/>
          <a:lstStyle/>
          <a:p>
            <a:pPr lvl="0"/>
            <a:r>
              <a:rPr lang="en-US" dirty="0">
                <a:latin typeface="Agency FB" pitchFamily="34" charset="0"/>
              </a:rPr>
              <a:t>Missouri Compromise (1820) – Slavery is prohibited in the former Louisiana Territory above the 36˚ 30˚ </a:t>
            </a:r>
            <a:r>
              <a:rPr lang="en-US" dirty="0" smtClean="0">
                <a:latin typeface="Agency FB" pitchFamily="34" charset="0"/>
              </a:rPr>
              <a:t>parallel</a:t>
            </a:r>
          </a:p>
          <a:p>
            <a:r>
              <a:rPr lang="en-US" dirty="0" smtClean="0">
                <a:latin typeface="Agency FB" pitchFamily="34" charset="0"/>
              </a:rPr>
              <a:t>Maine </a:t>
            </a:r>
            <a:r>
              <a:rPr lang="en-US" dirty="0">
                <a:latin typeface="Agency FB" pitchFamily="34" charset="0"/>
              </a:rPr>
              <a:t>= Free State. Missouri = Slave State.</a:t>
            </a:r>
          </a:p>
        </p:txBody>
      </p:sp>
      <p:pic>
        <p:nvPicPr>
          <p:cNvPr id="6146" name="Picture 2"/>
          <p:cNvPicPr>
            <a:picLocks noChangeAspect="1" noChangeArrowheads="1"/>
          </p:cNvPicPr>
          <p:nvPr/>
        </p:nvPicPr>
        <p:blipFill>
          <a:blip r:embed="rId2" cstate="print"/>
          <a:srcRect/>
          <a:stretch>
            <a:fillRect/>
          </a:stretch>
        </p:blipFill>
        <p:spPr bwMode="auto">
          <a:xfrm>
            <a:off x="1752600" y="3276600"/>
            <a:ext cx="5634958" cy="3352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Slavery</a:t>
            </a:r>
            <a:endParaRPr lang="en-US" dirty="0">
              <a:solidFill>
                <a:schemeClr val="accent2">
                  <a:lumMod val="75000"/>
                </a:schemeClr>
              </a:solidFill>
            </a:endParaRPr>
          </a:p>
        </p:txBody>
      </p:sp>
      <p:sp>
        <p:nvSpPr>
          <p:cNvPr id="3" name="Content Placeholder 2"/>
          <p:cNvSpPr>
            <a:spLocks noGrp="1"/>
          </p:cNvSpPr>
          <p:nvPr>
            <p:ph idx="1"/>
          </p:nvPr>
        </p:nvSpPr>
        <p:spPr/>
        <p:txBody>
          <a:bodyPr>
            <a:normAutofit fontScale="92500"/>
          </a:bodyPr>
          <a:lstStyle/>
          <a:p>
            <a:pPr lvl="0"/>
            <a:r>
              <a:rPr lang="en-US" b="1" dirty="0">
                <a:latin typeface="Agency FB" pitchFamily="34" charset="0"/>
              </a:rPr>
              <a:t>Nat Turner’s Rebellion (1831) </a:t>
            </a:r>
            <a:r>
              <a:rPr lang="en-US" dirty="0">
                <a:latin typeface="Agency FB" pitchFamily="34" charset="0"/>
              </a:rPr>
              <a:t>– slave and preacher – believed that he had a divine mission to deliver his people from slavery</a:t>
            </a:r>
          </a:p>
          <a:p>
            <a:r>
              <a:rPr lang="en-US" dirty="0" smtClean="0">
                <a:latin typeface="Agency FB" pitchFamily="34" charset="0"/>
              </a:rPr>
              <a:t>a</a:t>
            </a:r>
            <a:r>
              <a:rPr lang="en-US" dirty="0">
                <a:latin typeface="Agency FB" pitchFamily="34" charset="0"/>
              </a:rPr>
              <a:t>. Organized revolt in which 160 people (black &amp; white) were killed</a:t>
            </a:r>
          </a:p>
          <a:p>
            <a:r>
              <a:rPr lang="en-US" dirty="0" smtClean="0">
                <a:latin typeface="Agency FB" pitchFamily="34" charset="0"/>
              </a:rPr>
              <a:t>b</a:t>
            </a:r>
            <a:r>
              <a:rPr lang="en-US" dirty="0">
                <a:latin typeface="Agency FB" pitchFamily="34" charset="0"/>
              </a:rPr>
              <a:t>. Slave Codes (laws restricting conduct &amp; activities of slaves) were made tighter and strictly enforced, Turner &amp; others are hanged</a:t>
            </a:r>
          </a:p>
          <a:p>
            <a:r>
              <a:rPr lang="en-US" dirty="0" smtClean="0">
                <a:latin typeface="Agency FB" pitchFamily="34" charset="0"/>
              </a:rPr>
              <a:t>c</a:t>
            </a:r>
            <a:r>
              <a:rPr lang="en-US" dirty="0">
                <a:latin typeface="Agency FB" pitchFamily="34" charset="0"/>
              </a:rPr>
              <a:t>. Evidence of growing unrest in the South regarding slavery</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4338" name="Picture 2"/>
          <p:cNvPicPr>
            <a:picLocks noGrp="1" noChangeAspect="1" noChangeArrowheads="1"/>
          </p:cNvPicPr>
          <p:nvPr>
            <p:ph idx="1"/>
          </p:nvPr>
        </p:nvPicPr>
        <p:blipFill>
          <a:blip r:embed="rId2" cstate="print"/>
          <a:srcRect/>
          <a:stretch>
            <a:fillRect/>
          </a:stretch>
        </p:blipFill>
        <p:spPr bwMode="auto">
          <a:xfrm>
            <a:off x="990600" y="0"/>
            <a:ext cx="7321708"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Expansion</a:t>
            </a:r>
            <a:endParaRPr lang="en-US" dirty="0">
              <a:solidFill>
                <a:schemeClr val="accent2">
                  <a:lumMod val="75000"/>
                </a:schemeClr>
              </a:solidFill>
            </a:endParaRPr>
          </a:p>
        </p:txBody>
      </p:sp>
      <p:sp>
        <p:nvSpPr>
          <p:cNvPr id="3" name="Content Placeholder 2"/>
          <p:cNvSpPr>
            <a:spLocks noGrp="1"/>
          </p:cNvSpPr>
          <p:nvPr>
            <p:ph idx="1"/>
          </p:nvPr>
        </p:nvSpPr>
        <p:spPr/>
        <p:txBody>
          <a:bodyPr/>
          <a:lstStyle/>
          <a:p>
            <a:pPr lvl="0"/>
            <a:r>
              <a:rPr lang="en-US" dirty="0"/>
              <a:t>Idea of </a:t>
            </a:r>
            <a:r>
              <a:rPr lang="en-US" b="1" dirty="0"/>
              <a:t>Manifest Destiny</a:t>
            </a:r>
            <a:r>
              <a:rPr lang="en-US" dirty="0"/>
              <a:t> is introduced in the 1840s – It was the destiny of the United States to extend across North America all the way to the Pacific</a:t>
            </a:r>
          </a:p>
          <a:p>
            <a:pPr lvl="0"/>
            <a:r>
              <a:rPr lang="en-US" dirty="0"/>
              <a:t>Issue of slavery in new territories</a:t>
            </a:r>
          </a:p>
          <a:p>
            <a:endParaRPr lang="en-US" dirty="0"/>
          </a:p>
        </p:txBody>
      </p:sp>
      <p:pic>
        <p:nvPicPr>
          <p:cNvPr id="15362" name="Picture 2"/>
          <p:cNvPicPr>
            <a:picLocks noChangeAspect="1" noChangeArrowheads="1"/>
          </p:cNvPicPr>
          <p:nvPr/>
        </p:nvPicPr>
        <p:blipFill>
          <a:blip r:embed="rId2" cstate="print"/>
          <a:srcRect/>
          <a:stretch>
            <a:fillRect/>
          </a:stretch>
        </p:blipFill>
        <p:spPr bwMode="auto">
          <a:xfrm>
            <a:off x="2819400" y="4191000"/>
            <a:ext cx="3657600" cy="2449189"/>
          </a:xfrm>
          <a:prstGeom prst="rect">
            <a:avLst/>
          </a:prstGeom>
          <a:noFill/>
          <a:ln w="9525">
            <a:noFill/>
            <a:miter lim="800000"/>
            <a:headEnd/>
            <a:tailEnd/>
          </a:ln>
          <a:effectLst/>
        </p:spPr>
      </p:pic>
      <p:pic>
        <p:nvPicPr>
          <p:cNvPr id="15363" name="Picture 3"/>
          <p:cNvPicPr>
            <a:picLocks noChangeAspect="1" noChangeArrowheads="1"/>
          </p:cNvPicPr>
          <p:nvPr/>
        </p:nvPicPr>
        <p:blipFill>
          <a:blip r:embed="rId3" cstate="print"/>
          <a:srcRect/>
          <a:stretch>
            <a:fillRect/>
          </a:stretch>
        </p:blipFill>
        <p:spPr bwMode="auto">
          <a:xfrm>
            <a:off x="6705600" y="3352800"/>
            <a:ext cx="1952625" cy="2343150"/>
          </a:xfrm>
          <a:prstGeom prst="rect">
            <a:avLst/>
          </a:prstGeom>
          <a:noFill/>
          <a:ln w="9525">
            <a:noFill/>
            <a:miter lim="800000"/>
            <a:headEnd/>
            <a:tailEnd/>
          </a:ln>
          <a:effectLst/>
        </p:spPr>
      </p:pic>
      <p:pic>
        <p:nvPicPr>
          <p:cNvPr id="15364" name="Picture 4"/>
          <p:cNvPicPr>
            <a:picLocks noChangeAspect="1" noChangeArrowheads="1"/>
          </p:cNvPicPr>
          <p:nvPr/>
        </p:nvPicPr>
        <p:blipFill>
          <a:blip r:embed="rId4" cstate="print"/>
          <a:srcRect/>
          <a:stretch>
            <a:fillRect/>
          </a:stretch>
        </p:blipFill>
        <p:spPr bwMode="auto">
          <a:xfrm>
            <a:off x="304800" y="4419600"/>
            <a:ext cx="2238375" cy="20383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Economy</a:t>
            </a:r>
            <a:endParaRPr lang="en-US" dirty="0">
              <a:solidFill>
                <a:schemeClr val="accent2">
                  <a:lumMod val="75000"/>
                </a:schemeClr>
              </a:solidFill>
            </a:endParaRPr>
          </a:p>
        </p:txBody>
      </p:sp>
      <p:sp>
        <p:nvSpPr>
          <p:cNvPr id="3" name="Content Placeholder 2"/>
          <p:cNvSpPr>
            <a:spLocks noGrp="1"/>
          </p:cNvSpPr>
          <p:nvPr>
            <p:ph idx="1"/>
          </p:nvPr>
        </p:nvSpPr>
        <p:spPr>
          <a:xfrm>
            <a:off x="457200" y="1600200"/>
            <a:ext cx="8229600" cy="5029200"/>
          </a:xfrm>
        </p:spPr>
        <p:txBody>
          <a:bodyPr>
            <a:normAutofit/>
          </a:bodyPr>
          <a:lstStyle/>
          <a:p>
            <a:pPr lvl="0"/>
            <a:r>
              <a:rPr lang="en-US" dirty="0">
                <a:latin typeface="Agency FB" pitchFamily="34" charset="0"/>
              </a:rPr>
              <a:t>Industry in the North, Cotton in the South – increased competition and tensions due to trade with foreign countries</a:t>
            </a:r>
          </a:p>
          <a:p>
            <a:pPr lvl="0"/>
            <a:r>
              <a:rPr lang="en-US" b="1" dirty="0">
                <a:latin typeface="Agency FB" pitchFamily="34" charset="0"/>
              </a:rPr>
              <a:t>Protective Tariffs</a:t>
            </a:r>
          </a:p>
          <a:p>
            <a:pPr lvl="1"/>
            <a:r>
              <a:rPr lang="en-US" dirty="0">
                <a:latin typeface="Agency FB" pitchFamily="34" charset="0"/>
              </a:rPr>
              <a:t>Tariff of 1828 was issued to protect the interests of Northern merchants, labeled the “Tariff of Abominations” by the South</a:t>
            </a:r>
          </a:p>
          <a:p>
            <a:pPr lvl="1"/>
            <a:r>
              <a:rPr lang="en-US" dirty="0">
                <a:latin typeface="Agency FB" pitchFamily="34" charset="0"/>
              </a:rPr>
              <a:t>The South was hurt because they were now being taxed on goods their region could not produce, and Britain was buying less cotton because they could not afford to export their goods to the US</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Summarize the Monroe Doctrine</a:t>
            </a:r>
          </a:p>
          <a:p>
            <a:pPr marL="514350" indent="-514350">
              <a:buFont typeface="+mj-lt"/>
              <a:buAutoNum type="arabicPeriod"/>
            </a:pPr>
            <a:r>
              <a:rPr lang="en-US" dirty="0" smtClean="0"/>
              <a:t>Describe Nationalism</a:t>
            </a:r>
          </a:p>
          <a:p>
            <a:pPr marL="514350" indent="-514350">
              <a:buFont typeface="+mj-lt"/>
              <a:buAutoNum type="arabicPeriod"/>
            </a:pPr>
            <a:r>
              <a:rPr lang="en-US" dirty="0" smtClean="0"/>
              <a:t>What did Sectionalism look like in America</a:t>
            </a:r>
          </a:p>
          <a:p>
            <a:pPr marL="514350" indent="-514350">
              <a:buFont typeface="+mj-lt"/>
              <a:buAutoNum type="arabicPeriod"/>
            </a:pPr>
            <a:r>
              <a:rPr lang="en-US" dirty="0" smtClean="0"/>
              <a:t>List two inventions from the Transportation Revolution.</a:t>
            </a:r>
          </a:p>
          <a:p>
            <a:pPr marL="0" indent="0">
              <a:buNone/>
            </a:pPr>
            <a:endParaRPr lang="en-US" dirty="0"/>
          </a:p>
        </p:txBody>
      </p:sp>
    </p:spTree>
    <p:extLst>
      <p:ext uri="{BB962C8B-B14F-4D97-AF65-F5344CB8AC3E}">
        <p14:creationId xmlns:p14="http://schemas.microsoft.com/office/powerpoint/2010/main" val="39480422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6386" name="Picture 2"/>
          <p:cNvPicPr>
            <a:picLocks noGrp="1" noChangeAspect="1" noChangeArrowheads="1"/>
          </p:cNvPicPr>
          <p:nvPr>
            <p:ph idx="1"/>
          </p:nvPr>
        </p:nvPicPr>
        <p:blipFill>
          <a:blip r:embed="rId2" cstate="print"/>
          <a:srcRect/>
          <a:stretch>
            <a:fillRect/>
          </a:stretch>
        </p:blipFill>
        <p:spPr bwMode="auto">
          <a:xfrm>
            <a:off x="0" y="2863055"/>
            <a:ext cx="9144000" cy="3915845"/>
          </a:xfrm>
          <a:prstGeom prst="rect">
            <a:avLst/>
          </a:prstGeom>
          <a:noFill/>
          <a:ln w="9525">
            <a:noFill/>
            <a:miter lim="800000"/>
            <a:headEnd/>
            <a:tailEnd/>
          </a:ln>
          <a:effectLst/>
        </p:spPr>
      </p:pic>
      <p:pic>
        <p:nvPicPr>
          <p:cNvPr id="16387" name="Picture 3"/>
          <p:cNvPicPr>
            <a:picLocks noChangeAspect="1" noChangeArrowheads="1"/>
          </p:cNvPicPr>
          <p:nvPr/>
        </p:nvPicPr>
        <p:blipFill>
          <a:blip r:embed="rId3" cstate="print"/>
          <a:srcRect/>
          <a:stretch>
            <a:fillRect/>
          </a:stretch>
        </p:blipFill>
        <p:spPr bwMode="auto">
          <a:xfrm>
            <a:off x="2209800" y="609600"/>
            <a:ext cx="2276475" cy="2009775"/>
          </a:xfrm>
          <a:prstGeom prst="rect">
            <a:avLst/>
          </a:prstGeom>
          <a:noFill/>
          <a:ln w="9525">
            <a:noFill/>
            <a:miter lim="800000"/>
            <a:headEnd/>
            <a:tailEnd/>
          </a:ln>
          <a:effectLst/>
        </p:spPr>
      </p:pic>
      <p:pic>
        <p:nvPicPr>
          <p:cNvPr id="16388" name="Picture 4"/>
          <p:cNvPicPr>
            <a:picLocks noChangeAspect="1" noChangeArrowheads="1"/>
          </p:cNvPicPr>
          <p:nvPr/>
        </p:nvPicPr>
        <p:blipFill>
          <a:blip r:embed="rId4" cstate="print"/>
          <a:srcRect/>
          <a:stretch>
            <a:fillRect/>
          </a:stretch>
        </p:blipFill>
        <p:spPr bwMode="auto">
          <a:xfrm>
            <a:off x="4953000" y="457200"/>
            <a:ext cx="1628274" cy="2209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Economy</a:t>
            </a:r>
            <a:endParaRPr lang="en-US" dirty="0">
              <a:solidFill>
                <a:schemeClr val="accent2">
                  <a:lumMod val="75000"/>
                </a:schemeClr>
              </a:solidFill>
            </a:endParaRPr>
          </a:p>
        </p:txBody>
      </p:sp>
      <p:sp>
        <p:nvSpPr>
          <p:cNvPr id="3" name="Content Placeholder 2"/>
          <p:cNvSpPr>
            <a:spLocks noGrp="1"/>
          </p:cNvSpPr>
          <p:nvPr>
            <p:ph idx="1"/>
          </p:nvPr>
        </p:nvSpPr>
        <p:spPr/>
        <p:txBody>
          <a:bodyPr>
            <a:normAutofit/>
          </a:bodyPr>
          <a:lstStyle/>
          <a:p>
            <a:pPr lvl="0"/>
            <a:r>
              <a:rPr lang="en-US" b="1" dirty="0">
                <a:latin typeface="Agency FB" pitchFamily="34" charset="0"/>
              </a:rPr>
              <a:t>Panic of 1819 </a:t>
            </a:r>
            <a:r>
              <a:rPr lang="en-US" dirty="0">
                <a:latin typeface="Agency FB" pitchFamily="34" charset="0"/>
              </a:rPr>
              <a:t>- 2</a:t>
            </a:r>
            <a:r>
              <a:rPr lang="en-US" baseline="30000" dirty="0">
                <a:latin typeface="Agency FB" pitchFamily="34" charset="0"/>
              </a:rPr>
              <a:t>nd</a:t>
            </a:r>
            <a:r>
              <a:rPr lang="en-US" dirty="0">
                <a:latin typeface="Agency FB" pitchFamily="34" charset="0"/>
              </a:rPr>
              <a:t> national bank offered credit (citizens began borrowing &amp; moving west</a:t>
            </a:r>
            <a:r>
              <a:rPr lang="en-US" dirty="0" smtClean="0">
                <a:latin typeface="Agency FB" pitchFamily="34" charset="0"/>
              </a:rPr>
              <a:t>)</a:t>
            </a:r>
          </a:p>
          <a:p>
            <a:pPr>
              <a:buNone/>
            </a:pPr>
            <a:r>
              <a:rPr lang="en-US" sz="2800" dirty="0" smtClean="0">
                <a:latin typeface="Agency FB" pitchFamily="34" charset="0"/>
              </a:rPr>
              <a:t>1</a:t>
            </a:r>
            <a:r>
              <a:rPr lang="en-US" sz="2800" dirty="0">
                <a:latin typeface="Agency FB" pitchFamily="34" charset="0"/>
              </a:rPr>
              <a:t>. Banks in Great Britain demanded US banks repay British loans</a:t>
            </a:r>
          </a:p>
          <a:p>
            <a:pPr>
              <a:buNone/>
            </a:pPr>
            <a:r>
              <a:rPr lang="en-US" sz="2800" dirty="0" smtClean="0">
                <a:latin typeface="Agency FB" pitchFamily="34" charset="0"/>
              </a:rPr>
              <a:t>2</a:t>
            </a:r>
            <a:r>
              <a:rPr lang="en-US" sz="2800" dirty="0">
                <a:latin typeface="Agency FB" pitchFamily="34" charset="0"/>
              </a:rPr>
              <a:t>. US banks recalled loans made to US citizens</a:t>
            </a:r>
          </a:p>
          <a:p>
            <a:pPr>
              <a:buNone/>
            </a:pPr>
            <a:r>
              <a:rPr lang="en-US" sz="2800" dirty="0" smtClean="0">
                <a:latin typeface="Agency FB" pitchFamily="34" charset="0"/>
              </a:rPr>
              <a:t>3</a:t>
            </a:r>
            <a:r>
              <a:rPr lang="en-US" sz="2800" dirty="0">
                <a:latin typeface="Agency FB" pitchFamily="34" charset="0"/>
              </a:rPr>
              <a:t>. Citizens rushed to withdraw their money</a:t>
            </a:r>
          </a:p>
          <a:p>
            <a:endParaRPr lang="en-US" dirty="0"/>
          </a:p>
        </p:txBody>
      </p:sp>
      <p:pic>
        <p:nvPicPr>
          <p:cNvPr id="17410" name="Picture 2"/>
          <p:cNvPicPr>
            <a:picLocks noChangeAspect="1" noChangeArrowheads="1"/>
          </p:cNvPicPr>
          <p:nvPr/>
        </p:nvPicPr>
        <p:blipFill>
          <a:blip r:embed="rId2" cstate="print"/>
          <a:srcRect/>
          <a:stretch>
            <a:fillRect/>
          </a:stretch>
        </p:blipFill>
        <p:spPr bwMode="auto">
          <a:xfrm>
            <a:off x="2514600" y="4191000"/>
            <a:ext cx="4000500" cy="266700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States’ Rights</a:t>
            </a:r>
            <a:endParaRPr lang="en-US" dirty="0">
              <a:solidFill>
                <a:schemeClr val="accent2">
                  <a:lumMod val="75000"/>
                </a:schemeClr>
              </a:solidFill>
            </a:endParaRPr>
          </a:p>
        </p:txBody>
      </p:sp>
      <p:sp>
        <p:nvSpPr>
          <p:cNvPr id="3" name="Content Placeholder 2"/>
          <p:cNvSpPr>
            <a:spLocks noGrp="1"/>
          </p:cNvSpPr>
          <p:nvPr>
            <p:ph idx="1"/>
          </p:nvPr>
        </p:nvSpPr>
        <p:spPr/>
        <p:txBody>
          <a:bodyPr/>
          <a:lstStyle/>
          <a:p>
            <a:pPr lvl="0"/>
            <a:r>
              <a:rPr lang="en-US" dirty="0">
                <a:latin typeface="Agency FB" pitchFamily="34" charset="0"/>
              </a:rPr>
              <a:t>Indirectly tie into each factor of </a:t>
            </a:r>
            <a:r>
              <a:rPr lang="en-US" dirty="0" smtClean="0">
                <a:latin typeface="Agency FB" pitchFamily="34" charset="0"/>
              </a:rPr>
              <a:t>sectionalism</a:t>
            </a:r>
          </a:p>
          <a:p>
            <a:pPr lvl="0"/>
            <a:endParaRPr lang="en-US" dirty="0">
              <a:latin typeface="Agency FB" pitchFamily="34" charset="0"/>
            </a:endParaRPr>
          </a:p>
          <a:p>
            <a:pPr lvl="0"/>
            <a:r>
              <a:rPr lang="en-US" u="sng" dirty="0">
                <a:latin typeface="Agency FB" pitchFamily="34" charset="0"/>
              </a:rPr>
              <a:t>Nullification Crisis</a:t>
            </a:r>
            <a:r>
              <a:rPr lang="en-US" dirty="0">
                <a:latin typeface="Agency FB" pitchFamily="34" charset="0"/>
              </a:rPr>
              <a:t>: In response to </a:t>
            </a:r>
            <a:r>
              <a:rPr lang="en-US" dirty="0" smtClean="0">
                <a:latin typeface="Agency FB" pitchFamily="34" charset="0"/>
              </a:rPr>
              <a:t>the extension of the </a:t>
            </a:r>
            <a:r>
              <a:rPr lang="en-US" dirty="0">
                <a:latin typeface="Agency FB" pitchFamily="34" charset="0"/>
              </a:rPr>
              <a:t>Tariff of 1828 (Abominations), South Carolina leader John C. Calhoun claims that the tax is unconstitutional and that </a:t>
            </a:r>
            <a:r>
              <a:rPr lang="en-US" dirty="0" smtClean="0">
                <a:latin typeface="Agency FB" pitchFamily="34" charset="0"/>
              </a:rPr>
              <a:t>South Carolina plans </a:t>
            </a:r>
            <a:r>
              <a:rPr lang="en-US" dirty="0">
                <a:latin typeface="Agency FB" pitchFamily="34" charset="0"/>
              </a:rPr>
              <a:t>to nullify it</a:t>
            </a:r>
          </a:p>
          <a:p>
            <a:endParaRPr lang="en-US" dirty="0"/>
          </a:p>
        </p:txBody>
      </p:sp>
      <p:pic>
        <p:nvPicPr>
          <p:cNvPr id="18434" name="Picture 2"/>
          <p:cNvPicPr>
            <a:picLocks noChangeAspect="1" noChangeArrowheads="1"/>
          </p:cNvPicPr>
          <p:nvPr/>
        </p:nvPicPr>
        <p:blipFill>
          <a:blip r:embed="rId2" cstate="print"/>
          <a:srcRect/>
          <a:stretch>
            <a:fillRect/>
          </a:stretch>
        </p:blipFill>
        <p:spPr bwMode="auto">
          <a:xfrm>
            <a:off x="1981200" y="4800600"/>
            <a:ext cx="2419350" cy="1895475"/>
          </a:xfrm>
          <a:prstGeom prst="rect">
            <a:avLst/>
          </a:prstGeom>
          <a:noFill/>
          <a:ln w="9525">
            <a:noFill/>
            <a:miter lim="800000"/>
            <a:headEnd/>
            <a:tailEnd/>
          </a:ln>
          <a:effectLst/>
        </p:spPr>
      </p:pic>
      <p:pic>
        <p:nvPicPr>
          <p:cNvPr id="18435" name="Picture 3"/>
          <p:cNvPicPr>
            <a:picLocks noChangeAspect="1" noChangeArrowheads="1"/>
          </p:cNvPicPr>
          <p:nvPr/>
        </p:nvPicPr>
        <p:blipFill>
          <a:blip r:embed="rId3" cstate="print"/>
          <a:srcRect/>
          <a:stretch>
            <a:fillRect/>
          </a:stretch>
        </p:blipFill>
        <p:spPr bwMode="auto">
          <a:xfrm>
            <a:off x="4800600" y="4800600"/>
            <a:ext cx="2619375" cy="1743075"/>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solidFill>
                  <a:schemeClr val="accent1">
                    <a:lumMod val="75000"/>
                  </a:schemeClr>
                </a:solidFill>
              </a:rPr>
              <a:t>Nationalism</a:t>
            </a:r>
            <a:endParaRPr lang="en-US" sz="6600" dirty="0">
              <a:solidFill>
                <a:schemeClr val="accent1">
                  <a:lumMod val="75000"/>
                </a:schemeClr>
              </a:solidFill>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1066800" y="1524000"/>
            <a:ext cx="7086600" cy="48779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latin typeface="+mn-lt"/>
              </a:rPr>
              <a:t>Transportation Revolution</a:t>
            </a:r>
            <a:endParaRPr lang="en-US" dirty="0">
              <a:solidFill>
                <a:schemeClr val="accent1">
                  <a:lumMod val="75000"/>
                </a:schemeClr>
              </a:solidFill>
              <a:latin typeface="+mn-lt"/>
            </a:endParaRPr>
          </a:p>
        </p:txBody>
      </p:sp>
      <p:sp>
        <p:nvSpPr>
          <p:cNvPr id="3" name="Content Placeholder 2"/>
          <p:cNvSpPr>
            <a:spLocks noGrp="1"/>
          </p:cNvSpPr>
          <p:nvPr>
            <p:ph idx="1"/>
          </p:nvPr>
        </p:nvSpPr>
        <p:spPr/>
        <p:txBody>
          <a:bodyPr>
            <a:normAutofit fontScale="92500" lnSpcReduction="10000"/>
          </a:bodyPr>
          <a:lstStyle/>
          <a:p>
            <a:pPr lvl="0"/>
            <a:r>
              <a:rPr lang="en-US" dirty="0">
                <a:latin typeface="Agency FB" pitchFamily="34" charset="0"/>
              </a:rPr>
              <a:t>1807 – Robert Fulton and his </a:t>
            </a:r>
            <a:r>
              <a:rPr lang="en-US" b="1" dirty="0">
                <a:latin typeface="Agency FB" pitchFamily="34" charset="0"/>
              </a:rPr>
              <a:t>steamboat</a:t>
            </a:r>
            <a:r>
              <a:rPr lang="en-US" dirty="0">
                <a:latin typeface="Agency FB" pitchFamily="34" charset="0"/>
              </a:rPr>
              <a:t> spark a new era in which the US begins to use </a:t>
            </a:r>
            <a:r>
              <a:rPr lang="en-US" i="1" dirty="0">
                <a:latin typeface="Agency FB" pitchFamily="34" charset="0"/>
              </a:rPr>
              <a:t>steam power for transportation</a:t>
            </a:r>
            <a:endParaRPr lang="en-US" dirty="0">
              <a:latin typeface="Agency FB" pitchFamily="34" charset="0"/>
            </a:endParaRPr>
          </a:p>
          <a:p>
            <a:pPr lvl="0"/>
            <a:r>
              <a:rPr lang="en-US" dirty="0">
                <a:latin typeface="Agency FB" pitchFamily="34" charset="0"/>
              </a:rPr>
              <a:t>1811 – Construction of a </a:t>
            </a:r>
            <a:r>
              <a:rPr lang="en-US" i="1" dirty="0">
                <a:latin typeface="Agency FB" pitchFamily="34" charset="0"/>
              </a:rPr>
              <a:t>National Road</a:t>
            </a:r>
            <a:r>
              <a:rPr lang="en-US" dirty="0">
                <a:latin typeface="Agency FB" pitchFamily="34" charset="0"/>
              </a:rPr>
              <a:t> </a:t>
            </a:r>
            <a:r>
              <a:rPr lang="en-US" dirty="0" smtClean="0">
                <a:latin typeface="Agency FB" pitchFamily="34" charset="0"/>
              </a:rPr>
              <a:t> begins</a:t>
            </a:r>
            <a:endParaRPr lang="en-US" dirty="0">
              <a:latin typeface="Agency FB" pitchFamily="34" charset="0"/>
            </a:endParaRPr>
          </a:p>
          <a:p>
            <a:pPr lvl="0"/>
            <a:r>
              <a:rPr lang="en-US" dirty="0">
                <a:latin typeface="Agency FB" pitchFamily="34" charset="0"/>
              </a:rPr>
              <a:t>1825 – </a:t>
            </a:r>
            <a:r>
              <a:rPr lang="en-US" b="1" dirty="0">
                <a:latin typeface="Agency FB" pitchFamily="34" charset="0"/>
              </a:rPr>
              <a:t>Erie Canal</a:t>
            </a:r>
            <a:r>
              <a:rPr lang="en-US" dirty="0">
                <a:latin typeface="Agency FB" pitchFamily="34" charset="0"/>
              </a:rPr>
              <a:t> is completed, links the Atlantic to the Great Lakes, NYC booms</a:t>
            </a:r>
          </a:p>
          <a:p>
            <a:pPr lvl="0"/>
            <a:r>
              <a:rPr lang="en-US" dirty="0">
                <a:latin typeface="Agency FB" pitchFamily="34" charset="0"/>
              </a:rPr>
              <a:t>1825 – Steam locomotive invented</a:t>
            </a:r>
          </a:p>
          <a:p>
            <a:pPr lvl="1"/>
            <a:r>
              <a:rPr lang="en-US" i="1" dirty="0">
                <a:latin typeface="Agency FB" pitchFamily="34" charset="0"/>
              </a:rPr>
              <a:t>Railroad Revolution</a:t>
            </a:r>
            <a:endParaRPr lang="en-US" dirty="0">
              <a:latin typeface="Agency FB" pitchFamily="34" charset="0"/>
            </a:endParaRPr>
          </a:p>
          <a:p>
            <a:pPr lvl="2"/>
            <a:r>
              <a:rPr lang="en-US" dirty="0">
                <a:latin typeface="Agency FB" pitchFamily="34" charset="0"/>
              </a:rPr>
              <a:t>Fast</a:t>
            </a:r>
          </a:p>
          <a:p>
            <a:pPr lvl="2"/>
            <a:r>
              <a:rPr lang="en-US" dirty="0">
                <a:latin typeface="Agency FB" pitchFamily="34" charset="0"/>
              </a:rPr>
              <a:t>All-terrain</a:t>
            </a:r>
          </a:p>
          <a:p>
            <a:pPr lvl="2"/>
            <a:r>
              <a:rPr lang="en-US" dirty="0">
                <a:latin typeface="Agency FB" pitchFamily="34" charset="0"/>
              </a:rPr>
              <a:t>Can operate regardless of weather</a:t>
            </a:r>
          </a:p>
          <a:p>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5105400" y="3733800"/>
            <a:ext cx="3924300" cy="2616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cstate="print"/>
          <a:srcRect/>
          <a:stretch>
            <a:fillRect/>
          </a:stretch>
        </p:blipFill>
        <p:spPr bwMode="auto">
          <a:xfrm>
            <a:off x="1524000" y="0"/>
            <a:ext cx="6400800" cy="3012186"/>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cstate="print"/>
          <a:srcRect/>
          <a:stretch>
            <a:fillRect/>
          </a:stretch>
        </p:blipFill>
        <p:spPr bwMode="auto">
          <a:xfrm>
            <a:off x="14798" y="2971800"/>
            <a:ext cx="9129202" cy="3886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419600" cy="1143000"/>
          </a:xfrm>
        </p:spPr>
        <p:txBody>
          <a:bodyPr/>
          <a:lstStyle/>
          <a:p>
            <a:r>
              <a:rPr lang="en-US" dirty="0" smtClean="0">
                <a:solidFill>
                  <a:schemeClr val="accent1">
                    <a:lumMod val="75000"/>
                  </a:schemeClr>
                </a:solidFill>
                <a:latin typeface="+mn-lt"/>
              </a:rPr>
              <a:t>Nationalism</a:t>
            </a:r>
            <a:endParaRPr lang="en-US" dirty="0">
              <a:solidFill>
                <a:schemeClr val="accent1">
                  <a:lumMod val="75000"/>
                </a:schemeClr>
              </a:solidFill>
              <a:latin typeface="+mn-lt"/>
            </a:endParaRPr>
          </a:p>
        </p:txBody>
      </p:sp>
      <p:sp>
        <p:nvSpPr>
          <p:cNvPr id="3" name="Content Placeholder 2"/>
          <p:cNvSpPr>
            <a:spLocks noGrp="1"/>
          </p:cNvSpPr>
          <p:nvPr>
            <p:ph idx="1"/>
          </p:nvPr>
        </p:nvSpPr>
        <p:spPr/>
        <p:txBody>
          <a:bodyPr/>
          <a:lstStyle/>
          <a:p>
            <a:pPr lvl="0"/>
            <a:r>
              <a:rPr lang="en-US" dirty="0">
                <a:latin typeface="Agency FB" pitchFamily="34" charset="0"/>
              </a:rPr>
              <a:t>“Victory” in the War of </a:t>
            </a:r>
            <a:r>
              <a:rPr lang="en-US" dirty="0" smtClean="0">
                <a:latin typeface="Agency FB" pitchFamily="34" charset="0"/>
              </a:rPr>
              <a:t>1812</a:t>
            </a:r>
          </a:p>
          <a:p>
            <a:pPr lvl="0"/>
            <a:endParaRPr lang="en-US" dirty="0">
              <a:latin typeface="Agency FB" pitchFamily="34" charset="0"/>
            </a:endParaRPr>
          </a:p>
          <a:p>
            <a:r>
              <a:rPr lang="en-US" b="1" dirty="0">
                <a:latin typeface="Agency FB" pitchFamily="34" charset="0"/>
              </a:rPr>
              <a:t>Era of Good Feelings</a:t>
            </a:r>
            <a:r>
              <a:rPr lang="en-US" dirty="0">
                <a:latin typeface="Agency FB" pitchFamily="34" charset="0"/>
              </a:rPr>
              <a:t> – During Monroe’s presidency there were no oppositional political parties</a:t>
            </a:r>
          </a:p>
        </p:txBody>
      </p:sp>
      <p:pic>
        <p:nvPicPr>
          <p:cNvPr id="5122" name="Picture 2"/>
          <p:cNvPicPr>
            <a:picLocks noChangeAspect="1" noChangeArrowheads="1"/>
          </p:cNvPicPr>
          <p:nvPr/>
        </p:nvPicPr>
        <p:blipFill>
          <a:blip r:embed="rId2" cstate="print"/>
          <a:srcRect/>
          <a:stretch>
            <a:fillRect/>
          </a:stretch>
        </p:blipFill>
        <p:spPr bwMode="auto">
          <a:xfrm>
            <a:off x="6019800" y="3352800"/>
            <a:ext cx="2667000" cy="3351204"/>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cstate="print"/>
          <a:srcRect/>
          <a:stretch>
            <a:fillRect/>
          </a:stretch>
        </p:blipFill>
        <p:spPr bwMode="auto">
          <a:xfrm>
            <a:off x="1295400" y="3886200"/>
            <a:ext cx="2971800" cy="2580063"/>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cstate="print"/>
          <a:srcRect/>
          <a:stretch>
            <a:fillRect/>
          </a:stretch>
        </p:blipFill>
        <p:spPr bwMode="auto">
          <a:xfrm>
            <a:off x="4800600" y="457200"/>
            <a:ext cx="3000375" cy="22748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latin typeface="+mn-lt"/>
              </a:rPr>
              <a:t>Monroe Doctrine</a:t>
            </a:r>
            <a:endParaRPr lang="en-US" dirty="0">
              <a:solidFill>
                <a:schemeClr val="accent1">
                  <a:lumMod val="75000"/>
                </a:schemeClr>
              </a:solidFill>
              <a:latin typeface="+mn-lt"/>
            </a:endParaRPr>
          </a:p>
        </p:txBody>
      </p:sp>
      <p:sp>
        <p:nvSpPr>
          <p:cNvPr id="3" name="Content Placeholder 2"/>
          <p:cNvSpPr>
            <a:spLocks noGrp="1"/>
          </p:cNvSpPr>
          <p:nvPr>
            <p:ph idx="1"/>
          </p:nvPr>
        </p:nvSpPr>
        <p:spPr>
          <a:xfrm>
            <a:off x="457200" y="1600200"/>
            <a:ext cx="4114800" cy="4525963"/>
          </a:xfrm>
        </p:spPr>
        <p:txBody>
          <a:bodyPr/>
          <a:lstStyle/>
          <a:p>
            <a:pPr lvl="0"/>
            <a:r>
              <a:rPr lang="en-US" dirty="0" smtClean="0">
                <a:latin typeface="Agency FB" pitchFamily="34" charset="0"/>
              </a:rPr>
              <a:t>European </a:t>
            </a:r>
            <a:r>
              <a:rPr lang="en-US" dirty="0">
                <a:latin typeface="Agency FB" pitchFamily="34" charset="0"/>
              </a:rPr>
              <a:t>countries could not colonize in the Western Hemisphere; </a:t>
            </a:r>
            <a:endParaRPr lang="en-US" dirty="0" smtClean="0">
              <a:latin typeface="Agency FB" pitchFamily="34" charset="0"/>
            </a:endParaRPr>
          </a:p>
          <a:p>
            <a:pPr lvl="0"/>
            <a:endParaRPr lang="en-US" dirty="0">
              <a:latin typeface="Agency FB" pitchFamily="34" charset="0"/>
            </a:endParaRPr>
          </a:p>
          <a:p>
            <a:pPr lvl="0"/>
            <a:r>
              <a:rPr lang="en-US" i="1" dirty="0" smtClean="0">
                <a:latin typeface="Agency FB" pitchFamily="34" charset="0"/>
              </a:rPr>
              <a:t>Emphasized </a:t>
            </a:r>
            <a:r>
              <a:rPr lang="en-US" i="1" dirty="0">
                <a:latin typeface="Agency FB" pitchFamily="34" charset="0"/>
              </a:rPr>
              <a:t>that the United States was becoming a power country</a:t>
            </a:r>
            <a:endParaRPr lang="en-US" dirty="0">
              <a:latin typeface="Agency FB" pitchFamily="34" charset="0"/>
            </a:endParaRPr>
          </a:p>
          <a:p>
            <a:endParaRPr lang="en-US" dirty="0"/>
          </a:p>
        </p:txBody>
      </p:sp>
      <p:pic>
        <p:nvPicPr>
          <p:cNvPr id="7170" name="Picture 2"/>
          <p:cNvPicPr>
            <a:picLocks noChangeAspect="1" noChangeArrowheads="1"/>
          </p:cNvPicPr>
          <p:nvPr/>
        </p:nvPicPr>
        <p:blipFill>
          <a:blip r:embed="rId2" cstate="print"/>
          <a:srcRect/>
          <a:stretch>
            <a:fillRect/>
          </a:stretch>
        </p:blipFill>
        <p:spPr bwMode="auto">
          <a:xfrm>
            <a:off x="4648199" y="1524000"/>
            <a:ext cx="4223035" cy="4724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latin typeface="Arial" pitchFamily="34" charset="0"/>
                <a:cs typeface="Arial" pitchFamily="34" charset="0"/>
              </a:rPr>
              <a:t>American Art</a:t>
            </a:r>
            <a:endParaRPr lang="en-US" dirty="0">
              <a:solidFill>
                <a:schemeClr val="accent1">
                  <a:lumMod val="75000"/>
                </a:schemeClr>
              </a:solidFill>
              <a:latin typeface="Arial" pitchFamily="34" charset="0"/>
              <a:cs typeface="Arial" pitchFamily="34" charset="0"/>
            </a:endParaRPr>
          </a:p>
        </p:txBody>
      </p:sp>
      <p:sp>
        <p:nvSpPr>
          <p:cNvPr id="3" name="Content Placeholder 2"/>
          <p:cNvSpPr>
            <a:spLocks noGrp="1"/>
          </p:cNvSpPr>
          <p:nvPr>
            <p:ph idx="1"/>
          </p:nvPr>
        </p:nvSpPr>
        <p:spPr/>
        <p:txBody>
          <a:bodyPr/>
          <a:lstStyle/>
          <a:p>
            <a:pPr lvl="0"/>
            <a:r>
              <a:rPr lang="en-US" b="1" dirty="0">
                <a:latin typeface="Agency FB" pitchFamily="34" charset="0"/>
              </a:rPr>
              <a:t>The Hudson River </a:t>
            </a:r>
            <a:r>
              <a:rPr lang="en-US" b="1" dirty="0" smtClean="0">
                <a:latin typeface="Agency FB" pitchFamily="34" charset="0"/>
              </a:rPr>
              <a:t>School of Art:</a:t>
            </a:r>
            <a:r>
              <a:rPr lang="en-US" dirty="0" smtClean="0">
                <a:latin typeface="Agency FB" pitchFamily="34" charset="0"/>
              </a:rPr>
              <a:t> </a:t>
            </a:r>
            <a:r>
              <a:rPr lang="en-US" dirty="0">
                <a:latin typeface="Agency FB" pitchFamily="34" charset="0"/>
              </a:rPr>
              <a:t>reflected the spirit of nationalism with majestic </a:t>
            </a:r>
            <a:r>
              <a:rPr lang="en-US" dirty="0" smtClean="0">
                <a:latin typeface="Agency FB" pitchFamily="34" charset="0"/>
              </a:rPr>
              <a:t>scenery</a:t>
            </a:r>
          </a:p>
          <a:p>
            <a:pPr lvl="0"/>
            <a:endParaRPr lang="en-US" dirty="0">
              <a:latin typeface="Agency FB" pitchFamily="34" charset="0"/>
            </a:endParaRPr>
          </a:p>
          <a:p>
            <a:pPr lvl="0"/>
            <a:r>
              <a:rPr lang="en-US" b="1" dirty="0">
                <a:latin typeface="Agency FB" pitchFamily="34" charset="0"/>
              </a:rPr>
              <a:t>Neoclassical Architecture</a:t>
            </a:r>
            <a:r>
              <a:rPr lang="en-US" dirty="0">
                <a:latin typeface="Agency FB" pitchFamily="34" charset="0"/>
              </a:rPr>
              <a:t>: style popularized in the mid 1800s based on Ancient Greek architecture</a:t>
            </a:r>
          </a:p>
          <a:p>
            <a:endParaRPr lang="en-US" dirty="0"/>
          </a:p>
        </p:txBody>
      </p:sp>
      <p:pic>
        <p:nvPicPr>
          <p:cNvPr id="10243" name="Picture 3"/>
          <p:cNvPicPr>
            <a:picLocks noChangeAspect="1" noChangeArrowheads="1"/>
          </p:cNvPicPr>
          <p:nvPr/>
        </p:nvPicPr>
        <p:blipFill>
          <a:blip r:embed="rId2" cstate="print"/>
          <a:srcRect/>
          <a:stretch>
            <a:fillRect/>
          </a:stretch>
        </p:blipFill>
        <p:spPr bwMode="auto">
          <a:xfrm>
            <a:off x="5867400" y="4343400"/>
            <a:ext cx="3127343" cy="2081212"/>
          </a:xfrm>
          <a:prstGeom prst="rect">
            <a:avLst/>
          </a:prstGeom>
          <a:noFill/>
          <a:ln w="9525">
            <a:noFill/>
            <a:miter lim="800000"/>
            <a:headEnd/>
            <a:tailEnd/>
          </a:ln>
          <a:effectLst/>
        </p:spPr>
      </p:pic>
      <p:pic>
        <p:nvPicPr>
          <p:cNvPr id="10245" name="Picture 5"/>
          <p:cNvPicPr>
            <a:picLocks noChangeAspect="1" noChangeArrowheads="1"/>
          </p:cNvPicPr>
          <p:nvPr/>
        </p:nvPicPr>
        <p:blipFill>
          <a:blip r:embed="rId3" cstate="print"/>
          <a:srcRect/>
          <a:stretch>
            <a:fillRect/>
          </a:stretch>
        </p:blipFill>
        <p:spPr bwMode="auto">
          <a:xfrm>
            <a:off x="2895600" y="4343400"/>
            <a:ext cx="2844800" cy="2133600"/>
          </a:xfrm>
          <a:prstGeom prst="rect">
            <a:avLst/>
          </a:prstGeom>
          <a:noFill/>
          <a:ln w="9525">
            <a:noFill/>
            <a:miter lim="800000"/>
            <a:headEnd/>
            <a:tailEnd/>
          </a:ln>
          <a:effectLst/>
        </p:spPr>
      </p:pic>
      <p:pic>
        <p:nvPicPr>
          <p:cNvPr id="10246" name="Picture 6"/>
          <p:cNvPicPr>
            <a:picLocks noChangeAspect="1" noChangeArrowheads="1"/>
          </p:cNvPicPr>
          <p:nvPr/>
        </p:nvPicPr>
        <p:blipFill>
          <a:blip r:embed="rId4" cstate="print"/>
          <a:srcRect/>
          <a:stretch>
            <a:fillRect/>
          </a:stretch>
        </p:blipFill>
        <p:spPr bwMode="auto">
          <a:xfrm>
            <a:off x="114300" y="4514850"/>
            <a:ext cx="2628900" cy="1733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2" cstate="print"/>
          <a:srcRect/>
          <a:stretch>
            <a:fillRect/>
          </a:stretch>
        </p:blipFill>
        <p:spPr bwMode="auto">
          <a:xfrm>
            <a:off x="1828800" y="5787"/>
            <a:ext cx="5638800" cy="68522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10515</TotalTime>
  <Words>573</Words>
  <Application>Microsoft Office PowerPoint</Application>
  <PresentationFormat>On-screen Show (4:3)</PresentationFormat>
  <Paragraphs>74</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Agency FB</vt:lpstr>
      <vt:lpstr>Arial</vt:lpstr>
      <vt:lpstr>Arial Black</vt:lpstr>
      <vt:lpstr>Calibri</vt:lpstr>
      <vt:lpstr>Office Theme</vt:lpstr>
      <vt:lpstr>PowerPoint Presentation</vt:lpstr>
      <vt:lpstr>Review</vt:lpstr>
      <vt:lpstr>Nationalism</vt:lpstr>
      <vt:lpstr>Transportation Revolution</vt:lpstr>
      <vt:lpstr>PowerPoint Presentation</vt:lpstr>
      <vt:lpstr>Nationalism</vt:lpstr>
      <vt:lpstr>Monroe Doctrine</vt:lpstr>
      <vt:lpstr>American Art</vt:lpstr>
      <vt:lpstr>PowerPoint Presentation</vt:lpstr>
      <vt:lpstr>PowerPoint Presentation</vt:lpstr>
      <vt:lpstr>Sectionalism</vt:lpstr>
      <vt:lpstr>Industry in the North</vt:lpstr>
      <vt:lpstr>Cotton in the South</vt:lpstr>
      <vt:lpstr>PowerPoint Presentation</vt:lpstr>
      <vt:lpstr>Slavery</vt:lpstr>
      <vt:lpstr>Slavery</vt:lpstr>
      <vt:lpstr>PowerPoint Presentation</vt:lpstr>
      <vt:lpstr>Expansion</vt:lpstr>
      <vt:lpstr>Economy</vt:lpstr>
      <vt:lpstr>PowerPoint Presentation</vt:lpstr>
      <vt:lpstr>Economy</vt:lpstr>
      <vt:lpstr>States’ Rights</vt:lpstr>
    </vt:vector>
  </TitlesOfParts>
  <Company>University of Kentucky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MAJ</dc:creator>
  <cp:lastModifiedBy>Drew Hermanson</cp:lastModifiedBy>
  <cp:revision>31</cp:revision>
  <cp:lastPrinted>2016-12-05T15:30:38Z</cp:lastPrinted>
  <dcterms:created xsi:type="dcterms:W3CDTF">2011-09-07T00:28:38Z</dcterms:created>
  <dcterms:modified xsi:type="dcterms:W3CDTF">2018-12-04T12:52:30Z</dcterms:modified>
</cp:coreProperties>
</file>