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91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85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F508B-B36D-4334-B0A6-330BDD36B41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C2102A9-465D-46C5-838E-CA1866B9B885}">
      <dgm:prSet phldrT="[Text]"/>
      <dgm:spPr/>
      <dgm:t>
        <a:bodyPr/>
        <a:lstStyle/>
        <a:p>
          <a:r>
            <a:rPr lang="en-US" dirty="0" smtClean="0"/>
            <a:t>NC Supreme Court</a:t>
          </a:r>
          <a:endParaRPr lang="en-US" dirty="0"/>
        </a:p>
      </dgm:t>
    </dgm:pt>
    <dgm:pt modelId="{6C3302FB-3DD8-4C2E-BC77-E493F018F06E}" type="parTrans" cxnId="{78B48C5A-08C8-40D0-AE88-247A6F631C7B}">
      <dgm:prSet/>
      <dgm:spPr/>
      <dgm:t>
        <a:bodyPr/>
        <a:lstStyle/>
        <a:p>
          <a:endParaRPr lang="en-US"/>
        </a:p>
      </dgm:t>
    </dgm:pt>
    <dgm:pt modelId="{A02931F9-C348-4D66-B640-0C72AD54081E}" type="sibTrans" cxnId="{78B48C5A-08C8-40D0-AE88-247A6F631C7B}">
      <dgm:prSet/>
      <dgm:spPr/>
      <dgm:t>
        <a:bodyPr/>
        <a:lstStyle/>
        <a:p>
          <a:endParaRPr lang="en-US"/>
        </a:p>
      </dgm:t>
    </dgm:pt>
    <dgm:pt modelId="{63914511-16A6-46CF-A3BE-90634FB8CB3F}">
      <dgm:prSet phldrT="[Text]"/>
      <dgm:spPr/>
      <dgm:t>
        <a:bodyPr/>
        <a:lstStyle/>
        <a:p>
          <a:r>
            <a:rPr lang="en-US" dirty="0" smtClean="0"/>
            <a:t>NC Court of Appeals</a:t>
          </a:r>
          <a:endParaRPr lang="en-US" dirty="0"/>
        </a:p>
      </dgm:t>
    </dgm:pt>
    <dgm:pt modelId="{AFC2A6E8-4A9A-41F3-A5C1-880D31DF7E1F}" type="parTrans" cxnId="{4C4B892D-F67F-4E40-83E1-36A2DCFC5B80}">
      <dgm:prSet/>
      <dgm:spPr/>
      <dgm:t>
        <a:bodyPr/>
        <a:lstStyle/>
        <a:p>
          <a:endParaRPr lang="en-US"/>
        </a:p>
      </dgm:t>
    </dgm:pt>
    <dgm:pt modelId="{4994C73C-DA31-4C1F-ABD0-CAE8348D823A}" type="sibTrans" cxnId="{4C4B892D-F67F-4E40-83E1-36A2DCFC5B80}">
      <dgm:prSet/>
      <dgm:spPr/>
      <dgm:t>
        <a:bodyPr/>
        <a:lstStyle/>
        <a:p>
          <a:endParaRPr lang="en-US"/>
        </a:p>
      </dgm:t>
    </dgm:pt>
    <dgm:pt modelId="{8EE064E3-C339-4DAA-BFB5-DF9C137B2178}">
      <dgm:prSet phldrT="[Text]"/>
      <dgm:spPr/>
      <dgm:t>
        <a:bodyPr/>
        <a:lstStyle/>
        <a:p>
          <a:r>
            <a:rPr lang="en-US" dirty="0" smtClean="0"/>
            <a:t>NC Superior Court</a:t>
          </a:r>
          <a:endParaRPr lang="en-US" dirty="0"/>
        </a:p>
      </dgm:t>
    </dgm:pt>
    <dgm:pt modelId="{0E47ABD5-3AC1-42A4-BDD3-AA91C638FC7A}" type="parTrans" cxnId="{C58C5BA7-A1EE-4D96-8FFF-00D1D8883DFF}">
      <dgm:prSet/>
      <dgm:spPr/>
      <dgm:t>
        <a:bodyPr/>
        <a:lstStyle/>
        <a:p>
          <a:endParaRPr lang="en-US"/>
        </a:p>
      </dgm:t>
    </dgm:pt>
    <dgm:pt modelId="{35E6D1D6-F087-47EE-8DB9-7AC4153125E4}" type="sibTrans" cxnId="{C58C5BA7-A1EE-4D96-8FFF-00D1D8883DFF}">
      <dgm:prSet/>
      <dgm:spPr/>
      <dgm:t>
        <a:bodyPr/>
        <a:lstStyle/>
        <a:p>
          <a:endParaRPr lang="en-US"/>
        </a:p>
      </dgm:t>
    </dgm:pt>
    <dgm:pt modelId="{C06D7DF5-FA59-445F-943C-DACA19056044}">
      <dgm:prSet phldrT="[Text]"/>
      <dgm:spPr/>
      <dgm:t>
        <a:bodyPr/>
        <a:lstStyle/>
        <a:p>
          <a:r>
            <a:rPr lang="en-US" dirty="0" smtClean="0"/>
            <a:t>NC District Court</a:t>
          </a:r>
          <a:endParaRPr lang="en-US" dirty="0"/>
        </a:p>
      </dgm:t>
    </dgm:pt>
    <dgm:pt modelId="{1B304E32-C012-416D-9000-22DDE623249B}" type="parTrans" cxnId="{D434DED8-3442-4C92-8870-116EE6696E7F}">
      <dgm:prSet/>
      <dgm:spPr/>
      <dgm:t>
        <a:bodyPr/>
        <a:lstStyle/>
        <a:p>
          <a:endParaRPr lang="en-US"/>
        </a:p>
      </dgm:t>
    </dgm:pt>
    <dgm:pt modelId="{29527CC5-FC42-45F9-968D-B775BE188AB1}" type="sibTrans" cxnId="{D434DED8-3442-4C92-8870-116EE6696E7F}">
      <dgm:prSet/>
      <dgm:spPr/>
      <dgm:t>
        <a:bodyPr/>
        <a:lstStyle/>
        <a:p>
          <a:endParaRPr lang="en-US"/>
        </a:p>
      </dgm:t>
    </dgm:pt>
    <dgm:pt modelId="{13660E57-622E-48BE-829B-B5ACC57C175A}" type="pres">
      <dgm:prSet presAssocID="{BE2F508B-B36D-4334-B0A6-330BDD36B41E}" presName="Name0" presStyleCnt="0">
        <dgm:presLayoutVars>
          <dgm:dir/>
          <dgm:animLvl val="lvl"/>
          <dgm:resizeHandles val="exact"/>
        </dgm:presLayoutVars>
      </dgm:prSet>
      <dgm:spPr/>
    </dgm:pt>
    <dgm:pt modelId="{165EC96D-5D53-4D8C-9131-6AB77D0A1952}" type="pres">
      <dgm:prSet presAssocID="{9C2102A9-465D-46C5-838E-CA1866B9B885}" presName="Name8" presStyleCnt="0"/>
      <dgm:spPr/>
    </dgm:pt>
    <dgm:pt modelId="{B18B6FD4-1CF3-4E12-BFFE-C6898AEDB574}" type="pres">
      <dgm:prSet presAssocID="{9C2102A9-465D-46C5-838E-CA1866B9B885}" presName="level" presStyleLbl="node1" presStyleIdx="0" presStyleCnt="4" custScaleX="129975" custScaleY="162989" custLinFactNeighborX="1573" custLinFactNeighborY="848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D8063-8163-41E1-9C25-8E2C44D47F17}" type="pres">
      <dgm:prSet presAssocID="{9C2102A9-465D-46C5-838E-CA1866B9B8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96BA5-3A6D-445A-B750-68FEA54294B4}" type="pres">
      <dgm:prSet presAssocID="{63914511-16A6-46CF-A3BE-90634FB8CB3F}" presName="Name8" presStyleCnt="0"/>
      <dgm:spPr/>
    </dgm:pt>
    <dgm:pt modelId="{640B9B0E-27F9-44FD-8F1D-FE1E6EAB9F5B}" type="pres">
      <dgm:prSet presAssocID="{63914511-16A6-46CF-A3BE-90634FB8CB3F}" presName="level" presStyleLbl="node1" presStyleIdx="1" presStyleCnt="4" custScaleX="121359" custLinFactNeighborX="1270" custLinFactNeighborY="9333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C0860-044E-4F38-8E62-9DF8B762E019}" type="pres">
      <dgm:prSet presAssocID="{63914511-16A6-46CF-A3BE-90634FB8CB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C735A-41B4-449E-B680-973393AA25D2}" type="pres">
      <dgm:prSet presAssocID="{8EE064E3-C339-4DAA-BFB5-DF9C137B2178}" presName="Name8" presStyleCnt="0"/>
      <dgm:spPr/>
    </dgm:pt>
    <dgm:pt modelId="{36D0E41C-3DA3-4DB9-85EB-6B265321A27F}" type="pres">
      <dgm:prSet presAssocID="{8EE064E3-C339-4DAA-BFB5-DF9C137B2178}" presName="level" presStyleLbl="node1" presStyleIdx="2" presStyleCnt="4" custScaleX="62049" custLinFactY="13954" custLinFactNeighborX="3282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5F16D-3F39-4570-9DB4-4D0D7E195311}" type="pres">
      <dgm:prSet presAssocID="{8EE064E3-C339-4DAA-BFB5-DF9C137B217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F4AAC-76BA-491D-82C3-C46C236C9A48}" type="pres">
      <dgm:prSet presAssocID="{C06D7DF5-FA59-445F-943C-DACA19056044}" presName="Name8" presStyleCnt="0"/>
      <dgm:spPr/>
    </dgm:pt>
    <dgm:pt modelId="{63E95257-77BD-492F-94AC-66901E046FFC}" type="pres">
      <dgm:prSet presAssocID="{C06D7DF5-FA59-445F-943C-DACA19056044}" presName="level" presStyleLbl="node1" presStyleIdx="3" presStyleCnt="4" custScaleX="46125" custScaleY="100001" custLinFactNeighborX="-2214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6CCA8-4CB9-429F-A532-88B816BB2300}" type="pres">
      <dgm:prSet presAssocID="{C06D7DF5-FA59-445F-943C-DACA190560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B48C5A-08C8-40D0-AE88-247A6F631C7B}" srcId="{BE2F508B-B36D-4334-B0A6-330BDD36B41E}" destId="{9C2102A9-465D-46C5-838E-CA1866B9B885}" srcOrd="0" destOrd="0" parTransId="{6C3302FB-3DD8-4C2E-BC77-E493F018F06E}" sibTransId="{A02931F9-C348-4D66-B640-0C72AD54081E}"/>
    <dgm:cxn modelId="{C58C5BA7-A1EE-4D96-8FFF-00D1D8883DFF}" srcId="{BE2F508B-B36D-4334-B0A6-330BDD36B41E}" destId="{8EE064E3-C339-4DAA-BFB5-DF9C137B2178}" srcOrd="2" destOrd="0" parTransId="{0E47ABD5-3AC1-42A4-BDD3-AA91C638FC7A}" sibTransId="{35E6D1D6-F087-47EE-8DB9-7AC4153125E4}"/>
    <dgm:cxn modelId="{D434DED8-3442-4C92-8870-116EE6696E7F}" srcId="{BE2F508B-B36D-4334-B0A6-330BDD36B41E}" destId="{C06D7DF5-FA59-445F-943C-DACA19056044}" srcOrd="3" destOrd="0" parTransId="{1B304E32-C012-416D-9000-22DDE623249B}" sibTransId="{29527CC5-FC42-45F9-968D-B775BE188AB1}"/>
    <dgm:cxn modelId="{E8914AB7-53DA-491D-B223-AE740ABF8D1E}" type="presOf" srcId="{C06D7DF5-FA59-445F-943C-DACA19056044}" destId="{1576CCA8-4CB9-429F-A532-88B816BB2300}" srcOrd="1" destOrd="0" presId="urn:microsoft.com/office/officeart/2005/8/layout/pyramid1"/>
    <dgm:cxn modelId="{7881CCD9-B2BE-49D4-80AA-20206AC779F0}" type="presOf" srcId="{63914511-16A6-46CF-A3BE-90634FB8CB3F}" destId="{5D6C0860-044E-4F38-8E62-9DF8B762E019}" srcOrd="1" destOrd="0" presId="urn:microsoft.com/office/officeart/2005/8/layout/pyramid1"/>
    <dgm:cxn modelId="{DFE34D3C-0DD5-4F5D-9491-026F8E30A374}" type="presOf" srcId="{8EE064E3-C339-4DAA-BFB5-DF9C137B2178}" destId="{2945F16D-3F39-4570-9DB4-4D0D7E195311}" srcOrd="1" destOrd="0" presId="urn:microsoft.com/office/officeart/2005/8/layout/pyramid1"/>
    <dgm:cxn modelId="{50284C06-0398-438C-9819-E7A843C33185}" type="presOf" srcId="{63914511-16A6-46CF-A3BE-90634FB8CB3F}" destId="{640B9B0E-27F9-44FD-8F1D-FE1E6EAB9F5B}" srcOrd="0" destOrd="0" presId="urn:microsoft.com/office/officeart/2005/8/layout/pyramid1"/>
    <dgm:cxn modelId="{4C4B892D-F67F-4E40-83E1-36A2DCFC5B80}" srcId="{BE2F508B-B36D-4334-B0A6-330BDD36B41E}" destId="{63914511-16A6-46CF-A3BE-90634FB8CB3F}" srcOrd="1" destOrd="0" parTransId="{AFC2A6E8-4A9A-41F3-A5C1-880D31DF7E1F}" sibTransId="{4994C73C-DA31-4C1F-ABD0-CAE8348D823A}"/>
    <dgm:cxn modelId="{813D661D-FE3D-4A12-8C47-476BAF7116C6}" type="presOf" srcId="{C06D7DF5-FA59-445F-943C-DACA19056044}" destId="{63E95257-77BD-492F-94AC-66901E046FFC}" srcOrd="0" destOrd="0" presId="urn:microsoft.com/office/officeart/2005/8/layout/pyramid1"/>
    <dgm:cxn modelId="{05E98660-5273-4F5B-AB45-92576AA5E82C}" type="presOf" srcId="{8EE064E3-C339-4DAA-BFB5-DF9C137B2178}" destId="{36D0E41C-3DA3-4DB9-85EB-6B265321A27F}" srcOrd="0" destOrd="0" presId="urn:microsoft.com/office/officeart/2005/8/layout/pyramid1"/>
    <dgm:cxn modelId="{6963B541-50CF-437C-9C85-77DB1232057B}" type="presOf" srcId="{9C2102A9-465D-46C5-838E-CA1866B9B885}" destId="{A20D8063-8163-41E1-9C25-8E2C44D47F17}" srcOrd="1" destOrd="0" presId="urn:microsoft.com/office/officeart/2005/8/layout/pyramid1"/>
    <dgm:cxn modelId="{39DA048F-6329-4490-AF64-E77F081B4530}" type="presOf" srcId="{BE2F508B-B36D-4334-B0A6-330BDD36B41E}" destId="{13660E57-622E-48BE-829B-B5ACC57C175A}" srcOrd="0" destOrd="0" presId="urn:microsoft.com/office/officeart/2005/8/layout/pyramid1"/>
    <dgm:cxn modelId="{5A879807-2F55-4DC2-8F54-458511153656}" type="presOf" srcId="{9C2102A9-465D-46C5-838E-CA1866B9B885}" destId="{B18B6FD4-1CF3-4E12-BFFE-C6898AEDB574}" srcOrd="0" destOrd="0" presId="urn:microsoft.com/office/officeart/2005/8/layout/pyramid1"/>
    <dgm:cxn modelId="{831AB64E-689C-40F7-A581-2CF4DEF1E339}" type="presParOf" srcId="{13660E57-622E-48BE-829B-B5ACC57C175A}" destId="{165EC96D-5D53-4D8C-9131-6AB77D0A1952}" srcOrd="0" destOrd="0" presId="urn:microsoft.com/office/officeart/2005/8/layout/pyramid1"/>
    <dgm:cxn modelId="{ED85D14B-F144-42FE-809A-5B0998AB83D3}" type="presParOf" srcId="{165EC96D-5D53-4D8C-9131-6AB77D0A1952}" destId="{B18B6FD4-1CF3-4E12-BFFE-C6898AEDB574}" srcOrd="0" destOrd="0" presId="urn:microsoft.com/office/officeart/2005/8/layout/pyramid1"/>
    <dgm:cxn modelId="{4D6933C8-34FC-41F9-B81C-2A01982180AA}" type="presParOf" srcId="{165EC96D-5D53-4D8C-9131-6AB77D0A1952}" destId="{A20D8063-8163-41E1-9C25-8E2C44D47F17}" srcOrd="1" destOrd="0" presId="urn:microsoft.com/office/officeart/2005/8/layout/pyramid1"/>
    <dgm:cxn modelId="{B4628822-F805-4682-BD4A-609C73CBC3DB}" type="presParOf" srcId="{13660E57-622E-48BE-829B-B5ACC57C175A}" destId="{AEB96BA5-3A6D-445A-B750-68FEA54294B4}" srcOrd="1" destOrd="0" presId="urn:microsoft.com/office/officeart/2005/8/layout/pyramid1"/>
    <dgm:cxn modelId="{B23F323E-6BCB-4C06-AF74-8A7086B6F3FD}" type="presParOf" srcId="{AEB96BA5-3A6D-445A-B750-68FEA54294B4}" destId="{640B9B0E-27F9-44FD-8F1D-FE1E6EAB9F5B}" srcOrd="0" destOrd="0" presId="urn:microsoft.com/office/officeart/2005/8/layout/pyramid1"/>
    <dgm:cxn modelId="{DC662726-C0C4-4857-B0BA-184222B1E685}" type="presParOf" srcId="{AEB96BA5-3A6D-445A-B750-68FEA54294B4}" destId="{5D6C0860-044E-4F38-8E62-9DF8B762E019}" srcOrd="1" destOrd="0" presId="urn:microsoft.com/office/officeart/2005/8/layout/pyramid1"/>
    <dgm:cxn modelId="{246B8A0C-E29D-47F6-A725-4BC4BAF4F489}" type="presParOf" srcId="{13660E57-622E-48BE-829B-B5ACC57C175A}" destId="{E18C735A-41B4-449E-B680-973393AA25D2}" srcOrd="2" destOrd="0" presId="urn:microsoft.com/office/officeart/2005/8/layout/pyramid1"/>
    <dgm:cxn modelId="{6D6BDC7F-A011-4E39-B9AD-6CC19393B82A}" type="presParOf" srcId="{E18C735A-41B4-449E-B680-973393AA25D2}" destId="{36D0E41C-3DA3-4DB9-85EB-6B265321A27F}" srcOrd="0" destOrd="0" presId="urn:microsoft.com/office/officeart/2005/8/layout/pyramid1"/>
    <dgm:cxn modelId="{9C5847A1-A495-45B8-B232-A017E685AEF3}" type="presParOf" srcId="{E18C735A-41B4-449E-B680-973393AA25D2}" destId="{2945F16D-3F39-4570-9DB4-4D0D7E195311}" srcOrd="1" destOrd="0" presId="urn:microsoft.com/office/officeart/2005/8/layout/pyramid1"/>
    <dgm:cxn modelId="{6AF0A946-D7E3-4420-8A5F-D104FE787E27}" type="presParOf" srcId="{13660E57-622E-48BE-829B-B5ACC57C175A}" destId="{197F4AAC-76BA-491D-82C3-C46C236C9A48}" srcOrd="3" destOrd="0" presId="urn:microsoft.com/office/officeart/2005/8/layout/pyramid1"/>
    <dgm:cxn modelId="{6AF54D23-7706-49B3-B5E2-D7B7AD05FE2E}" type="presParOf" srcId="{197F4AAC-76BA-491D-82C3-C46C236C9A48}" destId="{63E95257-77BD-492F-94AC-66901E046FFC}" srcOrd="0" destOrd="0" presId="urn:microsoft.com/office/officeart/2005/8/layout/pyramid1"/>
    <dgm:cxn modelId="{76F68AE5-B3D3-4AC2-99EA-F373BE0A4169}" type="presParOf" srcId="{197F4AAC-76BA-491D-82C3-C46C236C9A48}" destId="{1576CCA8-4CB9-429F-A532-88B816BB230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B6FD4-1CF3-4E12-BFFE-C6898AEDB574}">
      <dsp:nvSpPr>
        <dsp:cNvPr id="0" name=""/>
        <dsp:cNvSpPr/>
      </dsp:nvSpPr>
      <dsp:spPr>
        <a:xfrm>
          <a:off x="952518" y="838204"/>
          <a:ext cx="1574778" cy="1609506"/>
        </a:xfrm>
        <a:prstGeom prst="trapezoid">
          <a:avLst>
            <a:gd name="adj" fmla="val 384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NC Supreme Court</a:t>
          </a:r>
          <a:endParaRPr lang="en-US" sz="2100" kern="1200" dirty="0"/>
        </a:p>
      </dsp:txBody>
      <dsp:txXfrm>
        <a:off x="952518" y="838204"/>
        <a:ext cx="1574778" cy="1609506"/>
      </dsp:txXfrm>
    </dsp:sp>
    <dsp:sp modelId="{640B9B0E-27F9-44FD-8F1D-FE1E6EAB9F5B}">
      <dsp:nvSpPr>
        <dsp:cNvPr id="0" name=""/>
        <dsp:cNvSpPr/>
      </dsp:nvSpPr>
      <dsp:spPr>
        <a:xfrm>
          <a:off x="559414" y="2531174"/>
          <a:ext cx="2372525" cy="987494"/>
        </a:xfrm>
        <a:prstGeom prst="trapezoid">
          <a:avLst>
            <a:gd name="adj" fmla="val 3763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NC Court of Appeals</a:t>
          </a:r>
          <a:endParaRPr lang="en-US" sz="2100" kern="1200" dirty="0"/>
        </a:p>
      </dsp:txBody>
      <dsp:txXfrm>
        <a:off x="974606" y="2531174"/>
        <a:ext cx="1542141" cy="987494"/>
      </dsp:txXfrm>
    </dsp:sp>
    <dsp:sp modelId="{36D0E41C-3DA3-4DB9-85EB-6B265321A27F}">
      <dsp:nvSpPr>
        <dsp:cNvPr id="0" name=""/>
        <dsp:cNvSpPr/>
      </dsp:nvSpPr>
      <dsp:spPr>
        <a:xfrm>
          <a:off x="1767413" y="3584504"/>
          <a:ext cx="1674285" cy="987494"/>
        </a:xfrm>
        <a:prstGeom prst="trapezoid">
          <a:avLst>
            <a:gd name="adj" fmla="val 3763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NC Superior Court</a:t>
          </a:r>
          <a:endParaRPr lang="en-US" sz="2100" kern="1200" dirty="0"/>
        </a:p>
      </dsp:txBody>
      <dsp:txXfrm>
        <a:off x="2060413" y="3584504"/>
        <a:ext cx="1088285" cy="987494"/>
      </dsp:txXfrm>
    </dsp:sp>
    <dsp:sp modelId="{63E95257-77BD-492F-94AC-66901E046FFC}">
      <dsp:nvSpPr>
        <dsp:cNvPr id="0" name=""/>
        <dsp:cNvSpPr/>
      </dsp:nvSpPr>
      <dsp:spPr>
        <a:xfrm>
          <a:off x="165115" y="3584495"/>
          <a:ext cx="1587483" cy="987503"/>
        </a:xfrm>
        <a:prstGeom prst="trapezoid">
          <a:avLst>
            <a:gd name="adj" fmla="val 3763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NC District Court</a:t>
          </a:r>
          <a:endParaRPr lang="en-US" sz="2100" kern="1200" dirty="0"/>
        </a:p>
      </dsp:txBody>
      <dsp:txXfrm>
        <a:off x="442925" y="3584495"/>
        <a:ext cx="1031864" cy="987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15D54C-08EF-48D4-94EB-55653E42F56E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38B610-54AE-421E-83A1-41E8F8EE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6096000" cy="286816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nc</a:t>
            </a:r>
            <a:r>
              <a:rPr lang="en-US" dirty="0" smtClean="0"/>
              <a:t> court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Nc</a:t>
            </a:r>
            <a:r>
              <a:rPr lang="en-US" dirty="0" smtClean="0"/>
              <a:t> court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eorgia" pitchFamily="18" charset="0"/>
              </a:rPr>
              <a:t>The lowest court in NC is the NC District Court.</a:t>
            </a:r>
          </a:p>
          <a:p>
            <a:r>
              <a:rPr lang="en-US" dirty="0" smtClean="0">
                <a:latin typeface="Georgia" pitchFamily="18" charset="0"/>
              </a:rPr>
              <a:t>NC has a second trial court called the NC Superior Court.</a:t>
            </a:r>
          </a:p>
          <a:p>
            <a:r>
              <a:rPr lang="en-US" dirty="0" smtClean="0">
                <a:latin typeface="Georgia" pitchFamily="18" charset="0"/>
              </a:rPr>
              <a:t>Appeals cases from the trial courts are heard at the NC Court of Appeals.</a:t>
            </a:r>
          </a:p>
          <a:p>
            <a:r>
              <a:rPr lang="en-US" dirty="0" smtClean="0">
                <a:latin typeface="Georgia" pitchFamily="18" charset="0"/>
              </a:rPr>
              <a:t>The highest court in the state is the NC Supreme Court.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5966178"/>
              </p:ext>
            </p:extLst>
          </p:nvPr>
        </p:nvGraphicFramePr>
        <p:xfrm>
          <a:off x="4178300" y="1600200"/>
          <a:ext cx="3441699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Nc</a:t>
            </a:r>
            <a:r>
              <a:rPr lang="en-US" dirty="0" smtClean="0"/>
              <a:t> district court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242048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 pitchFamily="18" charset="0"/>
              </a:rPr>
              <a:t>NC’s District Court has original jurisdiction in cases involving misdemeanors, juveniles, and civil cases dealing with less than $10,000.</a:t>
            </a:r>
          </a:p>
          <a:p>
            <a:r>
              <a:rPr lang="en-US" dirty="0" smtClean="0">
                <a:latin typeface="Georgia" pitchFamily="18" charset="0"/>
              </a:rPr>
              <a:t>Cases appealed from the NC District Court go to the NC Court of Appeals.</a:t>
            </a:r>
          </a:p>
          <a:p>
            <a:r>
              <a:rPr lang="en-US" dirty="0" smtClean="0">
                <a:latin typeface="Georgia" pitchFamily="18" charset="0"/>
              </a:rPr>
              <a:t>All judges in NC are elected by the people to 8 year terms.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 superior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NC’s Superior Court has original jurisdiction in felony cases and civil cases dealing with more than $10,000.</a:t>
            </a:r>
          </a:p>
          <a:p>
            <a:r>
              <a:rPr lang="en-US" dirty="0" smtClean="0">
                <a:latin typeface="Georgia" pitchFamily="18" charset="0"/>
              </a:rPr>
              <a:t>Cases appealed from the NC District Court go to the NC Court of Appeals, except for First Degree Murder cases resulting in the Death Penalty – they go straight to the NC Supreme Court.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 court of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5052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NC’s Court of Appeals hears all reviews of cases from the District and Superior Courts. (Appellate jurisdiction)</a:t>
            </a:r>
          </a:p>
          <a:p>
            <a:r>
              <a:rPr lang="en-US" dirty="0" smtClean="0">
                <a:latin typeface="Georgia" pitchFamily="18" charset="0"/>
              </a:rPr>
              <a:t>Made up of a panel of 15 judges state wide.</a:t>
            </a:r>
          </a:p>
          <a:p>
            <a:r>
              <a:rPr lang="en-US" dirty="0" smtClean="0">
                <a:latin typeface="Georgia" pitchFamily="18" charset="0"/>
              </a:rPr>
              <a:t>Only 3 judges sit in on each case.</a:t>
            </a:r>
          </a:p>
        </p:txBody>
      </p:sp>
      <p:pic>
        <p:nvPicPr>
          <p:cNvPr id="19458" name="Picture 2" descr="http://www.vaccinerights.com/images/NC%20Court%20of%20Appeals%20Bldg%20in%20Ralei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09800"/>
            <a:ext cx="361950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 supreme Court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Highest court in the state </a:t>
            </a:r>
          </a:p>
          <a:p>
            <a:r>
              <a:rPr lang="en-US" dirty="0" smtClean="0">
                <a:latin typeface="Georgia" pitchFamily="18" charset="0"/>
              </a:rPr>
              <a:t>Made up of 7 SC Justices</a:t>
            </a:r>
          </a:p>
          <a:p>
            <a:r>
              <a:rPr lang="en-US" dirty="0" smtClean="0">
                <a:latin typeface="Georgia" pitchFamily="18" charset="0"/>
              </a:rPr>
              <a:t>Hear all cases appealed from the lower courts in NC</a:t>
            </a:r>
            <a:endParaRPr lang="en-US" dirty="0">
              <a:latin typeface="Georgia" pitchFamily="18" charset="0"/>
            </a:endParaRPr>
          </a:p>
        </p:txBody>
      </p:sp>
      <p:pic>
        <p:nvPicPr>
          <p:cNvPr id="24578" name="Picture 2" descr="http://t1.gstatic.com/images?q=tbn:ANd9GcQKeOsWeWSnHOXlRSQ7rL_vR67ERS1orjCT-OcvV6BlA0CnJxVjZJRNsP0n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3967504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251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Georgia</vt:lpstr>
      <vt:lpstr>Trebuchet MS</vt:lpstr>
      <vt:lpstr>Wingdings</vt:lpstr>
      <vt:lpstr>Wingdings 2</vt:lpstr>
      <vt:lpstr>Opulent</vt:lpstr>
      <vt:lpstr>The nc court system</vt:lpstr>
      <vt:lpstr>Nc court hierarchy</vt:lpstr>
      <vt:lpstr>Nc district court</vt:lpstr>
      <vt:lpstr>NC superior court</vt:lpstr>
      <vt:lpstr>NC court of Appeals</vt:lpstr>
      <vt:lpstr>NC supreme Court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Court System</dc:title>
  <dc:creator>njones2</dc:creator>
  <cp:lastModifiedBy>Kelly Williamson</cp:lastModifiedBy>
  <cp:revision>9</cp:revision>
  <dcterms:created xsi:type="dcterms:W3CDTF">2012-10-08T13:16:31Z</dcterms:created>
  <dcterms:modified xsi:type="dcterms:W3CDTF">2018-01-25T13:15:44Z</dcterms:modified>
</cp:coreProperties>
</file>