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5" r:id="rId1"/>
  </p:sldMasterIdLst>
  <p:notesMasterIdLst>
    <p:notesMasterId r:id="rId12"/>
  </p:notesMasterIdLst>
  <p:handoutMasterIdLst>
    <p:handoutMasterId r:id="rId13"/>
  </p:handoutMasterIdLst>
  <p:sldIdLst>
    <p:sldId id="328" r:id="rId2"/>
    <p:sldId id="478" r:id="rId3"/>
    <p:sldId id="395" r:id="rId4"/>
    <p:sldId id="293" r:id="rId5"/>
    <p:sldId id="287" r:id="rId6"/>
    <p:sldId id="369" r:id="rId7"/>
    <p:sldId id="480" r:id="rId8"/>
    <p:sldId id="370" r:id="rId9"/>
    <p:sldId id="372" r:id="rId10"/>
    <p:sldId id="371" r:id="rId11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Lucida Calligraphy" panose="03010101010101010101" pitchFamily="66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QuillPerpendicularRegular" panose="020B0604020202020204"/>
      <p:regular r:id="rId2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6600"/>
    <a:srgbClr val="D47E00"/>
    <a:srgbClr val="FFDC7B"/>
    <a:srgbClr val="CC9900"/>
    <a:srgbClr val="CC3300"/>
    <a:srgbClr val="7A3D00"/>
    <a:srgbClr val="CC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8" autoAdjust="0"/>
    <p:restoredTop sz="94660"/>
  </p:normalViewPr>
  <p:slideViewPr>
    <p:cSldViewPr>
      <p:cViewPr varScale="1">
        <p:scale>
          <a:sx n="74" d="100"/>
          <a:sy n="74" d="100"/>
        </p:scale>
        <p:origin x="126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AA3EAD-272D-4931-8F09-33493A36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1BFB2A-6A4C-40B9-A346-4E03182F6036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A77B676-E1AD-4F96-A8A4-2FC23F4D9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1CFD-8027-4AD9-8E98-2156BCC9973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C183AE-7BFD-48BF-8C37-58A89B92A9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A2C69-BACB-4643-9554-5EF4DFA1D8AC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DAAB-940C-49D1-8B9B-1ED7D4E36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41B4A-BDB1-4574-82E1-7699272D6B97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C65B-C576-4561-993B-C80CD88FA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62C2-70FF-41AD-A4F6-D961446700BD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6157-6B0C-4EE8-81CF-5C3EA93FE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7721-A2D5-4CC4-95EF-4E1BD910EC08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FEFC-C3D4-43C8-AA2A-4B6EF9661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2ACF-A946-4EAD-800B-8F3439D6DDC7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4BBC-6F8C-4FEA-AB99-783DDCE96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65ED-AEA7-40CB-9C1B-34DDDAFA8382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EE32-C5D7-43F7-8405-A484D25B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18B5-2943-4409-9D84-93DCE21454EF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7B35-455E-43D4-8139-EB99B503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6D6CE-9369-4CD3-BD35-57313D7551A4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63EF-F749-41A8-B3D6-194DF5540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5CC8-D7E6-4CB1-AC59-3C096636AF39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F38-3E28-4F60-B0DC-B2C7EEFB6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1794-97B3-4543-BA77-BB5EE8BA8E28}" type="datetimeFigureOut">
              <a:rPr lang="en-US"/>
              <a:pPr>
                <a:defRPr/>
              </a:pPr>
              <a:t>9/17/2019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4E42-6531-40C7-B35B-039A5F957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12DFCDE-EBC7-49AC-B07F-8D8122140B53}" type="datetimeFigureOut">
              <a:rPr lang="en-US"/>
              <a:pPr>
                <a:defRPr/>
              </a:pPr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BE3C5BD-3819-42EC-886A-6AFB3ADCA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10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11430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2209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335280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4524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Aztec"/>
          <p:cNvPicPr>
            <a:picLocks noChangeAspect="1" noChangeArrowheads="1"/>
          </p:cNvPicPr>
          <p:nvPr userDrawn="1"/>
        </p:nvPicPr>
        <p:blipFill>
          <a:blip r:embed="rId13" cstate="print"/>
          <a:srcRect l="10834"/>
          <a:stretch>
            <a:fillRect/>
          </a:stretch>
        </p:blipFill>
        <p:spPr bwMode="auto">
          <a:xfrm>
            <a:off x="0" y="56673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8" descr="Puritans"/>
          <p:cNvPicPr>
            <a:picLocks noChangeAspect="1" noChangeArrowheads="1"/>
          </p:cNvPicPr>
          <p:nvPr userDrawn="1"/>
        </p:nvPicPr>
        <p:blipFill>
          <a:blip r:embed="rId14" cstate="print"/>
          <a:srcRect l="3334" r="55833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9"/>
          <p:cNvSpPr>
            <a:spLocks noChangeShapeType="1"/>
          </p:cNvSpPr>
          <p:nvPr userDrawn="1"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0" r:id="rId1"/>
    <p:sldLayoutId id="2147485281" r:id="rId2"/>
    <p:sldLayoutId id="2147485282" r:id="rId3"/>
    <p:sldLayoutId id="2147485283" r:id="rId4"/>
    <p:sldLayoutId id="2147485284" r:id="rId5"/>
    <p:sldLayoutId id="2147485285" r:id="rId6"/>
    <p:sldLayoutId id="2147485286" r:id="rId7"/>
    <p:sldLayoutId id="2147485287" r:id="rId8"/>
    <p:sldLayoutId id="2147485288" r:id="rId9"/>
    <p:sldLayoutId id="2147485289" r:id="rId10"/>
    <p:sldLayoutId id="21474852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590800" y="1447800"/>
            <a:ext cx="6248400" cy="2800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9438" indent="-579438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1,000  piedmont Virginians in a rebellion against Governor Berkeley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Wingdings" pitchFamily="2" charset="2"/>
            </a:endParaRP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Freed indentured servants – concerns = high taxes, Berkeley’s unwillingness to exterminate Indians</a:t>
            </a: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the end rebellion failed but…</a:t>
            </a:r>
          </a:p>
          <a:p>
            <a:pPr marL="1143000" lvl="1" indent="-288925">
              <a:spcBef>
                <a:spcPct val="50000"/>
              </a:spcBef>
              <a:buClr>
                <a:srgbClr val="C826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planters searched for laborers less likely to rebel  and a way to lessen class differences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 BLACK SLAVES!!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854075" lvl="1">
              <a:spcBef>
                <a:spcPct val="50000"/>
              </a:spcBef>
              <a:buClr>
                <a:srgbClr val="C82600"/>
              </a:buClr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981200" y="152400"/>
            <a:ext cx="68580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itchFamily="66" charset="0"/>
              </a:rPr>
              <a:t>Nathaniel Bacon’s Rebellion:  1676</a:t>
            </a:r>
          </a:p>
        </p:txBody>
      </p:sp>
      <p:pic>
        <p:nvPicPr>
          <p:cNvPr id="26628" name="Picture 5" descr="Nathaniel Bacon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 l="3670" t="3896" r="4587" b="10390"/>
          <a:stretch>
            <a:fillRect/>
          </a:stretch>
        </p:blipFill>
        <p:spPr bwMode="auto">
          <a:xfrm>
            <a:off x="330771" y="990600"/>
            <a:ext cx="1674813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533400" y="3509963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Nathaniel Bacon</a:t>
            </a:r>
          </a:p>
        </p:txBody>
      </p:sp>
      <p:pic>
        <p:nvPicPr>
          <p:cNvPr id="145415" name="Picture 7" descr="Governor Berkeley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l="2664" t="2127" r="4106" b="2127"/>
          <a:stretch>
            <a:fillRect/>
          </a:stretch>
        </p:blipFill>
        <p:spPr bwMode="auto">
          <a:xfrm>
            <a:off x="343661" y="4343400"/>
            <a:ext cx="1717675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036064" y="5469636"/>
            <a:ext cx="1312863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Governor</a:t>
            </a: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Berkeley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York – Duke of York - 1664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/>
          </a:p>
          <a:p>
            <a:r>
              <a:rPr lang="en-US"/>
              <a:t>Duke of York given territory - a royal colony by English King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: Identify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 legislative body in the new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 helped improved conditions for Indians.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revolt delayed Spanish control in New Mexico (present-day southwest US).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English settlement in the new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Fabled route to Asia through North America.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Gave 50 </a:t>
            </a:r>
            <a:r>
              <a:rPr lang="en-US" dirty="0" err="1"/>
              <a:t>arces</a:t>
            </a:r>
            <a:r>
              <a:rPr lang="en-US" dirty="0"/>
              <a:t> of land to planters who brought new people to the Virginia.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Saved Jamestown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French settlement in the new world.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Forced labor system in the Spanish colonies for Indians.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792162"/>
          </a:xfrm>
        </p:spPr>
        <p:txBody>
          <a:bodyPr/>
          <a:lstStyle/>
          <a:p>
            <a:r>
              <a:rPr lang="en-US" sz="3600"/>
              <a:t>Puritans  And Separatists (Pilgrims) and Their Impact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0" y="1079679"/>
            <a:ext cx="4038600" cy="4724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/>
              <a:t>  </a:t>
            </a:r>
          </a:p>
          <a:p>
            <a:pPr lvl="1"/>
            <a:r>
              <a:rPr lang="en-US" dirty="0"/>
              <a:t>Puritan legacy very important</a:t>
            </a:r>
          </a:p>
          <a:p>
            <a:pPr lvl="2"/>
            <a:r>
              <a:rPr lang="en-US" sz="2400" dirty="0"/>
              <a:t>Not the same as Separatists coming to Plymouth</a:t>
            </a:r>
          </a:p>
          <a:p>
            <a:pPr lvl="2"/>
            <a:r>
              <a:rPr lang="en-US" sz="2400" dirty="0"/>
              <a:t>Great Migration (1630 – 1642) – 20K before 1640, population of 100,000 by 1700</a:t>
            </a:r>
          </a:p>
        </p:txBody>
      </p:sp>
      <p:pic>
        <p:nvPicPr>
          <p:cNvPr id="28676" name="Picture 4" descr="map-17c New England Settlement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3218" r="1625"/>
          <a:stretch>
            <a:fillRect/>
          </a:stretch>
        </p:blipFill>
        <p:spPr bwMode="auto">
          <a:xfrm>
            <a:off x="4267200" y="1219200"/>
            <a:ext cx="44577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828800" y="319088"/>
            <a:ext cx="7162800" cy="67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D47E00"/>
                </a:solidFill>
                <a:latin typeface="+mj-lt"/>
              </a:rPr>
              <a:t>Reformers of COE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82000" cy="5401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0838" indent="-350838">
              <a:spcBef>
                <a:spcPct val="50000"/>
              </a:spcBef>
              <a:buClr>
                <a:srgbClr val="FC7E00"/>
              </a:buClr>
              <a:buSzPct val="120000"/>
              <a:buFont typeface="Holidays MT"/>
              <a:buBlip>
                <a:blip r:embed="rId2"/>
              </a:buBlip>
              <a:defRPr/>
            </a:pPr>
            <a:r>
              <a:rPr lang="en-US" sz="2400" dirty="0">
                <a:latin typeface="Comic Sans MS" pitchFamily="66" charset="0"/>
              </a:rPr>
              <a:t>Calvinism </a:t>
            </a:r>
            <a:endParaRPr lang="en-US" sz="2400" i="1" dirty="0">
              <a:latin typeface="Comic Sans MS" pitchFamily="66" charset="0"/>
            </a:endParaRPr>
          </a:p>
          <a:p>
            <a:pPr marL="396875" indent="-27463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  <a:sym typeface="Wingdings" pitchFamily="2" charset="2"/>
              </a:rPr>
              <a:t>Predestination.</a:t>
            </a:r>
          </a:p>
          <a:p>
            <a:pPr marL="350838" indent="-35083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Blip>
                <a:blip r:embed="rId2"/>
              </a:buBlip>
              <a:defRPr/>
            </a:pPr>
            <a:r>
              <a:rPr lang="en-US" sz="2400" dirty="0">
                <a:latin typeface="Comic Sans MS" pitchFamily="66" charset="0"/>
              </a:rPr>
              <a:t>Puritans:</a:t>
            </a:r>
          </a:p>
          <a:p>
            <a:pPr marL="854075" lvl="1" indent="-27463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Want to radically reform [purify] the corrupt Church of England and society</a:t>
            </a:r>
          </a:p>
          <a:p>
            <a:pPr marL="854075" lvl="1" indent="-27463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latin typeface="Comic Sans MS" pitchFamily="66" charset="0"/>
              </a:rPr>
              <a:t>Desire to recreate independent villages not threatened by kings and bishops</a:t>
            </a:r>
          </a:p>
          <a:p>
            <a:pPr marL="457200" indent="-396875">
              <a:spcBef>
                <a:spcPct val="50000"/>
              </a:spcBef>
              <a:buClr>
                <a:srgbClr val="FC7E00"/>
              </a:buClr>
              <a:buSzPct val="120000"/>
              <a:buFont typeface="Holidays MT" pitchFamily="2" charset="2"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Separatists (Pilgrims)(Mayflower):</a:t>
            </a:r>
          </a:p>
          <a:p>
            <a:pPr marL="854075" lvl="1" indent="-27463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believed in a total break from the Church of England.</a:t>
            </a:r>
          </a:p>
          <a:p>
            <a:pPr marL="854075" lvl="1" indent="-274638">
              <a:spcBef>
                <a:spcPct val="50000"/>
              </a:spcBef>
              <a:buClr>
                <a:srgbClr val="FC7E00"/>
              </a:buClr>
              <a:buSzPct val="120000"/>
              <a:defRPr/>
            </a:pP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3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3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3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762000" y="228600"/>
            <a:ext cx="7162800" cy="1262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b="1" dirty="0">
                <a:solidFill>
                  <a:srgbClr val="D47E00"/>
                </a:solidFill>
                <a:latin typeface="QuillPerpendicularRegular" pitchFamily="18" charset="0"/>
              </a:rPr>
              <a:t>Puritans and Covenant Theology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6705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8534400" cy="45320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FC7E00"/>
              </a:buClr>
              <a:buSzPct val="120000"/>
              <a:buFont typeface="Holidays MT"/>
              <a:buBlip>
                <a:blip r:embed="rId2"/>
              </a:buBlip>
            </a:pPr>
            <a:r>
              <a:rPr lang="en-US" sz="2800" dirty="0">
                <a:latin typeface="Comic Sans MS" pitchFamily="66" charset="0"/>
              </a:rPr>
              <a:t>“Covenant of Grace”:</a:t>
            </a:r>
          </a:p>
          <a:p>
            <a:pPr marL="1090613" lvl="1" indent="-29368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  <a:sym typeface="Wingdings" pitchFamily="2" charset="2"/>
              </a:rPr>
              <a:t>A responsibility of community to serve God</a:t>
            </a:r>
            <a:br>
              <a:rPr lang="en-US" sz="2300" dirty="0">
                <a:latin typeface="Comic Sans MS" pitchFamily="66" charset="0"/>
                <a:sym typeface="Wingdings" pitchFamily="2" charset="2"/>
              </a:rPr>
            </a:br>
            <a:endParaRPr lang="en-US" sz="2300" dirty="0">
              <a:latin typeface="Comic Sans MS" pitchFamily="66" charset="0"/>
              <a:sym typeface="Wingdings" pitchFamily="2" charset="2"/>
            </a:endParaRPr>
          </a:p>
          <a:p>
            <a:pPr marL="457200" indent="-457200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latin typeface="Comic Sans MS" pitchFamily="66" charset="0"/>
              </a:rPr>
              <a:t>“Social Covenant”:</a:t>
            </a:r>
          </a:p>
          <a:p>
            <a:pPr marL="1090613" lvl="1" indent="-29368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Between members of Puritan communities with each other.</a:t>
            </a:r>
          </a:p>
          <a:p>
            <a:pPr marL="1090613" lvl="1" indent="-29368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Social reciprocity</a:t>
            </a:r>
          </a:p>
          <a:p>
            <a:pPr marL="1090613" lvl="1" indent="-29368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Required mutual watchfulness.</a:t>
            </a:r>
          </a:p>
          <a:p>
            <a:pPr marL="1090613" lvl="1" indent="-293688">
              <a:spcBef>
                <a:spcPct val="50000"/>
              </a:spcBef>
              <a:buClr>
                <a:srgbClr val="FC7E00"/>
              </a:buClr>
              <a:buSzPct val="120000"/>
              <a:buFont typeface="Wingdings" pitchFamily="2" charset="2"/>
              <a:buChar char="§"/>
            </a:pPr>
            <a:r>
              <a:rPr lang="en-US" sz="2300" dirty="0">
                <a:latin typeface="Comic Sans MS" pitchFamily="66" charset="0"/>
              </a:rPr>
              <a:t>No toleration of deviance or disorder.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553200"/>
          </a:xfrm>
        </p:spPr>
        <p:txBody>
          <a:bodyPr/>
          <a:lstStyle/>
          <a:p>
            <a:r>
              <a:rPr lang="en-US" dirty="0"/>
              <a:t>Massachusetts – John Winthrop and Puritans (1630) </a:t>
            </a:r>
          </a:p>
          <a:p>
            <a:pPr lvl="1"/>
            <a:r>
              <a:rPr lang="en-US" dirty="0"/>
              <a:t>City on a Hill, missionary vision</a:t>
            </a:r>
          </a:p>
          <a:p>
            <a:pPr lvl="1"/>
            <a:r>
              <a:rPr lang="en-US" dirty="0"/>
              <a:t>Bible Commonwealth – theocracy (not ministers), elect vote (not wealth)</a:t>
            </a:r>
          </a:p>
          <a:p>
            <a:pPr lvl="1"/>
            <a:r>
              <a:rPr lang="en-US" dirty="0"/>
              <a:t>Community! Watchfulness, just prices, charity </a:t>
            </a:r>
            <a:r>
              <a:rPr lang="en-US" dirty="0">
                <a:sym typeface="Wingdings" pitchFamily="2" charset="2"/>
              </a:rPr>
              <a:t> tension with individualism </a:t>
            </a:r>
            <a:endParaRPr lang="en-US" sz="1800" dirty="0"/>
          </a:p>
          <a:p>
            <a:pPr lvl="1" eaLnBrk="1" hangingPunct="1"/>
            <a:r>
              <a:rPr lang="en-US" dirty="0"/>
              <a:t>ORDER! (not freedom)</a:t>
            </a:r>
          </a:p>
          <a:p>
            <a:pPr marL="31908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Importance of education and work ethic</a:t>
            </a:r>
          </a:p>
          <a:p>
            <a:pPr lvl="2" eaLnBrk="1" hangingPunct="1"/>
            <a:r>
              <a:rPr lang="en-US" sz="1800" dirty="0"/>
              <a:t>Harvard – 1636</a:t>
            </a:r>
          </a:p>
          <a:p>
            <a:pPr lvl="2" eaLnBrk="1" hangingPunct="1"/>
            <a:r>
              <a:rPr lang="en-US" sz="1800" dirty="0"/>
              <a:t>MA public schools -  1647</a:t>
            </a:r>
          </a:p>
          <a:p>
            <a:pPr lvl="1" eaLnBrk="1" hangingPunct="1"/>
            <a:r>
              <a:rPr lang="en-US" dirty="0"/>
              <a:t>Town meetings. Limited power to the central government</a:t>
            </a:r>
          </a:p>
          <a:p>
            <a:pPr lvl="1" eaLnBrk="1" hangingPunct="1"/>
            <a:r>
              <a:rPr lang="en-US" dirty="0"/>
              <a:t>Healthy conditions,  growing population</a:t>
            </a:r>
          </a:p>
          <a:p>
            <a:pPr lvl="1" eaLnBrk="1" hangingPunct="1"/>
            <a:r>
              <a:rPr lang="en-US" dirty="0"/>
              <a:t>Eventually Puritanism faded (loss of enthusiasm)</a:t>
            </a:r>
          </a:p>
          <a:p>
            <a:pPr lvl="1" eaLnBrk="1" hangingPunct="1"/>
            <a:r>
              <a:rPr lang="en-US" dirty="0"/>
              <a:t>Intolerance</a:t>
            </a:r>
          </a:p>
          <a:p>
            <a:pPr lvl="2" eaLnBrk="1" hangingPunct="1"/>
            <a:r>
              <a:rPr lang="en-US" sz="1800" dirty="0"/>
              <a:t>Hutchinson, Williams, Quakers, witches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4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Rhode Island – Roger Williams - 1636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Williams: separation of church and state, and freedom of religion, </a:t>
            </a:r>
          </a:p>
          <a:p>
            <a:r>
              <a:rPr lang="en-US"/>
              <a:t>Anne Hutchinson – </a:t>
            </a:r>
            <a:r>
              <a:rPr lang="en-US">
                <a:solidFill>
                  <a:srgbClr val="FF0000"/>
                </a:solidFill>
              </a:rPr>
              <a:t>challenged male hierarchy</a:t>
            </a:r>
            <a:endParaRPr lang="en-US"/>
          </a:p>
          <a:p>
            <a:r>
              <a:rPr lang="en-US"/>
              <a:t>refuge for dissenters, most democratic and free (like NC) , first Jewish community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Pennsylvania – William Penn - 1681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Society of Friends (Quakers) </a:t>
            </a:r>
          </a:p>
          <a:p>
            <a:r>
              <a:rPr lang="en-US"/>
              <a:t>Belief in equality -  pacifists. </a:t>
            </a:r>
          </a:p>
          <a:p>
            <a:r>
              <a:rPr lang="en-US"/>
              <a:t>Advertised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 b="1">
                <a:sym typeface="Wingdings" pitchFamily="2" charset="2"/>
              </a:rPr>
              <a:t>diversity</a:t>
            </a:r>
            <a:r>
              <a:rPr lang="en-US">
                <a:sym typeface="Wingdings" pitchFamily="2" charset="2"/>
              </a:rPr>
              <a:t> especially Germans and Scotts Irish</a:t>
            </a:r>
          </a:p>
          <a:p>
            <a:r>
              <a:rPr lang="en-US">
                <a:sym typeface="Wingdings" pitchFamily="2" charset="2"/>
              </a:rPr>
              <a:t>City of Brotherly love, Holy Experiment</a:t>
            </a:r>
          </a:p>
          <a:p>
            <a:pPr lvl="1"/>
            <a:r>
              <a:rPr lang="en-US">
                <a:sym typeface="Wingdings" pitchFamily="2" charset="2"/>
              </a:rPr>
              <a:t>Dealt fairly with Native Americans</a:t>
            </a:r>
          </a:p>
          <a:p>
            <a:pPr lvl="1"/>
            <a:r>
              <a:rPr lang="en-US">
                <a:sym typeface="Wingdings" pitchFamily="2" charset="2"/>
              </a:rPr>
              <a:t>No established church</a:t>
            </a:r>
          </a:p>
          <a:p>
            <a:pPr lvl="1"/>
            <a:r>
              <a:rPr lang="en-US">
                <a:sym typeface="Wingdings" pitchFamily="2" charset="2"/>
              </a:rPr>
              <a:t>All landowners voted</a:t>
            </a:r>
          </a:p>
          <a:p>
            <a:pPr lvl="1"/>
            <a:endParaRPr lang="en-US">
              <a:sym typeface="Wingdings" pitchFamily="2" charset="2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8386</TotalTime>
  <Words>443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Holidays MT</vt:lpstr>
      <vt:lpstr>Wingdings 2</vt:lpstr>
      <vt:lpstr>Lucida Calligraphy</vt:lpstr>
      <vt:lpstr>Comic Sans MS</vt:lpstr>
      <vt:lpstr>Arial</vt:lpstr>
      <vt:lpstr>QuillPerpendicularRegular</vt:lpstr>
      <vt:lpstr>Wingdings</vt:lpstr>
      <vt:lpstr>Equity</vt:lpstr>
      <vt:lpstr>PowerPoint Presentation</vt:lpstr>
      <vt:lpstr>Bellwork: Identify</vt:lpstr>
      <vt:lpstr>Puritans  And Separatists (Pilgrims) and Their Impact</vt:lpstr>
      <vt:lpstr>PowerPoint Presentation</vt:lpstr>
      <vt:lpstr>PowerPoint Presentation</vt:lpstr>
      <vt:lpstr>PowerPoint Presentation</vt:lpstr>
      <vt:lpstr>PowerPoint Presentation</vt:lpstr>
      <vt:lpstr>Rhode Island – Roger Williams - 1636</vt:lpstr>
      <vt:lpstr>Pennsylvania – William Penn - 1681</vt:lpstr>
      <vt:lpstr>New York – Duke of York - 1664</vt:lpstr>
    </vt:vector>
  </TitlesOfParts>
  <Company>Susan M. Pojer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Settlement of New England</dc:title>
  <dc:creator>Susan M. Pojer</dc:creator>
  <cp:lastModifiedBy>Drew Hermanson</cp:lastModifiedBy>
  <cp:revision>376</cp:revision>
  <cp:lastPrinted>1601-01-01T00:00:00Z</cp:lastPrinted>
  <dcterms:created xsi:type="dcterms:W3CDTF">2003-09-02T00:33:39Z</dcterms:created>
  <dcterms:modified xsi:type="dcterms:W3CDTF">2019-09-17T19:28:29Z</dcterms:modified>
</cp:coreProperties>
</file>