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649A-4F8D-4F87-B68F-31F0CED63395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856C-9FE1-4447-B218-2CC750D81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649A-4F8D-4F87-B68F-31F0CED63395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856C-9FE1-4447-B218-2CC750D81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649A-4F8D-4F87-B68F-31F0CED63395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856C-9FE1-4447-B218-2CC750D81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649A-4F8D-4F87-B68F-31F0CED63395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856C-9FE1-4447-B218-2CC750D81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649A-4F8D-4F87-B68F-31F0CED63395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856C-9FE1-4447-B218-2CC750D81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649A-4F8D-4F87-B68F-31F0CED63395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856C-9FE1-4447-B218-2CC750D81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649A-4F8D-4F87-B68F-31F0CED63395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856C-9FE1-4447-B218-2CC750D81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649A-4F8D-4F87-B68F-31F0CED63395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856C-9FE1-4447-B218-2CC750D81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649A-4F8D-4F87-B68F-31F0CED63395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856C-9FE1-4447-B218-2CC750D81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649A-4F8D-4F87-B68F-31F0CED63395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856C-9FE1-4447-B218-2CC750D81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649A-4F8D-4F87-B68F-31F0CED63395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856C-9FE1-4447-B218-2CC750D81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649A-4F8D-4F87-B68F-31F0CED63395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2856C-9FE1-4447-B218-2CC750D81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hyperlink" Target="http://en.wikipedia.org/wiki/File:Flag_of_North_Korea.sv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imgres?imgurl=http://upload.wikimedia.org/wikipedia/commons/thumb/6/6d/Flag_of_the_Chinese_Communist_Party.svg/800px-Flag_of_the_Chinese_Communist_Party.svg.png&amp;imgrefurl=http://en.wikipedia.org/wiki/File:Flag_of_the_Chinese_Communist_Party.svg&amp;usg=__9wAoaT_oyVhJTa1qEEVpfTrdnrI=&amp;h=533&amp;w=800&amp;sz=11&amp;hl=en&amp;start=1&amp;zoom=1&amp;itbs=1&amp;tbnid=nAU02pHG26PjuM:&amp;tbnh=95&amp;tbnw=143&amp;prev=/images?q=chinese+communist+party+symbol&amp;hl=en&amp;gbv=2&amp;tbs=isch:1&amp;ei=W-RBTejNHoL48Abm3K3IAQ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://en.wikipedia.org/wiki/File:Flag_of_Vietnam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en.wikipedia.org/wiki/File:Flag_of_the_United_States.sv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hyperlink" Target="http://en.wikipedia.org/wiki/File:Flag_of_Mexico.svg" TargetMode="External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hyperlink" Target="http://en.wikipedia.org/wiki/File:Flag_of_Brazil.svg" TargetMode="External"/><Relationship Id="rId5" Type="http://schemas.openxmlformats.org/officeDocument/2006/relationships/hyperlink" Target="http://en.wikipedia.org/wiki/File:Flag_of_France.svg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hyperlink" Target="http://en.wikipedia.org/wiki/File:Flag_of_Germany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google.com/imgres?imgurl=http://www.clker.com/cliparts/d/f/f/e/11954451561094010537Gerald_G_Lady_Face_2_-_World_Label.svg.med.png&amp;imgrefurl=http://www.clker.com/clipart-12233.html&amp;usg=__KymEQEIu4M_fqCSi5coXL7hP6DM=&amp;h=298&amp;w=297&amp;sz=32&amp;hl=en&amp;start=13&amp;zoom=1&amp;itbs=1&amp;tbnid=ocM8lWqFlutgOM:&amp;tbnh=116&amp;tbnw=116&amp;prev=/images?q=clip+art+face&amp;hl=en&amp;gbv=2&amp;tbs=isch:1&amp;ei=0u1BTfiwKsGC8gbw0o3NAQ" TargetMode="External"/><Relationship Id="rId7" Type="http://schemas.openxmlformats.org/officeDocument/2006/relationships/hyperlink" Target="http://www.google.com/imgres?imgurl=http://www.clker.com/cliparts/3/a/6/6/119544474191128182Gerald_G_Man_Face_6_-_World_Label.svg.med.png&amp;imgrefurl=http://www.clker.com/clipart-12179.html&amp;usg=__01o3NDVEB4BUfdjeeEkFLpbzpPQ=&amp;h=300&amp;w=294&amp;sz=26&amp;hl=en&amp;start=54&amp;zoom=1&amp;itbs=1&amp;tbnid=o5q7B7g_hcUkZM:&amp;tbnh=116&amp;tbnw=114&amp;prev=/images?q=clip+art+face&amp;start=40&amp;hl=en&amp;sa=N&amp;gbv=2&amp;ndsp=20&amp;tbs=isch:1&amp;ei=8-1BTayGDsqr8AbG2dC3AQ" TargetMode="External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hyperlink" Target="http://www.google.com/imgres?imgurl=http://images.all-free-download.com/images/graphiclarge/boy_face_cartoon_clip_art_23099.jpg&amp;imgrefurl=http://jobshuk.com/yoni67/blog/2010/06/13/i-know-you-gave-the-job-to-someone-else-but-might-i-ask-why-a-valuable-door-opening-questionnaire/&amp;usg=__c4CipVzUx9nZVFQdrLktX0GXJ3o=&amp;h=425&amp;w=417&amp;sz=50&amp;hl=en&amp;start=17&amp;zoom=1&amp;itbs=1&amp;tbnid=WzWL5uzksYuMvM:&amp;tbnh=126&amp;tbnw=124&amp;prev=/images?q=clip+art+multicultural+face&amp;hl=en&amp;gbv=2&amp;tbs=isch:1&amp;ei=sO5BTa7eJ4L48AbXrsm-AQ" TargetMode="External"/><Relationship Id="rId5" Type="http://schemas.openxmlformats.org/officeDocument/2006/relationships/hyperlink" Target="http://www.google.com/imgres?imgurl=http://www.clker.com/cliparts/6/6/b/8/1195444732488161860Gerald_G_Man_Face_8_-_World_Label.svg.med.png&amp;imgrefurl=http://www.clker.com/clipart-12178.html&amp;usg=__OhOORsRDQnqqC0qBcxX07gLdKL8=&amp;h=298&amp;w=276&amp;sz=33&amp;hl=en&amp;start=49&amp;zoom=1&amp;itbs=1&amp;tbnid=xcR72f2fgTrDuM:&amp;tbnh=116&amp;tbnw=107&amp;prev=/images?q=clip+art+face&amp;start=40&amp;hl=en&amp;sa=N&amp;gbv=2&amp;ndsp=20&amp;tbs=isch:1&amp;ei=8-1BTayGDsqr8AbG2dC3AQ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www.google.com/imgres?imgurl=http://www.clker.com/cliparts/6/f/e/c/11954451641676672509Gerald_G_Man_Face_5_-_World_Label.svg.med.png&amp;imgrefurl=http://www.clker.com/clipart-12236.html&amp;usg=__ejV-_my8OE6YTBYCnjuVuGBgC5k=&amp;h=298&amp;w=279&amp;sz=30&amp;hl=en&amp;start=3&amp;zoom=1&amp;itbs=1&amp;tbnid=-vyWBXwk7_L-LM:&amp;tbnh=116&amp;tbnw=109&amp;prev=/images?q=clip+art+face&amp;hl=en&amp;gbv=2&amp;tbs=isch:1&amp;ei=cu5BTfDGOIK78gaaw5DHA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30345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Political Parties</a:t>
            </a:r>
            <a:endParaRPr lang="en-US" sz="8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pic>
        <p:nvPicPr>
          <p:cNvPr id="11266" name="Picture 2" descr="http://www.newdonkey.com/wp-content/uploads/2010/02/Two-Party-System.jpg"/>
          <p:cNvPicPr>
            <a:picLocks noChangeAspect="1" noChangeArrowheads="1"/>
          </p:cNvPicPr>
          <p:nvPr/>
        </p:nvPicPr>
        <p:blipFill>
          <a:blip r:embed="rId3" cstate="print"/>
          <a:srcRect l="1848" t="2222" r="2365" b="2222"/>
          <a:stretch>
            <a:fillRect/>
          </a:stretch>
        </p:blipFill>
        <p:spPr bwMode="auto">
          <a:xfrm>
            <a:off x="2667000" y="228600"/>
            <a:ext cx="3803798" cy="403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1</a:t>
            </a:r>
            <a:r>
              <a:rPr lang="en-US" sz="4000" baseline="30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st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 US Political Parties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1371600"/>
          <a:ext cx="7086600" cy="469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783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83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83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83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83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83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371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</a:rPr>
              <a:t>Federalists</a:t>
            </a:r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2192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Democratic-Republicans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133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Hamilton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133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Jefferson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895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Business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2971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Common Man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6576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National Bank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657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No Bank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572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More </a:t>
            </a:r>
            <a:r>
              <a:rPr lang="en-US" sz="3600" dirty="0" err="1" smtClean="0">
                <a:solidFill>
                  <a:srgbClr val="FFFF00"/>
                </a:solidFill>
              </a:rPr>
              <a:t>Gov’t</a:t>
            </a:r>
            <a:r>
              <a:rPr lang="en-US" sz="3600" dirty="0" smtClean="0">
                <a:solidFill>
                  <a:srgbClr val="FFFF00"/>
                </a:solidFill>
              </a:rPr>
              <a:t> Power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4572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Less </a:t>
            </a:r>
            <a:r>
              <a:rPr lang="en-US" sz="3600" dirty="0" err="1" smtClean="0">
                <a:solidFill>
                  <a:srgbClr val="FFFF00"/>
                </a:solidFill>
              </a:rPr>
              <a:t>Gov’t</a:t>
            </a:r>
            <a:r>
              <a:rPr lang="en-US" sz="3600" dirty="0" smtClean="0">
                <a:solidFill>
                  <a:srgbClr val="FFFF00"/>
                </a:solidFill>
              </a:rPr>
              <a:t> Power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5410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Loose Interpretation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5410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Strict Interpretation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Third Parties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1143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Purpose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: Represent minority views; another option to main parties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8194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Significances/Impacts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: </a:t>
            </a:r>
          </a:p>
          <a:p>
            <a:pPr algn="ctr"/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- Can split votes (take support from main party candidates)</a:t>
            </a:r>
          </a:p>
          <a:p>
            <a:pPr algn="ctr"/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- Can bring attention to new issues (may eventually be adopted by a main party)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Types of Third Parties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9144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ISSUE BASED: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Formed around one major issue (Examples: Prohibition Party, Free-Soil Party)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8194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BELIEFS/IDEAS BASED: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New overall plan for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gov’t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; many issues (Examples: Libertarian Party, Socialist Party)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CANDIDATE BASED: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Support an Independent candidate (Examples: George Wallace, Ross Perot)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Democrats vs. republicans</a:t>
            </a:r>
            <a:endParaRPr lang="en-US" sz="38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762000"/>
          <a:ext cx="8229601" cy="590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530"/>
                <a:gridCol w="2889363"/>
                <a:gridCol w="2848708"/>
              </a:tblGrid>
              <a:tr h="546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Issue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Democrats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Republicans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912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Taxes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912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Military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912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Health Care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912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Education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912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Abortion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912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Gay Rights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912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Social Programs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912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Gun Control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912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Government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71800" y="1295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Tax Rich More, Cut taxes on lower/middle class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1371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Tax Cuts for ALL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20382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Less $ on Defense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1905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More $ on Defense, National Security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2514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Gov’t</a:t>
            </a:r>
            <a:r>
              <a:rPr lang="en-US" sz="2000" dirty="0" smtClean="0">
                <a:solidFill>
                  <a:schemeClr val="bg1"/>
                </a:solidFill>
              </a:rPr>
              <a:t> provides health care to those without it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2514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Private Health Care from employer, no </a:t>
            </a:r>
            <a:r>
              <a:rPr lang="en-US" sz="2000" dirty="0" err="1" smtClean="0">
                <a:solidFill>
                  <a:schemeClr val="bg1"/>
                </a:solidFill>
              </a:rPr>
              <a:t>gov’t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h.c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3048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More funding for public/charter schools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048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Vouchers for Private school; competition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3733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Pro-Choice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3733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Pro-Life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4343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 favor of gay rights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4343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Against gay rights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4876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More $ for programs to help poor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4876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Less spending on social programs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6019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More </a:t>
            </a:r>
            <a:r>
              <a:rPr lang="en-US" sz="2000" b="1" u="sng" dirty="0" err="1" smtClean="0">
                <a:solidFill>
                  <a:schemeClr val="bg1"/>
                </a:solidFill>
              </a:rPr>
              <a:t>gov’t</a:t>
            </a:r>
            <a:r>
              <a:rPr lang="en-US" sz="2000" dirty="0" smtClean="0">
                <a:solidFill>
                  <a:schemeClr val="bg1"/>
                </a:solidFill>
              </a:rPr>
              <a:t> – regulation, programs, etc.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7400" y="6019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Less </a:t>
            </a:r>
            <a:r>
              <a:rPr lang="en-US" sz="2000" b="1" u="sng" dirty="0" err="1" smtClean="0">
                <a:solidFill>
                  <a:schemeClr val="bg1"/>
                </a:solidFill>
              </a:rPr>
              <a:t>gov’t</a:t>
            </a:r>
            <a:r>
              <a:rPr lang="en-US" sz="2000" dirty="0" smtClean="0">
                <a:solidFill>
                  <a:schemeClr val="bg1"/>
                </a:solidFill>
              </a:rPr>
              <a:t> – spending, involvement, etc.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5410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More gun control (restrictions on guns)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5410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</a:t>
            </a:r>
            <a:r>
              <a:rPr lang="en-US" sz="2000" baseline="30000" dirty="0" smtClean="0">
                <a:solidFill>
                  <a:schemeClr val="bg1"/>
                </a:solidFill>
              </a:rPr>
              <a:t>nd</a:t>
            </a:r>
            <a:r>
              <a:rPr lang="en-US" sz="2000" dirty="0" smtClean="0">
                <a:solidFill>
                  <a:schemeClr val="bg1"/>
                </a:solidFill>
              </a:rPr>
              <a:t> Amendment right to own guns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Who supports which party?</a:t>
            </a:r>
            <a:endParaRPr lang="en-US" sz="38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399" y="1066800"/>
          <a:ext cx="8229602" cy="501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/>
                <a:gridCol w="2895600"/>
                <a:gridCol w="2895601"/>
              </a:tblGrid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People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Democrats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Republicans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Gender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Race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Socio-Econ.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Geography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Religion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Professions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248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** Please note these are </a:t>
            </a:r>
            <a:r>
              <a:rPr lang="en-US" sz="2000" b="1" u="sng" dirty="0" smtClean="0">
                <a:solidFill>
                  <a:srgbClr val="FFFF00"/>
                </a:solidFill>
                <a:latin typeface="Arial Narrow" pitchFamily="34" charset="0"/>
              </a:rPr>
              <a:t>TRENDS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and do not apply to ALL members of the party </a:t>
            </a:r>
            <a:r>
              <a:rPr lang="en-US" sz="2000" b="1" u="sng" dirty="0" smtClean="0">
                <a:solidFill>
                  <a:srgbClr val="FFFF00"/>
                </a:solidFill>
                <a:latin typeface="Arial Narrow" pitchFamily="34" charset="0"/>
              </a:rPr>
              <a:t>or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group**</a:t>
            </a:r>
            <a:endParaRPr lang="en-US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752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Women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752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Men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2362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Younger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362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Older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2971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Minorities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2971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White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3581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Poor/Middle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3581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Upper Class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4114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Urban Areas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Northeast/West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4114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Rural Areas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South/Midwest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487680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Minority/non-affiliated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876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Christian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5486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“Blue Collar”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5486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“White Collar”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. . . Or Maybe Independent?</a:t>
            </a:r>
            <a:endParaRPr lang="en-US" sz="38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pic>
        <p:nvPicPr>
          <p:cNvPr id="26" name="Picture 25" descr="scan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990600"/>
            <a:ext cx="5719538" cy="55626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What is a Political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P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arty??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A group of people with similar ideas about how government should be run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14340" name="Picture 4" descr="http://www.uncoverage.net/wp-content/uploads/2010/06/tea-party-signs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4064000" cy="3048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4342" name="Picture 6" descr="http://www.lookingattheleft.com/wp-content/uploads/2010/10/MG_01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4356100" cy="307189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What is a Candidate?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0668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A person who represents a party in an election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14338" name="Picture 2" descr="http://www.votetruth08.com/wp-content/uploads/2010/03/2008-Presidential-El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876800"/>
            <a:ext cx="3214358" cy="17126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5362" name="Picture 2" descr="http://www.dixievotes.com/ew_images/candid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50810"/>
            <a:ext cx="3200400" cy="2133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9458" name="AutoShape 2" descr="data:image/jpeg;base64,/9j/4AAQSkZJRgABAQAAAQABAAD/2wCEAAkGBxQTEhUUExQWFBUXGBgXGRgXGBgXFxgYFxcXFx0cFxgYHCggGBwlHRQVITEhJSkrLi4uFx8zODMsNygtLiwBCgoKDg0OGhAQGiwkHyQsLCwsLCwsLCwsLCwsLCwsLCwsLCwsLCwsLCwsLCwsLCwsLCwsLCwsLCwsLCwsLCwsLP/AABEIALgA8AMBIgACEQEDEQH/xAAcAAACAgMBAQAAAAAAAAAAAAAFBgMEAAEHAgj/xABCEAABAwIEBAMFBQYEBQUAAAABAAIDBBEFEiExBkFRYRMicYGRobHBFDJCUtEHYnKi4fAjgrLxFRYkc9IzNGNlg//EABoBAAMBAQEBAAAAAAAAAAAAAAECAwQABQb/xAArEQACAgEEAQMDAwUAAAAAAAAAAQIRAwQSITFBEyJRFDJhcZGxBYHB0fD/2gAMAwEAAhEDEQA/AOOFxvzUkL7HXX2qTEQM5ttfkq4avcwytE2PlHUwmDUAG2gKUKk+Y+qrh50U1OLnXTutemwqDbvsRuzTbpr4ZxVsd/EtZEcP4TZJDmDxfe6U8SpxG8tB2Tp4tTcDuVyX+Jqpj3XjtY32QFwPVerojQ1ETNXtc7sLC/tK76jT6eG1yTr9ztrkCsp6q3RU7nGwurFXUQHVgkF+RAIHtBRDhxwEjXA31Us2TBqsTUXz8eSmKcsU1IpyYRINwQq/hOYeYXboqJr2A2GoQ3EOH43X8q+YcaZvepUu0c5w7HJGHdM9FxOCBdDsU4YAJLTZLtRRSRnqg7Oj6U2dDGOsIUM2NgLn7axw3U7KklTc2bMehxy5GWrxonYoNU4i48yq7YyVMzDnHkl3WalpscCk+ck7lQEE9UdhwZx5IjT4ATyR22LPLjgKbaZx6qQYe4p1dhLI2lzyGtbqSdAEt1XF0DDaOJ0g/MSGA+gsSnUDDk1kfANOFO6FQvwp/dMFJxXTuHma5h9jh7wrcOK08jsrZBfobt+aZIyy1DfgRpsPeORVKSBw6rpdTSdkIrKEdEyJynfgSWSuHMohBihG6s1eH9kJmgIRJhoV4IWjWBAPEIUrJdQldlYqLMdufVHsIpoywk2JQR7d1kcpaCBovdy4W1SMyZJUjzHRbY5Qi5Kv1MjGsDQMzhu7kOw6q31UcEU5A230EKbHpY2BoNh80OqKx0jr216qsNwT7ERpGiy8bU/1Cc29vtX4/wAs0Y8SfZ4p6B7rclc/4I4nV/uCsU5RakF15jySNccUQG3AT+ZYzCZWG7b36hNYp1YbT6WRjlkgvBBlvhLi9hb4U3ke3roD3HT0TR/xaJ2zx71z6vwhsg1GvI8wk2ugdE8tN2+h37q8cnqPnszZcfp89o7JWvjcPvBLlZA3sueRTym1nOPtUrqmVo1L7p9rJXH8jX9mYTqArtJgMLuyUIZJnbE7c1ciqqho+9b2IOCfDHhqJw+1sfaThePcFE4sDY3klDhziaS1ni+UEk9Q0X29iZ8N4qhksMwBdsDdLsSGlqcku2XhQtHJAeKuIoqNh2fKfuxgi/q7oET4zxz7LRySt+/o1nPzO0Bt239i4MHl5L3OzOcSXEm5JPVN0Sbb7LmJYvPOc0sheN8oPlHo3ZUWD2qamppJHWY0n02CNUvC0jtTp1SuSXY0YSl0CqYNb5twdx/fuRJ3h6kAEaD2Eb/P3IrFwqB+L4aKeLhxg7qTyIf0JFCCvMcRZE7V2xOuXf7o+iGVFbM3TxHnvcI7Pw+Pwki3JC56fJo5mY9d08ZpiSxuPZqnxUO0ktfqPqPqvNTC08wqc7GE7FvfUWULoS2wJvfUEbFPdAik3yRVEFlWaLEeqmcCo7ahcmPLE4jnw9g0UrXEnVAMZo2xyFrdQF7M747tBsqs8hdqdV9X9LPe5XwY9xWupYBf1Xgt11ViFfOazJuyv4XBpxrgltpqrUDSshi0U7W97WXnykaoxLlKy6L0sJS63GAzRrC/veytRcSuFs0RA63/AKIenJj+rBDdTQlEI2IdgeJskH6o4aYEXHMj4rlFobemQlrSbFKXHGFAtEg0yaE8sp/Qp3FKL2uqOM0gMTgRcEHQ7FOrTsnKpKgLgXCxMAe1hcXG4zCxy2FiLb31VPF8PMBtJGRfa/0unHBK6LRrpGtaLANuPKANtTqpf2jvjjhY45XXaS3MTYnTayu8bfkx7uDmVRVAD6crKxhlDNOx74xdseptz9Op7KnHibSLGnjsfVHeGeJWUzXMbTtaHm7iHE3tfcEd0I6aXbJqSvk9cN4cJC7zecRyXYRYtFjuhDJnQylzACAPaP0TnQ1UQc6SKNgc4EE5zchw10IVR/D8W+TL6OJ+aXbJMrXHAg4/iMtTIA65DdbX0Glhpt1969YBgRqHnOLMbof3j0Cko2h73vAtnecrRyG2/PYe9dDwigbFGGgbD3nmlnKkUwwt8kdFhrGNs1oaOwVh1OreRby91nNoMfSqo+KyMyMVWSJBpBBgi6odilMHA35I3IzS3uQ3EIDbTX5/1TQ7I5BMqY8ptf6fEKs8ZRYXPOw69R3ROvbY7X+fuO6CvcB5m3bzsNW37g/d+IWrswtEvh5tRY36C3w5eihdAbhEsKdaVjjaziGkHYgkC4PUJwnwpl/uoJGiOdbaYkTG5PdeDCRyV+gLQ/zC4uneuZQCFrXyNa4i4HNfa6jVxwVuXB58YuXRy4ne+6s0DblQXsXaEan5ohhrd18VllbbN+Ncouhqr1Tb7mzfmrzGXXo4dm3WdOjS1aK+G1TW3LGF2UXOnII3S8RxSts+nB5X8vW24Jsel9+q3RULbWtb0KmdQhrSxrBZ24tvbqnUkD02VJ5Wsksy47eqfsOIMN+YC5pFTecn2J6w2I5C2/3m2U91SLKFxA2K0NS5wdHIWkdOfqsp8RqIiIqoZmv0a+3M8jyKzGsOk8NzonPMoIygWy5efqVFR4hLNG6nqG2eW5mF2judiRyNweaun7eTNKPu4DTMNY1jHOdlDufhg25ak7qGsibIxhmkDnNHlaWAgDtqiEb6mWJjMxDA0ABotf1I3V3D+Dpn/hyjq7RaoQ4tsxznzSQu0uExzNLWuZE/lnYMrh/EPulCcXwWenP+NGWj8wF2n0I0XYMO4LiZrITIemzf6pgfQtLcuUZbWtbS3on9VRfHImy1yfOkEha4ObuEXgxuUnzZdjbKy/Lpddefw3G03Y1o7EXb7uXsUNbRRiNwMQY7KbEC4267hdLJGfgMYNeTiHCUINiddRpy0+l10GJqS+FaPw25eYcRbmLOIF/YE2VOJRxDVwC87Ld0btPW0vtiWn2CXm8TRkmx2urGI1REYcCLgX37bKXRpVBJ729VUmkA5hc1xLiR7r+Yj2oa3H331uR3VFjsjLLR1gU+f7pF+iG1EJtY3CX+HeI7n73S4PJPfhtmZmHr7eyVpxYjnYl11HfUi45pXraQB1xpy/v1XTGYfuR026hA8ewdmUPsQOYHz7W6KsWZp9iHM1wjdsQ32OaT35rqtMc8cbt8zWm/qAuY1dOY7kXB2IHP+ie6DGWsgibbUMaPgq3QIQcnSQsYrTtY8hm11BRQ5i6+t+qYMQwJ5v11QOnksHG2t7DsvT/q+bcscU7XP7/9/IdIvuZ4EYtlNj0XinZlutiM5g5xvptyClXhs2UTxlGKB4tqgsblabPawSMpEYo5dNFWxGqytyg+Z3LmpsHYXuHRU8Zw8mZz4yCL6A6bb2XFjxHREAPdt0TngcAlaHBw78kj1WBmqeCyaSM/kcfJftb9E14dhFVHC5jHRskDd3XIHU6boqHQm9qxjkpxe+l+f6qniOGMLmPsMzdj6rOHJpjG1tRlL9WhzQQHW15orOLsPyVVyiMrTIIsDswO+1SMbe3IAHoNVYfhuVpca94AIBNxoTfQ+bTYqesb/wBH/wDofkljjKECKntoHBpdbS5u7U9VeM2zG4oPfZv/ALB/w/8AJWP+GyWv9vdYC520HU+buFY4hwiIU2drA1wO46FK2LxAYexw0cXSNJG5aMuh6hdHI26ZziqsNCJ3LET/AC/+S1LQT5C5ta59gSALa26a9kptonNa3M0jyjcdlfooQKSd/wCJjo8rubc2YG3S6MMjk6oEopKxeZLbxiw5iLv9p11PvSBieJuc7S7ndl0ampgS4dWOFupVPhvhJsXiTVO7rBjQLkAXuSe9x7lPK1GTsfCnJUhDpcPqXtztYXAmwFtbrsNHS5aVkTwC4MAcbX81tVboKC4zEZGbNB3N/kpKyItWact3RvxY67YnS8JRWLns1vuOn0XqmweiuC4DMAABl6JzoXAjsVO+nauUpAcI/AoycN0zyHtYGkbFuhRPCqDw9iSOd7FEaiwVOGssdFzfySmuODTG6kf2O4UVfGAzzWtzUFTI9smYa3WYpWEwBwB317eoTQkqMso2xL4hwVzgDFlcWg+XZzm/u8zZAKepzNbrfb4JgqsMEx8dj/M1wtY/hGnzuhclBlkeB+cnTub/AFTXaNujgoz/ALHYwxp5Bcw40wowTuIFo5TnaeQP4m/X2rpTHrdXSsmYY5G5mn+7g8itE1uVGDHPa7OPtJLbe34KOF17FGOLcG+yyNYyQvD2lwuLOABtY20Pr2QSEW0WZprs2KSfKLANlsP1WmrZbqlKIYsOqcjNDYuv7ANyoH4gNgsoafOXDowW731StUzy+ZzInPa0nzZTlH8Q/VGENx0p0OOHVIac2a3wTrh1X4hz5266Wtrp3XJ8K45bGCJaKnmv1u0gWtYHVHK7jOiqICI4HUkzQPDLX5mkjUi4A+IV1jSIrOnxR0ypku1p5te0/T6q1VuABPYn3apa4SrTPT5ib3I+FvrdGMSJMbgN3Cw9uim3RWrpF2KPLQNB/N8xdT07GF1PnALfCG4B/Eeuy91TbUzh0kI9zUD4krHxMp3RnK7INdOruqpFUmvwY5O3f5G/iW32V9jfW/vQDDYg6npw5odd8vlOx0amDHI7051tmc3XpyuluWhc2mhjil83iTZZLdxrujFfwwf7GHGYQaaQW2sRcfdOgsPck2kj/wCknHWSEfFybHkiGSNxuQGknYXNr2S9SxA00g6zQj+Yo4e0CfTFmjFpAeQI+dvqm6JjTYnVA4GARy2Gwd8JGq7SzG10ur+5MtpFwyHiviBtKGajW49NBZJuJ8fEAEAu1tbr6Jpq8DZVsc2XUE6dQex9qo4fwdDDNnYNWiw00H99VCCTXJsla4RW4Z4i+1PaACx3Mcxbqm0zE6HcKEENPK/zW3TgoNHFKsaSh+WxRSd+iHSNvqpsnIsk3C815a6BwcPKfKbdCq4k0XmUl0brW5b7d0UZpR5AOGUTYLMZsWnVH8IwFj2CR2pcSdtrG30QPEawxxnMW7EttyPdOPBsLxRQeJo4tzW7OJI+BV8at2dlyNPgXYuIBdXoseauXsqzc6qzHWnqm3noLQwYwcbVAlkieOTCPcb/AFSqTqrc85dYnpYKq8JG7ZnlBQk4rwSxuVhU2OU4KQ5MNUktneoHyU8GJSwvzMdbXmLg+qHMbo0j0RNkIdoea5SopEOYVSUjwZH0rA92pLLNBPoQQEJ4m4FbJIyaICEEaxgXzHqDpb3K9hGFva67HkDpuE50cZDfOcxWhTtCSUfgocK4MKWHJe/NFI47tlPJrfjf/dVcYxJkMbpHmzWi5+gHUoXQ8Y00pAppWsMgyvE4IDcu2lxuSeaVLklN0v1G+dhMElhe0hPsslnjCnfJFA2Nhe7I02AvpmdyRemfO9h8OemcMmUloLutvxd1Q4g4hpqcxATxiZgawhxuADqS63Toni+zO0N+PRk0rgBrYG3sSPxMXnC2eGA5wEpAO1hlPyV+bi3Oz/3VEA67fvPG/wDuh3F1bSw4fHHJMC45svh+bMTa+x0btqujLk5x47HOd7fDLfxOjYQOoAbdL9MbU7/+/D/qVSTGXkQVJNOxvhljLufmIdl3GXQ+UaK5hFA59HIHSNLy/NmbqAY9R0XY3Ugyj7QNBIPDlud84/nat0M92gIMMTY2nlDtXZg5h6b5tfct4RXh2oIOutje1+qbVL2h00vcWOJ+ITSxAssXna+wv1SF/wA11M1h4rnHcNZq7Xs1dCqsLhkJdMwSAbA7BeQ/L5YI2RjTYWWaDVG7m+GKNCcUc7Rht/8AJYfK6ZKNlU3WYM/yuJt8ETbM87u9y1K47BCUk/B1fk1JP5VW8ayhrCQoHP6qYkiX7TqVLCA+7TsdNCl6qq7FEcEqczgAuojMqyYfE+bw3EgZmsI30cbaLqclh6clzyvkbBL4oNnHYfMqrNxXITur45bUDFpJ5VuQiMjJO3NEaLD3PcGjnz6d0Srq6KBmZwBP4W8yf07qxwtM58RlebuedANA1o0ACosRX65pcIg4loMoa9g8rQGu7W2PtQO9wnwm+h1voQeaV8ZwUx3fHrHzHNn6hHJi8oz48tumBiV6EijctuHtUkkVbClJVi1kw4fJm2SOx/RFMOxAs0PvXPH8Bjl+TpeGC3L3Iw2Xkkqhx7UaphLpZY/K0i4tfbfoihnK2JvH+LeO8RMPkYdbfid+g+qSJIBmHqukz8Kv5NQeu4Ulto1BJ2a8noyx7ExYabXda3YEi9kMxJwJzDY8kx1PDcxAbl169kLxLB3wjz8yngq5Z4ssbS5YFEq22WymIHRZHBmNgCT2Vidlg4xKWhuc5RY5eVwLX9UQHGNQKZ1MC3wnG+2oPY7hMvC/ADZAHS3v05BGK/8AZREWnwnOa7kdSAfS+yHA6s5hTVshuxhPm5enRMvDLZ43O8QHI4DXoRqPmUzcPfsxkhljeZAbO84LdC22w735rrVNgsWWxY06a6JZ3JUUxuMeX2c5wufM035K26Rjd7KnxZQuoJQbEwPvkd0O+UnqOXUJQqMdJcba9x9Qsyg06N0ckaseJ6wAaG6qVFeGi5SaMSkv/WyhlrHPO+gR2NnPKg7PimupVSfFbnRB5HKJ7joBqToB1R2Ii5tloudJJZvv6d0y4JFkcA3UqlhWHOAyMGaR2rjyHqegTbhuHthGhzOO7jz9OgRUN36CzkoqvJQ4iwUTR3H/AKrRdp6/urnjZDfXTX3LqtVUBjS5xsALk9AFy6txESzOkAsHHQfr3Ko8Kl0U0+vlhjtatC1UPLnEuJJvuU88Gy3pwOjiPikZ+5TXwLPrIw9nD4j6LQkYGODWlTshcVuNXaQpxRSxrhh2r4m9ywD4t/RLbYyuyxoFxJwyJf8AFiFn/ib+buP3vmoZMflF8eXxI53JhpIzDQpkwLhsFodITc8h07q1FQjK0EbI/RxbNGp6BQTfSNLiu2TYThMTXAiNtxre10xtlVIxeEwX3cdfZyWo5x1Vkq7Ms5bnwFGkFeJIwQqzJlKJURAXW0/OyVOJcOEjHBO9QboDXxXC6zqOMO8pIttv7E5cH0LbZiNSvGJ4A3xC8DUm6JYUzIOiAqQ94dOG2toj9NVghc+hxANOrgiMOORjdw964dRfwP8AFIFabIEiwcUxD8Y96ts4rh/OELQ6xTfhjXVxMkYWSNa9jtC1wuD7CuI/tE4ZbRzNMIIikBIBN8rgdQDzGoK6IeLYfzIPxXi0NTTuZe7h5meo/pdK2ikcWRPlM5RHGSt1EuXyhTVMdtlTllzFLdjUadKj3D2Dve79+2p5Rg/Mqjw/hjp5LDQNtc8hfmukUcDYmBjBYD3k9T3TKNiSlt/Uko6VsTcrPaeZPUr09y056C8S4v8AZ4S78R8rR+9/TdUSINixx3jed3gMPlb98jm7kPQJThkt714cb76nr1K03cK1UJ2V37lFuGJy2doG7tB67j9PahL9z6rcEhaQRuCCPUahKhmdegkDmhw5i6uUzkJwyoBJts8CRv8Am1I96IxmycULRyqHEsfhpgDI7zH7rBq4+g5DuUIxzEZIYS+NmZ23ZoPMjn6LmVYX+K50jnFzjck6k/FdRyOhu4ijmku1jmg/eALb367aJ2wl8eS8ft637rj+BS3dvf13CP0fEXgVcbSfI4Bj+gufKfYSfeuWNPlIMpvpsYv2h4iYmQEH7z3D+UFK8PEThzV79rUn+FT/APcf/pC5/HUdVGcH2jZpsmNLbMfouJ3dVL/zU7qkISFe/FKzNs9KODE/A4zcWSckKqeJZSd0Cz3XklLuZX6fF8FyfGZXblVH10h/EVE4KNyKbJSxxXSPf2l3UrbZj1KgcsBTUIpUXGzkKxHVnZDGuXsOSNF4ZQoKsonw3UF1QwevyKXGuRrhF4+1sH7rj8P6roptjZ8qWKV/ARxvBDH5o7lnTm3t3CAUNG+eQRxWJOpPJo6nsuhYpVBgABAc7YabczqhGYx62doQ46HNcX1eWjUG+9raLXDC5cngPPSoOYThzaeMMbrzc7m49SrZelrC+KQ4hsttdngWB65m/ht121R/Nz3RlFx4ZNSvklc9cx4wxLxqggHyx3YPX8R94t7E58R4n4MLnA+Y+Vvqf01K5fZGK8nMy60DqFohYGnknARP3K8hen7rwlCPfDFQXQMI1dG4sPo7UfUJtppGk73KQOA6vLK5nJ7fi3X6lOFM6z/amsUt4zJaF1udh8Ug4/GA5pvYkH3aJ6xY+R1/VJGKvzOB5AW+unfuinwdXJ54e+8TcEDmEXxLhdxPiOOYOFyOhP0QaskDWMzW8zh2sNyTz6Hv33XTqCpEkTXciLEdxoQUyltRzViVxrM59FSudqWvcxx7htgf5UmnUJ/4zpg2lmaNhLG9vbMNfkVz6I6JWciWKVXaZzXabHv+qGOC9tKSUFLsvjzzx9dB37C7oVt1EeirYZjskVh99n5XfQ8k74XWQztuy3dp3b6j6qEsNGta9/AnOoj0Kry0pGtl0gQs6BRvomdAl2BetvwcxfCeiiLV0aooGdENno2flCbYTeqXwJWU9FI2J3QpmdGOgXl8rWi5sB1XbAfU14AIp3dEU4Kdesv0Y/6KliVeXC2w5D9VZ4SkEbKiY7tblHz+ZCeMNqJZdQ8tLwFIsQdLVym5yjRttdG6bc9V7xCxbawIsfwi1uZBBuAfTQlZT4f4MTNAXm7naEk2A0bYja4XioYdRpe33gANXbct9NweS1Y37THNck+D4Ux8WZ4N3a97WRbD6ExXDXnLyadQP09ikgFgB0A+Cq41iHgwufz2b/EdlCUm2VSpCpxhiHizZR92O4/zHc/ABACFslaJTIBJFCXbC69z0z4yM7S2+1+av0uNtY0AQAEC2YO1/wBKH11aZH5ncrAC97BC3fQ1Kim9pudF4LT0KxYgAt4VUGKVj7HyuB9nP4XXSL+a6xYmAyPHpyGAdbn3f7pYbGSdRr8v719x9mLEUcQYxFfa92jT1O6aODq8geGdiNP4hv7xb3LFiZnFnjaIuhsO5PewNr+9c0pweixYlXgBKW9lpuvJYsXHGFp6KejnfG4PYS1w/ux6hYsXHDvgePiYZXDI8cuTu4/RGxKsWKclQyZFK7RD6hqxYlCB8QmEYufYOaW56pzzd3sHJYsVIgZWqHFNvDeGkQsa4aOcJHeg1APwWliEjkHMUebsA0OpB6Hl8MyoDkbaAXAIIDQSND1dcLFirD7RJdhdpSdxfWl8gjGzN/4j+g+axYox7KPoX7FasehWLFQU1lPRR2JcNOaxYg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xQTEhUUExQWFBUXGBgXGRgXGBgXFxgYFxcXFx0cFxgYHCggGBwlHRQVITEhJSkrLi4uFx8zODMsNygtLiwBCgoKDg0OGhAQGiwkHyQsLCwsLCwsLCwsLCwsLCwsLCwsLCwsLCwsLCwsLCwsLCwsLCwsLCwsLCwsLCwsLCwsLP/AABEIALgA8AMBIgACEQEDEQH/xAAcAAACAgMBAQAAAAAAAAAAAAAFBgMEAAEHAgj/xABCEAABAwIEBAMFBQYEBQUAAAABAAIDBBEFEiExBkFRYRMicYGRobHBFDJCUtEHYnKi4fAjgrLxFRYkc9IzNGNlg//EABoBAAMBAQEBAAAAAAAAAAAAAAECAwQABQb/xAArEQACAgEEAQMDAwUAAAAAAAAAAQIRAwQSITFBEyJRFDJhcZGxBYHB0fD/2gAMAwEAAhEDEQA/AOOFxvzUkL7HXX2qTEQM5ttfkq4avcwytE2PlHUwmDUAG2gKUKk+Y+qrh50U1OLnXTutemwqDbvsRuzTbpr4ZxVsd/EtZEcP4TZJDmDxfe6U8SpxG8tB2Tp4tTcDuVyX+Jqpj3XjtY32QFwPVerojQ1ETNXtc7sLC/tK76jT6eG1yTr9ztrkCsp6q3RU7nGwurFXUQHVgkF+RAIHtBRDhxwEjXA31Us2TBqsTUXz8eSmKcsU1IpyYRINwQq/hOYeYXboqJr2A2GoQ3EOH43X8q+YcaZvepUu0c5w7HJGHdM9FxOCBdDsU4YAJLTZLtRRSRnqg7Oj6U2dDGOsIUM2NgLn7axw3U7KklTc2bMehxy5GWrxonYoNU4i48yq7YyVMzDnHkl3WalpscCk+ck7lQEE9UdhwZx5IjT4ATyR22LPLjgKbaZx6qQYe4p1dhLI2lzyGtbqSdAEt1XF0DDaOJ0g/MSGA+gsSnUDDk1kfANOFO6FQvwp/dMFJxXTuHma5h9jh7wrcOK08jsrZBfobt+aZIyy1DfgRpsPeORVKSBw6rpdTSdkIrKEdEyJynfgSWSuHMohBihG6s1eH9kJmgIRJhoV4IWjWBAPEIUrJdQldlYqLMdufVHsIpoywk2JQR7d1kcpaCBovdy4W1SMyZJUjzHRbY5Qi5Kv1MjGsDQMzhu7kOw6q31UcEU5A230EKbHpY2BoNh80OqKx0jr216qsNwT7ERpGiy8bU/1Cc29vtX4/wAs0Y8SfZ4p6B7rclc/4I4nV/uCsU5RakF15jySNccUQG3AT+ZYzCZWG7b36hNYp1YbT6WRjlkgvBBlvhLi9hb4U3ke3roD3HT0TR/xaJ2zx71z6vwhsg1GvI8wk2ugdE8tN2+h37q8cnqPnszZcfp89o7JWvjcPvBLlZA3sueRTym1nOPtUrqmVo1L7p9rJXH8jX9mYTqArtJgMLuyUIZJnbE7c1ciqqho+9b2IOCfDHhqJw+1sfaThePcFE4sDY3klDhziaS1ni+UEk9Q0X29iZ8N4qhksMwBdsDdLsSGlqcku2XhQtHJAeKuIoqNh2fKfuxgi/q7oET4zxz7LRySt+/o1nPzO0Bt239i4MHl5L3OzOcSXEm5JPVN0Sbb7LmJYvPOc0sheN8oPlHo3ZUWD2qamppJHWY0n02CNUvC0jtTp1SuSXY0YSl0CqYNb5twdx/fuRJ3h6kAEaD2Eb/P3IrFwqB+L4aKeLhxg7qTyIf0JFCCvMcRZE7V2xOuXf7o+iGVFbM3TxHnvcI7Pw+Pwki3JC56fJo5mY9d08ZpiSxuPZqnxUO0ktfqPqPqvNTC08wqc7GE7FvfUWULoS2wJvfUEbFPdAik3yRVEFlWaLEeqmcCo7ahcmPLE4jnw9g0UrXEnVAMZo2xyFrdQF7M747tBsqs8hdqdV9X9LPe5XwY9xWupYBf1Xgt11ViFfOazJuyv4XBpxrgltpqrUDSshi0U7W97WXnykaoxLlKy6L0sJS63GAzRrC/veytRcSuFs0RA63/AKIenJj+rBDdTQlEI2IdgeJskH6o4aYEXHMj4rlFobemQlrSbFKXHGFAtEg0yaE8sp/Qp3FKL2uqOM0gMTgRcEHQ7FOrTsnKpKgLgXCxMAe1hcXG4zCxy2FiLb31VPF8PMBtJGRfa/0unHBK6LRrpGtaLANuPKANtTqpf2jvjjhY45XXaS3MTYnTayu8bfkx7uDmVRVAD6crKxhlDNOx74xdseptz9Op7KnHibSLGnjsfVHeGeJWUzXMbTtaHm7iHE3tfcEd0I6aXbJqSvk9cN4cJC7zecRyXYRYtFjuhDJnQylzACAPaP0TnQ1UQc6SKNgc4EE5zchw10IVR/D8W+TL6OJ+aXbJMrXHAg4/iMtTIA65DdbX0Glhpt1969YBgRqHnOLMbof3j0Cko2h73vAtnecrRyG2/PYe9dDwigbFGGgbD3nmlnKkUwwt8kdFhrGNs1oaOwVh1OreRby91nNoMfSqo+KyMyMVWSJBpBBgi6odilMHA35I3IzS3uQ3EIDbTX5/1TQ7I5BMqY8ptf6fEKs8ZRYXPOw69R3ROvbY7X+fuO6CvcB5m3bzsNW37g/d+IWrswtEvh5tRY36C3w5eihdAbhEsKdaVjjaziGkHYgkC4PUJwnwpl/uoJGiOdbaYkTG5PdeDCRyV+gLQ/zC4uneuZQCFrXyNa4i4HNfa6jVxwVuXB58YuXRy4ne+6s0DblQXsXaEan5ohhrd18VllbbN+Ncouhqr1Tb7mzfmrzGXXo4dm3WdOjS1aK+G1TW3LGF2UXOnII3S8RxSts+nB5X8vW24Jsel9+q3RULbWtb0KmdQhrSxrBZ24tvbqnUkD02VJ5Wsksy47eqfsOIMN+YC5pFTecn2J6w2I5C2/3m2U91SLKFxA2K0NS5wdHIWkdOfqsp8RqIiIqoZmv0a+3M8jyKzGsOk8NzonPMoIygWy5efqVFR4hLNG6nqG2eW5mF2judiRyNweaun7eTNKPu4DTMNY1jHOdlDufhg25ak7qGsibIxhmkDnNHlaWAgDtqiEb6mWJjMxDA0ABotf1I3V3D+Dpn/hyjq7RaoQ4tsxznzSQu0uExzNLWuZE/lnYMrh/EPulCcXwWenP+NGWj8wF2n0I0XYMO4LiZrITIemzf6pgfQtLcuUZbWtbS3on9VRfHImy1yfOkEha4ObuEXgxuUnzZdjbKy/Lpddefw3G03Y1o7EXb7uXsUNbRRiNwMQY7KbEC4267hdLJGfgMYNeTiHCUINiddRpy0+l10GJqS+FaPw25eYcRbmLOIF/YE2VOJRxDVwC87Ld0btPW0vtiWn2CXm8TRkmx2urGI1REYcCLgX37bKXRpVBJ729VUmkA5hc1xLiR7r+Yj2oa3H331uR3VFjsjLLR1gU+f7pF+iG1EJtY3CX+HeI7n73S4PJPfhtmZmHr7eyVpxYjnYl11HfUi45pXraQB1xpy/v1XTGYfuR026hA8ewdmUPsQOYHz7W6KsWZp9iHM1wjdsQ32OaT35rqtMc8cbt8zWm/qAuY1dOY7kXB2IHP+ie6DGWsgibbUMaPgq3QIQcnSQsYrTtY8hm11BRQ5i6+t+qYMQwJ5v11QOnksHG2t7DsvT/q+bcscU7XP7/9/IdIvuZ4EYtlNj0XinZlutiM5g5xvptyClXhs2UTxlGKB4tqgsblabPawSMpEYo5dNFWxGqytyg+Z3LmpsHYXuHRU8Zw8mZz4yCL6A6bb2XFjxHREAPdt0TngcAlaHBw78kj1WBmqeCyaSM/kcfJftb9E14dhFVHC5jHRskDd3XIHU6boqHQm9qxjkpxe+l+f6qniOGMLmPsMzdj6rOHJpjG1tRlL9WhzQQHW15orOLsPyVVyiMrTIIsDswO+1SMbe3IAHoNVYfhuVpca94AIBNxoTfQ+bTYqesb/wBH/wDofkljjKECKntoHBpdbS5u7U9VeM2zG4oPfZv/ALB/w/8AJWP+GyWv9vdYC520HU+buFY4hwiIU2drA1wO46FK2LxAYexw0cXSNJG5aMuh6hdHI26ZziqsNCJ3LET/AC/+S1LQT5C5ta59gSALa26a9kptonNa3M0jyjcdlfooQKSd/wCJjo8rubc2YG3S6MMjk6oEopKxeZLbxiw5iLv9p11PvSBieJuc7S7ndl0ampgS4dWOFupVPhvhJsXiTVO7rBjQLkAXuSe9x7lPK1GTsfCnJUhDpcPqXtztYXAmwFtbrsNHS5aVkTwC4MAcbX81tVboKC4zEZGbNB3N/kpKyItWact3RvxY67YnS8JRWLns1vuOn0XqmweiuC4DMAABl6JzoXAjsVO+nauUpAcI/AoycN0zyHtYGkbFuhRPCqDw9iSOd7FEaiwVOGssdFzfySmuODTG6kf2O4UVfGAzzWtzUFTI9smYa3WYpWEwBwB317eoTQkqMso2xL4hwVzgDFlcWg+XZzm/u8zZAKepzNbrfb4JgqsMEx8dj/M1wtY/hGnzuhclBlkeB+cnTub/AFTXaNujgoz/ALHYwxp5Bcw40wowTuIFo5TnaeQP4m/X2rpTHrdXSsmYY5G5mn+7g8itE1uVGDHPa7OPtJLbe34KOF17FGOLcG+yyNYyQvD2lwuLOABtY20Pr2QSEW0WZprs2KSfKLANlsP1WmrZbqlKIYsOqcjNDYuv7ANyoH4gNgsoafOXDowW731StUzy+ZzInPa0nzZTlH8Q/VGENx0p0OOHVIac2a3wTrh1X4hz5266Wtrp3XJ8K45bGCJaKnmv1u0gWtYHVHK7jOiqICI4HUkzQPDLX5mkjUi4A+IV1jSIrOnxR0ypku1p5te0/T6q1VuABPYn3apa4SrTPT5ib3I+FvrdGMSJMbgN3Cw9uim3RWrpF2KPLQNB/N8xdT07GF1PnALfCG4B/Eeuy91TbUzh0kI9zUD4krHxMp3RnK7INdOruqpFUmvwY5O3f5G/iW32V9jfW/vQDDYg6npw5odd8vlOx0amDHI7051tmc3XpyuluWhc2mhjil83iTZZLdxrujFfwwf7GHGYQaaQW2sRcfdOgsPck2kj/wCknHWSEfFybHkiGSNxuQGknYXNr2S9SxA00g6zQj+Yo4e0CfTFmjFpAeQI+dvqm6JjTYnVA4GARy2Gwd8JGq7SzG10ur+5MtpFwyHiviBtKGajW49NBZJuJ8fEAEAu1tbr6Jpq8DZVsc2XUE6dQex9qo4fwdDDNnYNWiw00H99VCCTXJsla4RW4Z4i+1PaACx3Mcxbqm0zE6HcKEENPK/zW3TgoNHFKsaSh+WxRSd+iHSNvqpsnIsk3C815a6BwcPKfKbdCq4k0XmUl0brW5b7d0UZpR5AOGUTYLMZsWnVH8IwFj2CR2pcSdtrG30QPEawxxnMW7EttyPdOPBsLxRQeJo4tzW7OJI+BV8at2dlyNPgXYuIBdXoseauXsqzc6qzHWnqm3noLQwYwcbVAlkieOTCPcb/AFSqTqrc85dYnpYKq8JG7ZnlBQk4rwSxuVhU2OU4KQ5MNUktneoHyU8GJSwvzMdbXmLg+qHMbo0j0RNkIdoea5SopEOYVSUjwZH0rA92pLLNBPoQQEJ4m4FbJIyaICEEaxgXzHqDpb3K9hGFva67HkDpuE50cZDfOcxWhTtCSUfgocK4MKWHJe/NFI47tlPJrfjf/dVcYxJkMbpHmzWi5+gHUoXQ8Y00pAppWsMgyvE4IDcu2lxuSeaVLklN0v1G+dhMElhe0hPsslnjCnfJFA2Nhe7I02AvpmdyRemfO9h8OemcMmUloLutvxd1Q4g4hpqcxATxiZgawhxuADqS63Toni+zO0N+PRk0rgBrYG3sSPxMXnC2eGA5wEpAO1hlPyV+bi3Oz/3VEA67fvPG/wDuh3F1bSw4fHHJMC45svh+bMTa+x0btqujLk5x47HOd7fDLfxOjYQOoAbdL9MbU7/+/D/qVSTGXkQVJNOxvhljLufmIdl3GXQ+UaK5hFA59HIHSNLy/NmbqAY9R0XY3Ugyj7QNBIPDlud84/nat0M92gIMMTY2nlDtXZg5h6b5tfct4RXh2oIOutje1+qbVL2h00vcWOJ+ITSxAssXna+wv1SF/wA11M1h4rnHcNZq7Xs1dCqsLhkJdMwSAbA7BeQ/L5YI2RjTYWWaDVG7m+GKNCcUc7Rht/8AJYfK6ZKNlU3WYM/yuJt8ETbM87u9y1K47BCUk/B1fk1JP5VW8ayhrCQoHP6qYkiX7TqVLCA+7TsdNCl6qq7FEcEqczgAuojMqyYfE+bw3EgZmsI30cbaLqclh6clzyvkbBL4oNnHYfMqrNxXITur45bUDFpJ5VuQiMjJO3NEaLD3PcGjnz6d0Srq6KBmZwBP4W8yf07qxwtM58RlebuedANA1o0ACosRX65pcIg4loMoa9g8rQGu7W2PtQO9wnwm+h1voQeaV8ZwUx3fHrHzHNn6hHJi8oz48tumBiV6EijctuHtUkkVbClJVi1kw4fJm2SOx/RFMOxAs0PvXPH8Bjl+TpeGC3L3Iw2Xkkqhx7UaphLpZY/K0i4tfbfoihnK2JvH+LeO8RMPkYdbfid+g+qSJIBmHqukz8Kv5NQeu4Ulto1BJ2a8noyx7ExYabXda3YEi9kMxJwJzDY8kx1PDcxAbl169kLxLB3wjz8yngq5Z4ssbS5YFEq22WymIHRZHBmNgCT2Vidlg4xKWhuc5RY5eVwLX9UQHGNQKZ1MC3wnG+2oPY7hMvC/ADZAHS3v05BGK/8AZREWnwnOa7kdSAfS+yHA6s5hTVshuxhPm5enRMvDLZ43O8QHI4DXoRqPmUzcPfsxkhljeZAbO84LdC22w735rrVNgsWWxY06a6JZ3JUUxuMeX2c5wufM035K26Rjd7KnxZQuoJQbEwPvkd0O+UnqOXUJQqMdJcba9x9Qsyg06N0ckaseJ6wAaG6qVFeGi5SaMSkv/WyhlrHPO+gR2NnPKg7PimupVSfFbnRB5HKJ7joBqToB1R2Ii5tloudJJZvv6d0y4JFkcA3UqlhWHOAyMGaR2rjyHqegTbhuHthGhzOO7jz9OgRUN36CzkoqvJQ4iwUTR3H/AKrRdp6/urnjZDfXTX3LqtVUBjS5xsALk9AFy6txESzOkAsHHQfr3Ko8Kl0U0+vlhjtatC1UPLnEuJJvuU88Gy3pwOjiPikZ+5TXwLPrIw9nD4j6LQkYGODWlTshcVuNXaQpxRSxrhh2r4m9ywD4t/RLbYyuyxoFxJwyJf8AFiFn/ib+buP3vmoZMflF8eXxI53JhpIzDQpkwLhsFodITc8h07q1FQjK0EbI/RxbNGp6BQTfSNLiu2TYThMTXAiNtxre10xtlVIxeEwX3cdfZyWo5x1Vkq7Ms5bnwFGkFeJIwQqzJlKJURAXW0/OyVOJcOEjHBO9QboDXxXC6zqOMO8pIttv7E5cH0LbZiNSvGJ4A3xC8DUm6JYUzIOiAqQ94dOG2toj9NVghc+hxANOrgiMOORjdw964dRfwP8AFIFabIEiwcUxD8Y96ts4rh/OELQ6xTfhjXVxMkYWSNa9jtC1wuD7CuI/tE4ZbRzNMIIikBIBN8rgdQDzGoK6IeLYfzIPxXi0NTTuZe7h5meo/pdK2ikcWRPlM5RHGSt1EuXyhTVMdtlTllzFLdjUadKj3D2Dve79+2p5Rg/Mqjw/hjp5LDQNtc8hfmukUcDYmBjBYD3k9T3TKNiSlt/Uko6VsTcrPaeZPUr09y056C8S4v8AZ4S78R8rR+9/TdUSINixx3jed3gMPlb98jm7kPQJThkt714cb76nr1K03cK1UJ2V37lFuGJy2doG7tB67j9PahL9z6rcEhaQRuCCPUahKhmdegkDmhw5i6uUzkJwyoBJts8CRv8Am1I96IxmycULRyqHEsfhpgDI7zH7rBq4+g5DuUIxzEZIYS+NmZ23ZoPMjn6LmVYX+K50jnFzjck6k/FdRyOhu4ijmku1jmg/eALb367aJ2wl8eS8ft637rj+BS3dvf13CP0fEXgVcbSfI4Bj+gufKfYSfeuWNPlIMpvpsYv2h4iYmQEH7z3D+UFK8PEThzV79rUn+FT/APcf/pC5/HUdVGcH2jZpsmNLbMfouJ3dVL/zU7qkISFe/FKzNs9KODE/A4zcWSckKqeJZSd0Cz3XklLuZX6fF8FyfGZXblVH10h/EVE4KNyKbJSxxXSPf2l3UrbZj1KgcsBTUIpUXGzkKxHVnZDGuXsOSNF4ZQoKsonw3UF1QwevyKXGuRrhF4+1sH7rj8P6roptjZ8qWKV/ARxvBDH5o7lnTm3t3CAUNG+eQRxWJOpPJo6nsuhYpVBgABAc7YabczqhGYx62doQ46HNcX1eWjUG+9raLXDC5cngPPSoOYThzaeMMbrzc7m49SrZelrC+KQ4hsttdngWB65m/ht121R/Nz3RlFx4ZNSvklc9cx4wxLxqggHyx3YPX8R94t7E58R4n4MLnA+Y+Vvqf01K5fZGK8nMy60DqFohYGnknARP3K8hen7rwlCPfDFQXQMI1dG4sPo7UfUJtppGk73KQOA6vLK5nJ7fi3X6lOFM6z/amsUt4zJaF1udh8Ug4/GA5pvYkH3aJ6xY+R1/VJGKvzOB5AW+unfuinwdXJ54e+8TcEDmEXxLhdxPiOOYOFyOhP0QaskDWMzW8zh2sNyTz6Hv33XTqCpEkTXciLEdxoQUyltRzViVxrM59FSudqWvcxx7htgf5UmnUJ/4zpg2lmaNhLG9vbMNfkVz6I6JWciWKVXaZzXabHv+qGOC9tKSUFLsvjzzx9dB37C7oVt1EeirYZjskVh99n5XfQ8k74XWQztuy3dp3b6j6qEsNGta9/AnOoj0Kry0pGtl0gQs6BRvomdAl2BetvwcxfCeiiLV0aooGdENno2flCbYTeqXwJWU9FI2J3QpmdGOgXl8rWi5sB1XbAfU14AIp3dEU4Kdesv0Y/6KliVeXC2w5D9VZ4SkEbKiY7tblHz+ZCeMNqJZdQ8tLwFIsQdLVym5yjRttdG6bc9V7xCxbawIsfwi1uZBBuAfTQlZT4f4MTNAXm7naEk2A0bYja4XioYdRpe33gANXbct9NweS1Y37THNck+D4Ux8WZ4N3a97WRbD6ExXDXnLyadQP09ikgFgB0A+Cq41iHgwufz2b/EdlCUm2VSpCpxhiHizZR92O4/zHc/ABACFslaJTIBJFCXbC69z0z4yM7S2+1+av0uNtY0AQAEC2YO1/wBKH11aZH5ncrAC97BC3fQ1Kim9pudF4LT0KxYgAt4VUGKVj7HyuB9nP4XXSL+a6xYmAyPHpyGAdbn3f7pYbGSdRr8v719x9mLEUcQYxFfa92jT1O6aODq8geGdiNP4hv7xb3LFiZnFnjaIuhsO5PewNr+9c0pweixYlXgBKW9lpuvJYsXHGFp6KejnfG4PYS1w/ux6hYsXHDvgePiYZXDI8cuTu4/RGxKsWKclQyZFK7RD6hqxYlCB8QmEYufYOaW56pzzd3sHJYsVIgZWqHFNvDeGkQsa4aOcJHeg1APwWliEjkHMUebsA0OpB6Hl8MyoDkbaAXAIIDQSND1dcLFirD7RJdhdpSdxfWl8gjGzN/4j+g+axYox7KPoX7FasehWLFQU1lPRR2JcNOaxYg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www.taxwarriors.com/Portals/127975/images/Candidates1-resized-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819400"/>
            <a:ext cx="3200400" cy="344805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One Party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S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ystem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668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All candidates are from the same party</a:t>
            </a:r>
          </a:p>
          <a:p>
            <a:pPr algn="ctr">
              <a:buFontTx/>
              <a:buChar char="-"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No opposition</a:t>
            </a:r>
          </a:p>
          <a:p>
            <a:pPr algn="ctr">
              <a:buFontTx/>
              <a:buChar char="-"/>
            </a:pP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G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oal: maintain power</a:t>
            </a:r>
          </a:p>
          <a:p>
            <a:pPr algn="ctr">
              <a:buFontTx/>
              <a:buChar char="-"/>
            </a:pP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Example: China</a:t>
            </a:r>
          </a:p>
          <a:p>
            <a:pPr algn="ctr">
              <a:buFontTx/>
              <a:buChar char="-"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16386" name="Picture 2" descr="http://www.law.columbia.edu/ipimages/Information_technology/images/check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1981200" cy="1730829"/>
          </a:xfrm>
          <a:prstGeom prst="rect">
            <a:avLst/>
          </a:prstGeom>
          <a:noFill/>
        </p:spPr>
      </p:pic>
      <p:pic>
        <p:nvPicPr>
          <p:cNvPr id="16390" name="Picture 6" descr="http://alastairotter.com/files/2010/11/600px-Red_x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724400"/>
            <a:ext cx="1524000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81200" y="4648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rgbClr val="92D050"/>
                </a:solidFill>
              </a:rPr>
              <a:t> Unity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Efficiency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No gridlock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648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No options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Corruption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No checking</a:t>
            </a:r>
          </a:p>
        </p:txBody>
      </p:sp>
      <p:pic>
        <p:nvPicPr>
          <p:cNvPr id="16392" name="Picture 8" descr="http://t0.gstatic.com/images?q=tbn:ANd9GcTkQag4NcVzd1Sz-a4OlXVP3MmR-UOYgIOzzwH6Lw9G42l9A8kbDs9wvru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057400"/>
            <a:ext cx="1362075" cy="904876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6394" name="Picture 10" descr="http://upload.wikimedia.org/wikipedia/commons/thumb/5/51/Flag_of_North_Korea.svg/125px-Flag_of_North_Korea.svg.png">
            <a:hlinkClick r:id="rId7" tooltip="Flag of North Korea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1828800"/>
            <a:ext cx="1190625" cy="600076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6396" name="Picture 12" descr="http://upload.wikimedia.org/wikipedia/commons/thumb/2/21/Flag_of_Vietnam.svg/125px-Flag_of_Vietnam.svg.png">
            <a:hlinkClick r:id="rId9" tooltip="Flag of Vietnam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2667000"/>
            <a:ext cx="1190625" cy="790576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T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wo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P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arty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S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ystem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66800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Two main parties dominate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gov’t</a:t>
            </a:r>
            <a:endParaRPr lang="en-US" sz="4400" dirty="0" smtClean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  <a:p>
            <a:pPr algn="ctr">
              <a:buFontTx/>
              <a:buChar char="-"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Other parties may exist but have difficulty competing</a:t>
            </a:r>
          </a:p>
          <a:p>
            <a:pPr algn="ctr">
              <a:buFontTx/>
              <a:buChar char="-"/>
            </a:pP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Example: US</a:t>
            </a:r>
          </a:p>
          <a:p>
            <a:pPr algn="ctr">
              <a:buFontTx/>
              <a:buChar char="-"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16386" name="Picture 2" descr="http://www.law.columbia.edu/ipimages/Information_technology/images/check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1981200" cy="1730829"/>
          </a:xfrm>
          <a:prstGeom prst="rect">
            <a:avLst/>
          </a:prstGeom>
          <a:noFill/>
        </p:spPr>
      </p:pic>
      <p:pic>
        <p:nvPicPr>
          <p:cNvPr id="16390" name="Picture 6" descr="http://alastairotter.com/files/2010/11/600px-Red_x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724400"/>
            <a:ext cx="1524000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81200" y="4648200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rgbClr val="92D050"/>
                </a:solidFill>
              </a:rPr>
              <a:t> Two Options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Mostly stable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Parties check each other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4196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Divides country 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Hard for minority views to be heard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Only 2 choices</a:t>
            </a:r>
          </a:p>
        </p:txBody>
      </p:sp>
      <p:pic>
        <p:nvPicPr>
          <p:cNvPr id="17410" name="Picture 2" descr="}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200400"/>
            <a:ext cx="1905000" cy="1000125"/>
          </a:xfrm>
          <a:prstGeom prst="rect">
            <a:avLst/>
          </a:prstGeom>
          <a:noFill/>
        </p:spPr>
      </p:pic>
      <p:pic>
        <p:nvPicPr>
          <p:cNvPr id="17414" name="Picture 6" descr="http://www.pbs.org/independentlens/unreasonableman/images/twoparty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124200"/>
            <a:ext cx="2238375" cy="1051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M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ulti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P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arty System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66800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Many parties exist</a:t>
            </a:r>
          </a:p>
          <a:p>
            <a:pPr algn="ctr">
              <a:buFontTx/>
              <a:buChar char="-"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Could have dominant parties, but lesser parties have influence</a:t>
            </a:r>
          </a:p>
          <a:p>
            <a:pPr algn="ctr">
              <a:buFontTx/>
              <a:buChar char="-"/>
            </a:pP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Example: France</a:t>
            </a:r>
          </a:p>
          <a:p>
            <a:pPr algn="ctr">
              <a:buFontTx/>
              <a:buChar char="-"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16386" name="Picture 2" descr="http://www.law.columbia.edu/ipimages/Information_technology/images/check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1981200" cy="1730829"/>
          </a:xfrm>
          <a:prstGeom prst="rect">
            <a:avLst/>
          </a:prstGeom>
          <a:noFill/>
        </p:spPr>
      </p:pic>
      <p:pic>
        <p:nvPicPr>
          <p:cNvPr id="16390" name="Picture 6" descr="http://alastairotter.com/files/2010/11/600px-Red_x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029200"/>
            <a:ext cx="1524000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81200" y="49530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rgbClr val="92D050"/>
                </a:solidFill>
              </a:rPr>
              <a:t> Many options to choose from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9530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Vote splits too many ways; hard to get majority</a:t>
            </a:r>
          </a:p>
        </p:txBody>
      </p:sp>
      <p:pic>
        <p:nvPicPr>
          <p:cNvPr id="18434" name="Picture 2" descr="http://upload.wikimedia.org/wikipedia/commons/thumb/c/c3/Flag_of_France.svg/125px-Flag_of_France.svg.png">
            <a:hlinkClick r:id="rId5" tooltip="Flag of Franc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200400"/>
            <a:ext cx="1190625" cy="790576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f/fc/Flag_of_Mexico.svg/125px-Flag_of_Mexico.svg.png">
            <a:hlinkClick r:id="rId7" tooltip="Flag of Mexico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200400"/>
            <a:ext cx="1190625" cy="676276"/>
          </a:xfrm>
          <a:prstGeom prst="rect">
            <a:avLst/>
          </a:prstGeom>
          <a:noFill/>
        </p:spPr>
      </p:pic>
      <p:pic>
        <p:nvPicPr>
          <p:cNvPr id="18438" name="Picture 6" descr="http://upload.wikimedia.org/wikipedia/commons/thumb/b/ba/Flag_of_Germany.svg/125px-Flag_of_Germany.svg.png">
            <a:hlinkClick r:id="rId9" tooltip="Flag of Germany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4038600"/>
            <a:ext cx="1190625" cy="714375"/>
          </a:xfrm>
          <a:prstGeom prst="rect">
            <a:avLst/>
          </a:prstGeom>
          <a:noFill/>
        </p:spPr>
      </p:pic>
      <p:pic>
        <p:nvPicPr>
          <p:cNvPr id="18440" name="Picture 8" descr="http://upload.wikimedia.org/wikipedia/commons/thumb/0/05/Flag_of_Brazil.svg/125px-Flag_of_Brazil.svg.png">
            <a:hlinkClick r:id="rId11" tooltip="Flag of Brazil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" y="3962400"/>
            <a:ext cx="1190625" cy="83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M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ulti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P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arty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S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ystem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T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erms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66801"/>
            <a:ext cx="868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Majority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:  More than half</a:t>
            </a:r>
            <a:b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</a:br>
            <a:endParaRPr lang="en-US" sz="4400" dirty="0" smtClean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  <a:p>
            <a:r>
              <a:rPr lang="en-US" sz="44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Plurality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: More than any other (but maybe not half)</a:t>
            </a:r>
            <a:b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</a:br>
            <a:endParaRPr lang="en-US" sz="4400" dirty="0" smtClean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  <a:p>
            <a:r>
              <a:rPr lang="en-US" sz="44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Coalition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: Parties join together; temporarily work together </a:t>
            </a:r>
            <a:b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</a:b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to get majority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20482" name="Picture 2" descr="http://www.advantagelumber.com/images/graph.gif"/>
          <p:cNvPicPr>
            <a:picLocks noChangeAspect="1" noChangeArrowheads="1"/>
          </p:cNvPicPr>
          <p:nvPr/>
        </p:nvPicPr>
        <p:blipFill>
          <a:blip r:embed="rId3" cstate="print"/>
          <a:srcRect l="5725" t="6557" r="25581" b="-546"/>
          <a:stretch>
            <a:fillRect/>
          </a:stretch>
        </p:blipFill>
        <p:spPr bwMode="auto">
          <a:xfrm>
            <a:off x="6858000" y="914400"/>
            <a:ext cx="1740195" cy="1558925"/>
          </a:xfrm>
          <a:prstGeom prst="rect">
            <a:avLst/>
          </a:prstGeom>
          <a:noFill/>
        </p:spPr>
      </p:pic>
      <p:pic>
        <p:nvPicPr>
          <p:cNvPr id="20484" name="Picture 4" descr="http://selectricity.org/graph/plurality_pie/185/graph.png"/>
          <p:cNvPicPr>
            <a:picLocks noChangeAspect="1" noChangeArrowheads="1"/>
          </p:cNvPicPr>
          <p:nvPr/>
        </p:nvPicPr>
        <p:blipFill>
          <a:blip r:embed="rId4" cstate="print"/>
          <a:srcRect l="34102" t="31444" r="33590" b="12556"/>
          <a:stretch>
            <a:fillRect/>
          </a:stretch>
        </p:blipFill>
        <p:spPr bwMode="auto">
          <a:xfrm>
            <a:off x="5715000" y="3124200"/>
            <a:ext cx="1371600" cy="1371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934200" y="31242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000" y="43434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6" name="Picture 6" descr="http://edea360.files.wordpress.com/2009/04/coaliation-11.gif?w=282&amp;h=271"/>
          <p:cNvPicPr>
            <a:picLocks noChangeAspect="1" noChangeArrowheads="1"/>
          </p:cNvPicPr>
          <p:nvPr/>
        </p:nvPicPr>
        <p:blipFill>
          <a:blip r:embed="rId5" cstate="print"/>
          <a:srcRect l="19944" t="20154" r="20222" b="10665"/>
          <a:stretch>
            <a:fillRect/>
          </a:stretch>
        </p:blipFill>
        <p:spPr bwMode="auto">
          <a:xfrm>
            <a:off x="7239000" y="5181600"/>
            <a:ext cx="1371600" cy="1524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M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ulti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P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arty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S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ystem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T</a:t>
            </a:r>
            <a:r>
              <a:rPr lang="en-US" sz="4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erms</a:t>
            </a:r>
            <a:endParaRPr lang="en-US" sz="40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pic>
        <p:nvPicPr>
          <p:cNvPr id="21508" name="Picture 4" descr="http://t0.gstatic.com/images?q=tbn:ANd9GcS1_sG6UhiAGiyV4f0cEoIuRmQZ0aHkcpBjWF16O-wwGU4dKxN19s9G_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219200"/>
            <a:ext cx="1104900" cy="1104901"/>
          </a:xfrm>
          <a:prstGeom prst="rect">
            <a:avLst/>
          </a:prstGeom>
          <a:noFill/>
        </p:spPr>
      </p:pic>
      <p:pic>
        <p:nvPicPr>
          <p:cNvPr id="21510" name="Picture 6" descr="http://t3.gstatic.com/images?q=tbn:ANd9GcTy6otxwmm9hK1KzErq87IaCZxHZp7ToIMhpV1Vy1yLeiQaEXODsyPso-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219200"/>
            <a:ext cx="1066800" cy="1066800"/>
          </a:xfrm>
          <a:prstGeom prst="rect">
            <a:avLst/>
          </a:prstGeom>
          <a:noFill/>
        </p:spPr>
      </p:pic>
      <p:pic>
        <p:nvPicPr>
          <p:cNvPr id="21512" name="Picture 8" descr="http://t3.gstatic.com/images?q=tbn:ANd9GcS8K8I2T6mFGg5TIY0s11uDmj-LYs9lb4uTqWH1-Kd8s13-s4PDeXBXN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219200"/>
            <a:ext cx="1085850" cy="1104901"/>
          </a:xfrm>
          <a:prstGeom prst="rect">
            <a:avLst/>
          </a:prstGeom>
          <a:noFill/>
        </p:spPr>
      </p:pic>
      <p:pic>
        <p:nvPicPr>
          <p:cNvPr id="21514" name="Picture 10" descr="http://t2.gstatic.com/images?q=tbn:ANd9GcRwtV1P-UqtmOOobyV8qiTbMS_4dn-VY2C_yu6uGPhf3ysRMvl5OqmeRV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1219200"/>
            <a:ext cx="1038225" cy="1066801"/>
          </a:xfrm>
          <a:prstGeom prst="rect">
            <a:avLst/>
          </a:prstGeom>
          <a:noFill/>
        </p:spPr>
      </p:pic>
      <p:pic>
        <p:nvPicPr>
          <p:cNvPr id="21516" name="Picture 12" descr="http://t3.gstatic.com/images?q=tbn:ANd9GcQJbh9SmKBXs81dcAXBCtOKSzafyi2wYC74DVkgz3iIoZlp9pyLiiTykMQ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1200" y="1219200"/>
            <a:ext cx="1065591" cy="108277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2362200"/>
            <a:ext cx="1219200" cy="107721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18%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2362200"/>
            <a:ext cx="1219200" cy="107721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B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11%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2362200"/>
            <a:ext cx="1219200" cy="107721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36%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2362200"/>
            <a:ext cx="1219200" cy="107721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31%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1400" y="2362200"/>
            <a:ext cx="1219200" cy="107721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E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4</a:t>
            </a:r>
            <a:r>
              <a:rPr lang="en-US" sz="3200" dirty="0" smtClean="0">
                <a:solidFill>
                  <a:srgbClr val="FFFF00"/>
                </a:solidFill>
              </a:rPr>
              <a:t>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5400" y="40386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Who has the MAJORITY?</a:t>
            </a:r>
          </a:p>
          <a:p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Who has the PLURALITY?</a:t>
            </a:r>
          </a:p>
          <a:p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Who might form a COALITION?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What does a party believe?</a:t>
            </a:r>
            <a:endParaRPr lang="en-US" sz="36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371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FF00"/>
                </a:solidFill>
                <a:latin typeface="Broadway" panose="04040905080B02020502" pitchFamily="82" charset="0"/>
              </a:rPr>
              <a:t>PLATFORM: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A list of issues and stances that a party believes in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2819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FF00"/>
                </a:solidFill>
                <a:latin typeface="Broadway" panose="04040905080B02020502" pitchFamily="82" charset="0"/>
              </a:rPr>
              <a:t>PLANK: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 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Each individual issue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019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A </a:t>
            </a:r>
            <a:r>
              <a:rPr lang="en-US" sz="40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platform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 is made up of many </a:t>
            </a:r>
            <a:r>
              <a:rPr lang="en-US" sz="40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itchFamily="34" charset="0"/>
              </a:rPr>
              <a:t>planks</a:t>
            </a:r>
            <a:endParaRPr lang="en-US" sz="4000" u="sng" dirty="0">
              <a:solidFill>
                <a:schemeClr val="accent4">
                  <a:lumMod val="40000"/>
                  <a:lumOff val="6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7170" name="Picture 2" descr="http://earth911.com/wp-content/uploads/2008/11/pallet.jpg"/>
          <p:cNvPicPr>
            <a:picLocks noChangeAspect="1" noChangeArrowheads="1"/>
          </p:cNvPicPr>
          <p:nvPr/>
        </p:nvPicPr>
        <p:blipFill>
          <a:blip r:embed="rId3" cstate="print"/>
          <a:srcRect l="3111" t="20778" r="3556" b="20556"/>
          <a:stretch>
            <a:fillRect/>
          </a:stretch>
        </p:blipFill>
        <p:spPr bwMode="auto">
          <a:xfrm>
            <a:off x="533400" y="3962400"/>
            <a:ext cx="2667000" cy="167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7172" name="Picture 4" descr="http://bathroompatrol.co.uk/store/bmz_cache/6/6bd3b49aa9e6cc3af1d410b2a51d75eb.image.382x500.png"/>
          <p:cNvPicPr>
            <a:picLocks noChangeAspect="1" noChangeArrowheads="1"/>
          </p:cNvPicPr>
          <p:nvPr/>
        </p:nvPicPr>
        <p:blipFill>
          <a:blip r:embed="rId4" cstate="print"/>
          <a:srcRect t="-333" b="66733"/>
          <a:stretch>
            <a:fillRect/>
          </a:stretch>
        </p:blipFill>
        <p:spPr bwMode="auto">
          <a:xfrm>
            <a:off x="3581400" y="3657600"/>
            <a:ext cx="5371193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33800" y="4191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Engravers MT" pitchFamily="18" charset="0"/>
              </a:rPr>
              <a:t>LOWER TAXES</a:t>
            </a:r>
            <a:endParaRPr lang="en-US" b="1" dirty="0">
              <a:solidFill>
                <a:schemeClr val="bg1"/>
              </a:solidFill>
              <a:latin typeface="Engravers M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4495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Engravers MT" pitchFamily="18" charset="0"/>
              </a:rPr>
              <a:t>END THE WAR</a:t>
            </a:r>
            <a:endParaRPr lang="en-US" b="1" dirty="0">
              <a:solidFill>
                <a:schemeClr val="bg1"/>
              </a:solidFill>
              <a:latin typeface="Engravers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4876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Engravers MT" pitchFamily="18" charset="0"/>
              </a:rPr>
              <a:t>AGAINST ABORTION</a:t>
            </a:r>
            <a:endParaRPr lang="en-US" b="1" dirty="0">
              <a:solidFill>
                <a:schemeClr val="bg1"/>
              </a:solidFill>
              <a:latin typeface="Engravers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5638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Engravers MT" pitchFamily="18" charset="0"/>
              </a:rPr>
              <a:t>Raise teacher pay </a:t>
            </a:r>
            <a:r>
              <a:rPr lang="en-US" b="1" dirty="0" smtClean="0">
                <a:solidFill>
                  <a:schemeClr val="bg1"/>
                </a:solidFill>
                <a:latin typeface="Engravers MT" pitchFamily="18" charset="0"/>
                <a:sym typeface="Wingdings" pitchFamily="2" charset="2"/>
              </a:rPr>
              <a:t></a:t>
            </a:r>
            <a:endParaRPr lang="en-US" b="1" dirty="0">
              <a:solidFill>
                <a:schemeClr val="bg1"/>
              </a:solidFill>
              <a:latin typeface="Engravers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810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Engravers MT" pitchFamily="18" charset="0"/>
              </a:rPr>
              <a:t>Improve HEALTH CARE</a:t>
            </a:r>
            <a:endParaRPr lang="en-US" b="1" dirty="0">
              <a:solidFill>
                <a:schemeClr val="bg1"/>
              </a:solidFill>
              <a:latin typeface="Engravers M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257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Engravers MT" pitchFamily="18" charset="0"/>
              </a:rPr>
              <a:t>End the death penalty</a:t>
            </a:r>
            <a:endParaRPr lang="en-US" b="1" dirty="0">
              <a:solidFill>
                <a:schemeClr val="bg1"/>
              </a:solidFill>
              <a:latin typeface="Engraver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571</Words>
  <Application>Microsoft Office PowerPoint</Application>
  <PresentationFormat>On-screen Show (4:3)</PresentationFormat>
  <Paragraphs>142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Britannic Bold</vt:lpstr>
      <vt:lpstr>Broadway</vt:lpstr>
      <vt:lpstr>Calibri</vt:lpstr>
      <vt:lpstr>Engravers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lll</dc:creator>
  <cp:lastModifiedBy>Kelly Williamson</cp:lastModifiedBy>
  <cp:revision>36</cp:revision>
  <dcterms:created xsi:type="dcterms:W3CDTF">2011-01-27T21:02:12Z</dcterms:created>
  <dcterms:modified xsi:type="dcterms:W3CDTF">2019-01-10T20:01:16Z</dcterms:modified>
</cp:coreProperties>
</file>