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60" r:id="rId6"/>
    <p:sldId id="274" r:id="rId7"/>
    <p:sldId id="275" r:id="rId8"/>
    <p:sldId id="276" r:id="rId9"/>
    <p:sldId id="273" r:id="rId10"/>
    <p:sldId id="278" r:id="rId11"/>
    <p:sldId id="262" r:id="rId12"/>
    <p:sldId id="257" r:id="rId13"/>
    <p:sldId id="263" r:id="rId14"/>
    <p:sldId id="277" r:id="rId15"/>
    <p:sldId id="265" r:id="rId16"/>
    <p:sldId id="279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44AB-E082-480D-81B8-2B10533FB492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A6FAE-EA3E-4168-89E2-7BC9A3D7D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9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3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51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67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3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2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1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8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0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A6FAE-EA3E-4168-89E2-7BC9A3D7D75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8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6384F5-3844-4777-AF89-2CA732CA0779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FBE891-A1A6-4E66-B452-D06A0CBCD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/imgres?imgurl=http://www.patdrake.ca/images/dollar-sign.jpg&amp;imgrefurl=http://www.patdrake.ca/images/&amp;usg=__vFnYFtRgNJiBk-v13JK5gMdFIsU=&amp;h=731&amp;w=520&amp;sz=27&amp;hl=en&amp;start=1&amp;zoom=1&amp;um=1&amp;itbs=1&amp;tbnid=kNorINouJjpG7M:&amp;tbnh=141&amp;tbnw=100&amp;prev=/images?q=dollar+sign&amp;um=1&amp;hl=en&amp;gbv=2&amp;tbs=isch:1" TargetMode="Externa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/imgres?imgurl=http://yotamak.blogs.com/.a/6a00d8341c145e53ef01116896db81970c-800wi&amp;imgrefurl=http://yotamak.blogs.com/wrongbutfunnycom/2009/02/top-ten-backflick-synopses.html&amp;usg=__lwF-EvBhDTNZTxYCZxrdu7OTszE=&amp;h=500&amp;w=500&amp;sz=66&amp;hl=en&amp;start=2&amp;zoom=1&amp;itbs=1&amp;tbnid=FIgBpWvbQ6o8XM:&amp;tbnh=130&amp;tbnw=130&amp;prev=/images?q%3Dclock%2Bmoving%2Bbackwards%26hl%3Den%26gbv%3D2%26tbs%3Disch:1" TargetMode="Externa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_Srestp_KB7Q-M:http://admin.hotkeys.com/template_images/141553919/easyloansjpg.jpg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12" Type="http://schemas.openxmlformats.org/officeDocument/2006/relationships/image" Target="http://t3.gstatic.com/images?q=tbn:kNorINouJjpG7M:http://www.augusta.k12.va.us/stewartms/lib/stewartms/dollar-sig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google.com/imgres?imgurl=http://admin.hotkeys.com/template_images/141553919/easyloansjpg.jpg&amp;imgrefurl=http://infostudentloan.blogspot.com/&amp;usg=__S8VUFygyRHlpbHyuZ25QqBY9ZOY=&amp;h=318&amp;w=360&amp;sz=23&amp;hl=en&amp;start=9&amp;tbnid=_Srestp_KB7Q-M:&amp;tbnh=107&amp;tbnw=121&amp;prev=/images?q%3Dborrow%2Bmoney%26gbv%3D2%26hl%3Den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gif"/><Relationship Id="rId10" Type="http://schemas.openxmlformats.org/officeDocument/2006/relationships/image" Target="http://t2.gstatic.com/images?q=tbn:xA8iQL3od4MtJM:http://api.ning.com/files/GvL2ERMuqFVjylJ1Os2suhmIqmMgSov6IDbxm*E95a46ys7epZcH0zBudERkf2jr4XGVNpA9nFRCvS2eN1IJ5Lnij3zJTGHD/carolinas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UrbC0DBbTdXs6M:http://onepebble.files.wordpress.com/2009/07/mailbox.jpg" TargetMode="External"/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google.com/imgres?imgurl=http://onepebble.files.wordpress.com/2009/07/mailbox.jpg&amp;imgrefurl=http://onepebble.wordpress.com/2009/07/28/dreaming-of-pebbles/&amp;usg=__E0hMtnSYVDZ9dvYAc6xScpi2deE=&amp;h=419&amp;w=500&amp;sz=19&amp;hl=en&amp;start=1&amp;tbnid=UrbC0DBbTdXs6M:&amp;tbnh=109&amp;tbnw=130&amp;prev=/images?q%3Dmailbox%26gbv%3D2%26hl%3Den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en.flossmanuals.net/floss/publish/OpenTranslationTools/rsrc/OpenTranslationTools/Licenses/354px_Copyright_serif.svg.png&amp;imgrefurl=http://en.flossmanuals.net/OpenTranslationTools/Licenses&amp;usg=__9ud9TtQd3DXuMU2m83lpJfDALpk=&amp;h=354&amp;w=354&amp;sz=13&amp;hl=en&amp;start=13&amp;zoom=1&amp;um=1&amp;itbs=1&amp;tbnid=_peeHYhAk0V6jM:&amp;tbnh=121&amp;tbnw=121&amp;prev=/images?q=copyrights+and+patents&amp;um=1&amp;hl=en&amp;sa=N&amp;rlz=1I7GGLL_en&amp;tbs=isch: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ZSMaKMmWo9wUQM:http://www.physics.uiowa.edu/adventure/fall_2005/oct_15-05/light_bulb.jpg" TargetMode="External"/><Relationship Id="rId3" Type="http://schemas.openxmlformats.org/officeDocument/2006/relationships/hyperlink" Target="http://www.google.com/imgres?imgurl=http://en.flossmanuals.net/floss/publish/OpenTranslationTools/rsrc/OpenTranslationTools/Licenses/354px_Copyright_serif.svg.png&amp;imgrefurl=http://en.flossmanuals.net/OpenTranslationTools/Licenses&amp;usg=__9ud9TtQd3DXuMU2m83lpJfDALpk=&amp;h=354&amp;w=354&amp;sz=13&amp;hl=en&amp;start=13&amp;zoom=1&amp;um=1&amp;itbs=1&amp;tbnid=_peeHYhAk0V6jM:&amp;tbnh=121&amp;tbnw=121&amp;prev=/images?q=copyrights+and+patents&amp;um=1&amp;hl=en&amp;sa=N&amp;rlz=1I7GGLL_en&amp;tbs=isch:1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google.com/imgres?imgurl=http://www.physics.uiowa.edu/adventure/fall_2005/oct_15-05/light_bulb.jpg&amp;imgrefurl=http://www.physics.uiowa.edu/adventure/fall_2005/oct_15-05.html&amp;usg=__UgqSve7q4DLlpI2DotZyLA8HOX0=&amp;h=504&amp;w=292&amp;sz=19&amp;hl=en&amp;start=7&amp;tbnid=ZSMaKMmWo9wUQM:&amp;tbnh=130&amp;tbnw=75&amp;prev=/images?q%3Dlight%2Bbulb%26gbv%3D2%26hl%3Den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t3.gstatic.com/images?q=tbn:h4-jn-JWbAyrSM:http://static.abcteach.com/globals/images/clipart/thumbs/27016.png" TargetMode="External"/><Relationship Id="rId3" Type="http://schemas.openxmlformats.org/officeDocument/2006/relationships/hyperlink" Target="http://www.google.com/imgres?imgurl=http://en.flossmanuals.net/floss/publish/OpenTranslationTools/rsrc/OpenTranslationTools/Licenses/354px_Copyright_serif.svg.png&amp;imgrefurl=http://en.flossmanuals.net/OpenTranslationTools/Licenses&amp;usg=__9ud9TtQd3DXuMU2m83lpJfDALpk=&amp;h=354&amp;w=354&amp;sz=13&amp;hl=en&amp;start=13&amp;zoom=1&amp;um=1&amp;itbs=1&amp;tbnid=_peeHYhAk0V6jM:&amp;tbnh=121&amp;tbnw=121&amp;prev=/images?q=copyrights+and+patents&amp;um=1&amp;hl=en&amp;sa=N&amp;rlz=1I7GGLL_en&amp;tbs=isch:1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google.com/imgres?imgurl=http://static.abcteach.com/globals/images/clipart/thumbs/27016.png&amp;imgrefurl=http://www.abcteach.com/directory/clip_art/science/weights_and_measures/&amp;usg=__6UyxborkvMAp8SUeopEpaMjm5tk=&amp;h=100&amp;w=100&amp;sz=4&amp;hl=en&amp;start=4&amp;tbnid=h4-jn-JWbAyrSM:&amp;tbnh=82&amp;tbnw=82&amp;prev=/images?q%3Dweights%2Band%2Bmeasures%2Bclip%2Bart%26gbv%3D2%26hl%3Den" TargetMode="External"/><Relationship Id="rId11" Type="http://schemas.openxmlformats.org/officeDocument/2006/relationships/image" Target="http://t2.gstatic.com/images?q=tbn:ykiqpwu93AW2VM:http://ancestorsatrest.com/graphics/statue_of_liberty_naturalization_records.jpg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images.google.com/imgres?imgurl=http://ancestorsatrest.com/graphics/statue_of_liberty_naturalization_records.jpg&amp;imgrefurl=http://ancestorsatrest.com/naturalization_records/&amp;usg=__ji6-nRJfZTNY2sGWKY8DLJqL-rs=&amp;h=285&amp;w=300&amp;sz=60&amp;hl=en&amp;start=3&amp;tbnid=ykiqpwu93AW2VM:&amp;tbnh=110&amp;tbnw=116&amp;prev=/images?q%3Dnaturalization%26gbv%3D2%26hl%3D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dwallpapers.in/walls/united_states_capitol-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15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6000" b="1" spc="600" dirty="0" smtClean="0">
                <a:solidFill>
                  <a:schemeClr val="tx1"/>
                </a:solidFill>
              </a:rPr>
              <a:t>The Powers of Congress</a:t>
            </a:r>
            <a:endParaRPr lang="en-US" sz="60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orldmapsonline.com/UnivHist/30089_6.gif"/>
          <p:cNvPicPr>
            <a:picLocks noChangeAspect="1" noChangeArrowheads="1"/>
          </p:cNvPicPr>
          <p:nvPr/>
        </p:nvPicPr>
        <p:blipFill>
          <a:blip r:embed="rId3" cstate="print"/>
          <a:srcRect t="9259" b="12963"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Implied Powers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447800"/>
            <a:ext cx="38862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Powers that are </a:t>
            </a:r>
            <a:r>
              <a:rPr lang="en-US" sz="2800" b="1" u="sng" dirty="0" smtClean="0"/>
              <a:t>not listed in the Constitution but are needed to carry out the expressed powers</a:t>
            </a:r>
            <a:r>
              <a:rPr lang="en-US" sz="2800" u="sng" dirty="0" smtClean="0"/>
              <a:t>.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04800"/>
            <a:ext cx="5568950" cy="62801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The Necessary and Proper Clause</a:t>
            </a:r>
            <a:r>
              <a:rPr lang="en-US" dirty="0" smtClean="0"/>
              <a:t> – in Constitution; gives Congress the power to “make laws which shall be necessary and proper” for carrying out the expressed powers.  Also called</a:t>
            </a:r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b="1" u="sng" dirty="0" smtClean="0"/>
              <a:t>Elastic Clause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- McCulloch v. Maryland:</a:t>
            </a:r>
            <a:r>
              <a:rPr lang="en-US" dirty="0" smtClean="0"/>
              <a:t>  gave 	Congress the ability to use the 	Necessary and Proper Clause 	to interpret its delegated 	powers</a:t>
            </a:r>
            <a:endParaRPr lang="en-US" b="1" u="sng" dirty="0"/>
          </a:p>
        </p:txBody>
      </p:sp>
      <p:pic>
        <p:nvPicPr>
          <p:cNvPr id="52226" name="Picture 2" descr="http://www.citizenu.org/uploaded_images/rubberbands-79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0"/>
            <a:ext cx="1273189" cy="1752600"/>
          </a:xfrm>
          <a:prstGeom prst="rect">
            <a:avLst/>
          </a:prstGeom>
          <a:noFill/>
        </p:spPr>
      </p:pic>
      <p:pic>
        <p:nvPicPr>
          <p:cNvPr id="7" name="Picture 4" descr="http://www.lifelikecharm.com/Merchants%20Nation%20Bank%20Engraving%201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86200"/>
            <a:ext cx="2289112" cy="2818020"/>
          </a:xfrm>
          <a:prstGeom prst="rect">
            <a:avLst/>
          </a:prstGeom>
          <a:noFill/>
        </p:spPr>
      </p:pic>
      <p:pic>
        <p:nvPicPr>
          <p:cNvPr id="8" name="Picture 10" descr="http://t3.gstatic.com/images?q=tbn:kNorINouJjpG7M:http://www.patdrake.ca/images/dollar-sig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799" y="3884820"/>
            <a:ext cx="398564" cy="561976"/>
          </a:xfrm>
          <a:prstGeom prst="rect">
            <a:avLst/>
          </a:prstGeom>
          <a:noFill/>
        </p:spPr>
      </p:pic>
      <p:pic>
        <p:nvPicPr>
          <p:cNvPr id="9" name="Picture 10" descr="http://t3.gstatic.com/images?q=tbn:kNorINouJjpG7M:http://www.patdrake.ca/images/dollar-sig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799" y="6142244"/>
            <a:ext cx="398564" cy="561976"/>
          </a:xfrm>
          <a:prstGeom prst="rect">
            <a:avLst/>
          </a:prstGeom>
          <a:noFill/>
        </p:spPr>
      </p:pic>
      <p:pic>
        <p:nvPicPr>
          <p:cNvPr id="10" name="Picture 10" descr="http://t3.gstatic.com/images?q=tbn:kNorINouJjpG7M:http://www.patdrake.ca/images/dollar-sig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799" y="6142244"/>
            <a:ext cx="398564" cy="561976"/>
          </a:xfrm>
          <a:prstGeom prst="rect">
            <a:avLst/>
          </a:prstGeom>
          <a:noFill/>
        </p:spPr>
      </p:pic>
      <p:pic>
        <p:nvPicPr>
          <p:cNvPr id="11" name="Picture 10" descr="http://t3.gstatic.com/images?q=tbn:kNorINouJjpG7M:http://www.patdrake.ca/images/dollar-sig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599" y="3884820"/>
            <a:ext cx="398564" cy="56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Constitutional Interpretation –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Strict vs.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Liberal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Constructionists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 marL="596646" indent="-514350">
              <a:buNone/>
            </a:pPr>
            <a:r>
              <a:rPr lang="en-US" sz="2800" b="1" u="sng" dirty="0" smtClean="0"/>
              <a:t>Strict</a:t>
            </a:r>
            <a:r>
              <a:rPr lang="en-US" sz="2800" dirty="0" smtClean="0"/>
              <a:t>- Congress should exercise only the powers the Constitution expresses.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/>
              <a:t>Loose/Liberal </a:t>
            </a:r>
            <a:r>
              <a:rPr lang="en-US" sz="2800" dirty="0" smtClean="0"/>
              <a:t>– Congress has a broad range of powers not stated in the Constitution (use the elastic clause more!) 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11268" name="Picture 4" descr="http://www.learner.org/jnorth/images/graphics/m/Muscle_RubberBa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2819400" cy="2114550"/>
          </a:xfrm>
          <a:prstGeom prst="rect">
            <a:avLst/>
          </a:prstGeom>
          <a:noFill/>
        </p:spPr>
      </p:pic>
      <p:pic>
        <p:nvPicPr>
          <p:cNvPr id="11270" name="Picture 6" descr="http://www.learner.org/jnorth/images/graphics/m/Muscle_RubberBan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465513" cy="9461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Non-Legislative Powers of Congress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524000"/>
            <a:ext cx="3465513" cy="46783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Constitutional Amendments- </a:t>
            </a:r>
            <a:r>
              <a:rPr lang="en-US" sz="2400" dirty="0" smtClean="0"/>
              <a:t>Congress may propose an amendment to the constitution by a </a:t>
            </a:r>
            <a:r>
              <a:rPr lang="en-US" sz="2800" b="1" u="sng" dirty="0" smtClean="0"/>
              <a:t>2/3 </a:t>
            </a:r>
            <a:r>
              <a:rPr lang="en-US" sz="2400" dirty="0" smtClean="0"/>
              <a:t>vote in each house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2250" y="304800"/>
            <a:ext cx="5111750" cy="5853113"/>
          </a:xfrm>
        </p:spPr>
        <p:txBody>
          <a:bodyPr/>
          <a:lstStyle/>
          <a:p>
            <a:pPr marL="651510" indent="-514350">
              <a:buNone/>
            </a:pPr>
            <a:r>
              <a:rPr lang="en-US" dirty="0" smtClean="0"/>
              <a:t>Investigation – research for law-making purposes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Impeachment proceedings: to </a:t>
            </a:r>
            <a:r>
              <a:rPr lang="en-US" u="sng" dirty="0" smtClean="0"/>
              <a:t>accuse</a:t>
            </a:r>
            <a:r>
              <a:rPr lang="en-US" dirty="0" smtClean="0"/>
              <a:t> an official of committing a crime</a:t>
            </a:r>
            <a:br>
              <a:rPr lang="en-US" dirty="0" smtClean="0"/>
            </a:b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	House – brings impeachment charges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dirty="0" smtClean="0"/>
              <a:t>	Senate – tries the case and votes to convict or acquit</a:t>
            </a:r>
            <a:endParaRPr lang="en-US" dirty="0"/>
          </a:p>
        </p:txBody>
      </p:sp>
      <p:pic>
        <p:nvPicPr>
          <p:cNvPr id="54274" name="Picture 2" descr="http://thisnation.com/media/figures/amend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124200" cy="283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ites.google.com/site/rkantley/impeachmentscreensh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599"/>
            <a:ext cx="8382000" cy="6423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Congress May Not…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429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Tax exports (they CAN tax imports which is called a </a:t>
            </a:r>
            <a:r>
              <a:rPr lang="en-US" sz="3200" u="sng" dirty="0" smtClean="0"/>
              <a:t>tariff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Favor one state over another</a:t>
            </a:r>
          </a:p>
          <a:p>
            <a:r>
              <a:rPr lang="en-US" sz="3200" dirty="0" smtClean="0"/>
              <a:t>Interfere with </a:t>
            </a:r>
            <a:r>
              <a:rPr lang="en-US" sz="3200" u="sng" dirty="0" smtClean="0"/>
              <a:t>state</a:t>
            </a:r>
            <a:r>
              <a:rPr lang="en-US" sz="3200" dirty="0" smtClean="0"/>
              <a:t> powers or rights of </a:t>
            </a:r>
            <a:r>
              <a:rPr lang="en-US" sz="3200" u="sng" dirty="0" smtClean="0"/>
              <a:t>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Congress May Not…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Bills of Attainder </a:t>
            </a:r>
            <a:r>
              <a:rPr lang="en-US" dirty="0" smtClean="0"/>
              <a:t>(punishing a person who did not receive a fair trial)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Pass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Post Facto Laws </a:t>
            </a:r>
            <a:r>
              <a:rPr lang="en-US" dirty="0" smtClean="0"/>
              <a:t>(punishing people for something done before there was a law against it … retroactive punishment)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Suspend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Habeas Corpus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 </a:t>
            </a:r>
            <a:r>
              <a:rPr lang="en-US" dirty="0" smtClean="0"/>
              <a:t>person’s </a:t>
            </a:r>
          </a:p>
          <a:p>
            <a:pPr>
              <a:buNone/>
            </a:pPr>
            <a:r>
              <a:rPr lang="en-US" dirty="0" smtClean="0"/>
              <a:t>right to appear before a judge and know</a:t>
            </a:r>
          </a:p>
          <a:p>
            <a:pPr>
              <a:buNone/>
            </a:pPr>
            <a:r>
              <a:rPr lang="en-US" dirty="0" smtClean="0"/>
              <a:t>their charges when held in jail)</a:t>
            </a:r>
            <a:endParaRPr lang="en-US" dirty="0"/>
          </a:p>
        </p:txBody>
      </p:sp>
      <p:pic>
        <p:nvPicPr>
          <p:cNvPr id="49156" name="Picture 4" descr="http://pennyshire.files.wordpress.com/2009/09/monopoly-go-to-jail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133600" cy="1227292"/>
          </a:xfrm>
          <a:prstGeom prst="rect">
            <a:avLst/>
          </a:prstGeom>
          <a:noFill/>
        </p:spPr>
      </p:pic>
      <p:pic>
        <p:nvPicPr>
          <p:cNvPr id="49158" name="Picture 6" descr="http://www.co.gaston.nc.us/images/ClipArt/animals/DogInJ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698" y="5105400"/>
            <a:ext cx="1631802" cy="1619250"/>
          </a:xfrm>
          <a:prstGeom prst="rect">
            <a:avLst/>
          </a:prstGeom>
          <a:noFill/>
        </p:spPr>
      </p:pic>
      <p:pic>
        <p:nvPicPr>
          <p:cNvPr id="49160" name="Picture 8" descr="http://t1.gstatic.com/images?q=tbn:FIgBpWvbQ6o8XM:http://yotamak.blogs.com/.a/6a00d8341c145e53ef01116896db81970c-800w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oonpool.com/user/997/files/habeas_corpus_utopian_king_253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1620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Expressed Powers – powers that are </a:t>
            </a:r>
            <a:r>
              <a:rPr lang="en-US" b="1" u="sng" dirty="0" smtClean="0">
                <a:solidFill>
                  <a:schemeClr val="tx1"/>
                </a:solidFill>
              </a:rPr>
              <a:t>stated in the Constitution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276600" cy="4602163"/>
          </a:xfrm>
        </p:spPr>
        <p:txBody>
          <a:bodyPr/>
          <a:lstStyle/>
          <a:p>
            <a:pPr marL="651510" indent="-514350"/>
            <a:r>
              <a:rPr lang="en-US" sz="3200" b="1" dirty="0" smtClean="0"/>
              <a:t>Power to Tax  </a:t>
            </a:r>
          </a:p>
          <a:p>
            <a:pPr marL="651510" indent="-514350">
              <a:buAutoNum type="arabicPeriod"/>
            </a:pPr>
            <a:r>
              <a:rPr lang="en-US" sz="2400" b="1" u="sng" dirty="0" smtClean="0"/>
              <a:t>Direct Tax </a:t>
            </a:r>
            <a:r>
              <a:rPr lang="en-US" sz="2400" dirty="0" smtClean="0"/>
              <a:t>– must be paid by the person on whom it is imposed (income tax)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0"/>
            <a:ext cx="5111750" cy="6126163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endParaRPr lang="en-US" b="1" dirty="0" smtClean="0"/>
          </a:p>
          <a:p>
            <a:pPr marL="651510" indent="-514350">
              <a:buNone/>
            </a:pPr>
            <a:r>
              <a:rPr lang="en-US" dirty="0" smtClean="0"/>
              <a:t>2.  </a:t>
            </a:r>
            <a:r>
              <a:rPr lang="en-US" b="1" u="sng" dirty="0" smtClean="0"/>
              <a:t>Indirect tax </a:t>
            </a:r>
            <a:r>
              <a:rPr lang="en-US" b="1" dirty="0" smtClean="0"/>
              <a:t>– </a:t>
            </a:r>
            <a:r>
              <a:rPr lang="en-US" dirty="0" smtClean="0"/>
              <a:t>first paid by one person and passed on to another; indirectly paid by the second person (sales tax)</a:t>
            </a:r>
            <a:endParaRPr lang="en-US" b="1" dirty="0" smtClean="0"/>
          </a:p>
          <a:p>
            <a:pPr marL="651510" indent="-514350">
              <a:buAutoNum type="arabicPeriod"/>
            </a:pPr>
            <a:endParaRPr lang="en-US" b="1" dirty="0" smtClean="0"/>
          </a:p>
          <a:p>
            <a:pPr marL="651510" indent="-514350">
              <a:buNone/>
            </a:pPr>
            <a:endParaRPr lang="en-US" b="1" dirty="0" smtClean="0"/>
          </a:p>
          <a:p>
            <a:pPr marL="651510" indent="-514350">
              <a:buNone/>
            </a:pPr>
            <a:endParaRPr lang="en-US" b="1" dirty="0" smtClean="0"/>
          </a:p>
          <a:p>
            <a:pPr marL="651510" indent="-514350">
              <a:buNone/>
            </a:pPr>
            <a:endParaRPr lang="en-US" b="1" dirty="0" smtClean="0"/>
          </a:p>
          <a:p>
            <a:pPr marL="651510" indent="-514350">
              <a:buNone/>
            </a:pPr>
            <a:r>
              <a:rPr lang="en-US" sz="2800" b="1" dirty="0" smtClean="0"/>
              <a:t>3. Limits- only tax</a:t>
            </a:r>
          </a:p>
          <a:p>
            <a:pPr marL="651510" indent="-514350">
              <a:buNone/>
            </a:pPr>
            <a:r>
              <a:rPr lang="en-US" b="1" dirty="0" smtClean="0"/>
              <a:t>For public purposes  </a:t>
            </a:r>
          </a:p>
          <a:p>
            <a:pPr marL="651510" indent="-514350">
              <a:buNone/>
            </a:pPr>
            <a:r>
              <a:rPr lang="en-US" b="1" dirty="0" smtClean="0"/>
              <a:t>No taxing </a:t>
            </a:r>
            <a:r>
              <a:rPr lang="en-US" b="1" u="sng" dirty="0" smtClean="0"/>
              <a:t>exports</a:t>
            </a:r>
            <a:r>
              <a:rPr lang="en-US" b="1" dirty="0" smtClean="0"/>
              <a:t>!</a:t>
            </a:r>
          </a:p>
        </p:txBody>
      </p:sp>
      <p:pic>
        <p:nvPicPr>
          <p:cNvPr id="44036" name="Picture 4" descr="http://pulse.ncpolicywatch.org/wp-content/uploads/2009/03/sales-tax-reven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1600200" cy="1600200"/>
          </a:xfrm>
          <a:prstGeom prst="rect">
            <a:avLst/>
          </a:prstGeom>
          <a:noFill/>
        </p:spPr>
      </p:pic>
      <p:pic>
        <p:nvPicPr>
          <p:cNvPr id="44038" name="Picture 6" descr="http://www.geographicguide.net/america/pictures/united-st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630214"/>
            <a:ext cx="1981200" cy="1227786"/>
          </a:xfrm>
          <a:prstGeom prst="rect">
            <a:avLst/>
          </a:prstGeom>
          <a:noFill/>
        </p:spPr>
      </p:pic>
      <p:sp>
        <p:nvSpPr>
          <p:cNvPr id="9" name="Curved Down Arrow 8"/>
          <p:cNvSpPr/>
          <p:nvPr/>
        </p:nvSpPr>
        <p:spPr>
          <a:xfrm>
            <a:off x="7239000" y="4953000"/>
            <a:ext cx="1905000" cy="990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162800" y="457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taxes on exports</a:t>
            </a:r>
            <a:endParaRPr lang="en-US" dirty="0"/>
          </a:p>
        </p:txBody>
      </p:sp>
      <p:pic>
        <p:nvPicPr>
          <p:cNvPr id="31747" name="Picture 3" descr="http://www.usposttoday.com/wp-content/uploads/2010/04/irs.gov-exten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1917700" cy="2388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epa.gov/hudson/slide5.gif"/>
          <p:cNvPicPr>
            <a:picLocks noChangeAspect="1" noChangeArrowheads="1"/>
          </p:cNvPicPr>
          <p:nvPr/>
        </p:nvPicPr>
        <p:blipFill>
          <a:blip r:embed="rId3" cstate="print"/>
          <a:srcRect l="25350" t="14332" r="25070" b="1634"/>
          <a:stretch>
            <a:fillRect/>
          </a:stretch>
        </p:blipFill>
        <p:spPr bwMode="auto">
          <a:xfrm>
            <a:off x="6172200" y="3290807"/>
            <a:ext cx="2658872" cy="33799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Expressed Powers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236913" cy="46021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Power to Borrow </a:t>
            </a:r>
            <a:r>
              <a:rPr lang="en-US" sz="2800" dirty="0" smtClean="0"/>
              <a:t>– </a:t>
            </a:r>
            <a:r>
              <a:rPr lang="en-US" sz="2000" dirty="0" smtClean="0"/>
              <a:t>there is no constitutional limit on the amount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273050"/>
            <a:ext cx="4724400" cy="5853113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sz="2800" b="1" dirty="0" smtClean="0"/>
              <a:t>Commerce Power </a:t>
            </a:r>
            <a:r>
              <a:rPr lang="en-US" dirty="0" smtClean="0"/>
              <a:t>– regulate interstate and foreign trade </a:t>
            </a:r>
          </a:p>
          <a:p>
            <a:pPr marL="651510" indent="-514350">
              <a:buNone/>
            </a:pPr>
            <a:r>
              <a:rPr lang="en-US" dirty="0" smtClean="0"/>
              <a:t>Court Case: </a:t>
            </a:r>
            <a:r>
              <a:rPr lang="en-US" u="sng" dirty="0" smtClean="0"/>
              <a:t>Gibbons v. Ogden</a:t>
            </a:r>
            <a:r>
              <a:rPr lang="en-US" dirty="0" smtClean="0"/>
              <a:t>: Only Congress can regulate something that crosses state lines</a:t>
            </a:r>
          </a:p>
          <a:p>
            <a:pPr marL="651510" indent="-514350">
              <a:buNone/>
            </a:pPr>
            <a:endParaRPr lang="en-US" dirty="0" smtClean="0"/>
          </a:p>
        </p:txBody>
      </p:sp>
      <p:pic>
        <p:nvPicPr>
          <p:cNvPr id="46082" name="Picture 2" descr="http://farm3.static.flickr.com/2303/1965565368_e9f235e7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3529264" cy="3352800"/>
          </a:xfrm>
          <a:prstGeom prst="rect">
            <a:avLst/>
          </a:prstGeom>
          <a:noFill/>
        </p:spPr>
      </p:pic>
      <p:pic>
        <p:nvPicPr>
          <p:cNvPr id="6" name="Picture 4" descr="http://joseklein.com/inter_gibb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29614">
            <a:off x="7441890" y="3294855"/>
            <a:ext cx="1274089" cy="920632"/>
          </a:xfrm>
          <a:prstGeom prst="rect">
            <a:avLst/>
          </a:prstGeom>
          <a:noFill/>
        </p:spPr>
      </p:pic>
      <p:pic>
        <p:nvPicPr>
          <p:cNvPr id="29697" name="Picture 1" descr="http://t2.gstatic.com/images?q=tbn:_Srestp_KB7Q-M:http://admin.hotkeys.com/template_images/141553919/easyloansjpg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048000" y="2209800"/>
            <a:ext cx="12064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t2.gstatic.com/images?q=tbn:xA8iQL3od4MtJM:http://api.ning.com/files/GvL2ERMuqFVjylJ1Os2suhmIqmMgSov6IDbxm*E95a46ys7epZcH0zBudERkf2jr4XGVNpA9nFRCvS2eN1IJ5Lnij3zJTGHD/carolinas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191000" y="3733800"/>
            <a:ext cx="1832608" cy="14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876800" y="4179410"/>
            <a:ext cx="28194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t3.gstatic.com/images?q=tbn:kNorINouJjpG7M:http://www.augusta.k12.va.us/stewartms/lib/stewartms/dollar-sign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5257800" y="4484210"/>
            <a:ext cx="411162" cy="5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06383E-6 C -0.00225 0.0111 -0.00086 0.00439 -0.00451 0.01989 C -0.00503 0.0222 -0.00677 0.02405 -0.00764 0.02659 C -0.00833 0.02844 -0.00885 0.03076 -0.0092 0.03307 C -0.01128 0.04463 -0.00989 0.04833 -0.01684 0.05504 C -0.02395 0.07054 -0.01979 0.06522 -0.0276 0.07285 C -0.03038 0.08464 -0.0309 0.10291 -0.03368 0.11239 C -0.03507 0.11725 -0.03784 0.12118 -0.03993 0.12581 C -0.04097 0.12789 -0.04305 0.13228 -0.04305 0.13252 C -0.05173 0.1753 -0.04409 0.22918 -0.04305 0.27313 C -0.04427 0.34505 -0.03107 0.35569 -0.06892 0.36563 C -0.06996 0.36795 -0.07066 0.37072 -0.07204 0.37234 C -0.07482 0.37581 -0.08125 0.38113 -0.08125 0.38136 C -0.08333 0.38552 -0.08385 0.39292 -0.0875 0.39454 C -0.08906 0.39523 -0.09184 0.39662 -0.09184 0.39685 " pathEditMode="relative" rAng="0" ptsTypes="ffffffffffffffA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Expressed Powers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5111750" cy="4876800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sz="2800" b="1" dirty="0" smtClean="0"/>
              <a:t>Foreign Relations Powers and War Powers</a:t>
            </a:r>
          </a:p>
          <a:p>
            <a:pPr marL="651510" indent="-514350">
              <a:buFontTx/>
              <a:buChar char="-"/>
            </a:pPr>
            <a:endParaRPr lang="en-US" sz="2400" b="1" u="sng" dirty="0" smtClean="0"/>
          </a:p>
          <a:p>
            <a:pPr marL="651510" indent="-514350">
              <a:buFontTx/>
              <a:buChar char="-"/>
            </a:pPr>
            <a:r>
              <a:rPr lang="en-US" sz="2800" b="1" u="sng" dirty="0" smtClean="0"/>
              <a:t>Declare war</a:t>
            </a:r>
            <a:endParaRPr lang="en-US" sz="2800" b="1" dirty="0" smtClean="0"/>
          </a:p>
          <a:p>
            <a:pPr marL="651510" indent="-514350">
              <a:buFontTx/>
              <a:buChar char="-"/>
            </a:pPr>
            <a:r>
              <a:rPr lang="en-US" sz="2800" b="1" u="sng" dirty="0" smtClean="0"/>
              <a:t>Raise and support armies and navies</a:t>
            </a:r>
          </a:p>
          <a:p>
            <a:pPr marL="651510" indent="-514350">
              <a:buFontTx/>
              <a:buChar char="-"/>
            </a:pPr>
            <a:r>
              <a:rPr lang="en-US" sz="2400" dirty="0" smtClean="0"/>
              <a:t>Regulate foreign commerce</a:t>
            </a:r>
          </a:p>
          <a:p>
            <a:pPr marL="651510" indent="-514350">
              <a:buFontTx/>
              <a:buChar char="-"/>
            </a:pPr>
            <a:r>
              <a:rPr lang="en-US" sz="2400" dirty="0" smtClean="0"/>
              <a:t>Act on matters affecting the security of the nation</a:t>
            </a:r>
          </a:p>
        </p:txBody>
      </p:sp>
      <p:pic>
        <p:nvPicPr>
          <p:cNvPr id="46086" name="Picture 6" descr="http://images.allmoviephoto.com/2009_Brothers_at_War/2009_brothers_at_war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55799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Expressed Powers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6477000" cy="1981200"/>
          </a:xfrm>
        </p:spPr>
        <p:txBody>
          <a:bodyPr/>
          <a:lstStyle/>
          <a:p>
            <a:pPr marL="651510" indent="-514350">
              <a:buNone/>
            </a:pPr>
            <a:r>
              <a:rPr lang="en-US" sz="2800" b="1" dirty="0" smtClean="0"/>
              <a:t>Judicial Powers </a:t>
            </a:r>
            <a:r>
              <a:rPr lang="en-US" sz="2800" dirty="0" smtClean="0"/>
              <a:t>– Congress creates lower courts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</p:txBody>
      </p:sp>
      <p:pic>
        <p:nvPicPr>
          <p:cNvPr id="48132" name="Picture 4" descr="http://www.cba.org/CBA/newsletters/images/ADD-fore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2619375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Expressed Powers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5111750" cy="1708150"/>
          </a:xfrm>
        </p:spPr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Postal Power: Create post offices and regulate mail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</p:txBody>
      </p:sp>
      <p:pic>
        <p:nvPicPr>
          <p:cNvPr id="50184" name="Picture 8" descr="http://e-phonenumbers.com/wp-content/uploads/2010/08/us-post-office-phone-numb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057400" cy="1512631"/>
          </a:xfrm>
          <a:prstGeom prst="rect">
            <a:avLst/>
          </a:prstGeom>
          <a:noFill/>
        </p:spPr>
      </p:pic>
      <p:sp>
        <p:nvSpPr>
          <p:cNvPr id="50188" name="AutoShape 12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90" name="AutoShape 14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600200" y="5257800"/>
            <a:ext cx="5111750" cy="869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Coining money                          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2" descr="http://www.movingtofreedom.org/images/2008/01/071122-coin-stacks--flickr--by-ppdigital--cc-by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91000"/>
            <a:ext cx="2093703" cy="2219325"/>
          </a:xfrm>
          <a:prstGeom prst="rect">
            <a:avLst/>
          </a:prstGeom>
          <a:noFill/>
        </p:spPr>
      </p:pic>
      <p:pic>
        <p:nvPicPr>
          <p:cNvPr id="23553" name="Picture 1" descr="http://t2.gstatic.com/images?q=tbn:UrbC0DBbTdXs6M:http://onepebble.files.wordpress.com/2009/07/mailbox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648200" y="1143000"/>
            <a:ext cx="1630362" cy="13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Expressed Powers</a:t>
            </a:r>
            <a:endParaRPr lang="en-US" sz="2800" dirty="0"/>
          </a:p>
        </p:txBody>
      </p:sp>
      <p:sp>
        <p:nvSpPr>
          <p:cNvPr id="50188" name="AutoShape 12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90" name="AutoShape 14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57200" y="1600200"/>
            <a:ext cx="511175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Words/Symbols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cannot be used without permission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lang="en-US" sz="2400" b="1" dirty="0" smtClean="0"/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Patents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Ideas for inventions that others cannot steal and make money from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 startAt="3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 startAt="3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0" descr="http://www.inventionmysteries.com/Patent_plat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648200"/>
            <a:ext cx="1063041" cy="1295400"/>
          </a:xfrm>
          <a:prstGeom prst="rect">
            <a:avLst/>
          </a:prstGeom>
          <a:noFill/>
        </p:spPr>
      </p:pic>
      <p:pic>
        <p:nvPicPr>
          <p:cNvPr id="17" name="Picture 16" descr="http://en.flossmanuals.net/floss/publish/OpenTranslationTools/rsrc/OpenTranslationTools/Licenses/354px_Copyright_serif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828800"/>
            <a:ext cx="1219200" cy="1219200"/>
          </a:xfrm>
          <a:prstGeom prst="rect">
            <a:avLst/>
          </a:prstGeom>
          <a:noFill/>
        </p:spPr>
      </p:pic>
      <p:pic>
        <p:nvPicPr>
          <p:cNvPr id="21505" name="Picture 1" descr="http://t2.gstatic.com/images?q=tbn:ZSMaKMmWo9wUQM:http://www.physics.uiowa.edu/adventure/fall_2005/oct_15-05/light_bulb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867400" y="3657600"/>
            <a:ext cx="1085351" cy="18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Expressed Powers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5111750" cy="1022350"/>
          </a:xfrm>
        </p:spPr>
        <p:txBody>
          <a:bodyPr/>
          <a:lstStyle/>
          <a:p>
            <a:pPr marL="651510" indent="-514350">
              <a:buNone/>
            </a:pPr>
            <a:r>
              <a:rPr lang="en-US" sz="2400" b="1" dirty="0" smtClean="0"/>
              <a:t>Weights and measures</a:t>
            </a:r>
            <a:endParaRPr lang="en-US" sz="2400" b="1" dirty="0"/>
          </a:p>
        </p:txBody>
      </p:sp>
      <p:sp>
        <p:nvSpPr>
          <p:cNvPr id="50188" name="AutoShape 12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90" name="AutoShape 14" descr="data:image/jpg;base64,/9j/4AAQSkZJRgABAQAAAQABAAD/2wCEAAkGBhQRERUUEBQVFBUWFRYYFxcUFBkeHRcbHRkYIBkfIB8eHCcfHR0jGRodKy8iJCcqLCwsHB4xNjAqNSY3LSsBCQoKBQUFDQUFDSkYEhgpKSkpKSkpKSkpKSkpKSkpKSkpKSkpKSkpKSkpKSkpKSkpKSkpKSkpKSkpKSkpKSkpKf/AABEIAHkAeQMBIgACEQEDEQH/xAAcAAACAgMBAQAAAAAAAAAAAAAACAYHAwQFAQL/xABJEAABAgMEBwMIBQgKAwAAAAABAgMABBEFBhIhBxMxQVFhcQgigRQyQlKCkZKhI1NisbJDcqKjs8HR0hUlM1Rjc3ST8PEWFzT/xAAUAQEAAAAAAAAAAAAAAAAAAAAA/8QAFBEBAAAAAAAAAAAAAAAAAAAAAP/aAAwDAQACEQMRAD8AvGCCCAI+VrABJIAAqSdwjj3rvdL2awXppdBsSkZqcV6qRvPyG8iFuvtpOnLXc1ScTbKlAIl2qnEa5YqCriuWzgIC4r16dpGUJQxWbcG5ogNg83DUH2QqKvtrT7aTxOpLcsndq0BSqc1LrnzAEdS5vZ8ffActFZl0HPVIoXSOZzSj9I8QIt2wdGdnSYGplWyoem6Ma68aqrT2aQC3JvDa84aoennuTaniPcjL5R7/AEDbBz1Fo9dXMfwhtwKbI9gFGXbFrymanZ9kD11PpHuVlHbsbTxabBGsW3MJ4OtivxIwmvM1hniIjtu6PZCcB8olWio+mlOBfxIoT4kwEQutp+kpkhE0lUos71HE2fbABT7SQBxizWH0rSFIUFJUKhSSCCNxBGREUPfDs8ONguWa4XQM9S6QF+yvJKuhCepiE3Uv5PWK8WxiCUqo7LPAgV35HNCuY5VqMoBsoIjtyr9S1qM6yXVRSaaxpXntnmN4O5QyPUECRQBBBBAEcW997GbNllTEwchkhI2uLNaJHM08ACd0dhxwJBKiAACSSaAAbSeUKppKvo5bE9RrEppKtXLNgGqqkDFT1lmnhhG6A07RtGdt6fGRcdWaNtp81pHAeqkDMqPUwwWjvRZL2UgLIDs0R33iPNrtSgHzU89p38B7ou0dosqWGMBUy4AXl8OCEn1U/M58AJtAEYJ2ebZQVvLQ2gbVOKCUjqSaRCtJelVqyk6tADs0oVS3XJAOxS6ZgcEjM8hnC7Wpbk7a0ykOrcfdWrC22NgJ3JSMkj/snfAMRaem+y2SQH1OkbmW1KHxEBJ8DHNR2hrNJoUTQ5lpFPk4TGjcvs/y7SErtIl90ipbSohtHKoopZ51A5HbE5/9b2bhw+Qy1P8AKTX30r84DDYWk+zpwhLM0gLOxDlW1E8AFgYj0rEqirb06AJJ9JMkVSru4VKmyeaVEkdUnLgYr2Rv/atgPGUmhrUJ81t4kjDuU24M8JpzAoRQGsBet4b8yki60zMuFLj3mAIUqveCc6DLM7+caV/NHEtarVHBq3kijbyQMSeAPrIr6J50IMLpbt9XbTtJqZfCU0W0lCE1ohKV1AzzOZJJ4mG3gFFeYnbAtDe283mCM0OoJ/SQqmzcRuIyZW4V+GrVlQ813Vpol1uubav3pO0HeOYIGPSFcRq1ZUtrol1NVMuUzQrgfsq2EdDtAhcrpXifsO0arSpOBRbmGvWTXvDhUbUnpuOYNtBGCSnUPNodaUFIWlKkqGwpIqD7jGeArLT1esysgGGzRyaJRlubFNZ76pT0UqIX2e7mh55c86mqWTgarvcI7yvZSR4rrujg6draL9rLQD3ZdCGh1pjX44l09mL80e2B5FZsszSig2FL/PX3l+5RI6AQEjiM6Q75psuSW+aKcPcZQfScINK/ZABJ5Cm0xJoWztAXjL9oiXB7ksgJp9tYCln4cA9kwFcWjaDkw6t15ZW4tRUpStpJ/wCbN0Xx2fbkpbYM+6mrjuJDNfRbBopQ4FSgR0T9oxQDaCogDMk0A57odOw7LTLSzLCNjTSGxzwpAr40gN6CCCAIh2lC4qbUk1JAHlDYK2Fb8W9FfVXSnXCd0TGCASSUql1FciFpqDuoRDtCFZ0yWAJO13cIoh7C+n2ycf6xKveIaYQHsUh2h7mDCi0Gk5ghp+g2j8ms9D3SeaOEXfHMvLYqZyUfl10o62pNTuJHdPgqh8ICsuzxesuy7kk4aqYONuv1aj3h7K/xjhFwQqOie1lSdsS+KqcbhYcH5/dAPRzCfCGtrAKM+kTttkHMP2hT2Vv0/CYboQo1w87ZlK/3tHvx/wAYbgQHsJne+e10/NOHPHMPEdMaqfKkOWYSa0kkPOA7Q4sH4jAdC5kvrLQk0HYqaYB6FxNflDlQnmj0/wBayNf70x+0TDhCA9ggggCCCCAh9+tGMtay2lzC3W1NJUkFooFQSDniSrYRlTiYl6RQR7BAEEEEAo9/2TKWzNYMiiZLqeWJQcH4oaj+nGuMLJppH9dzfVr9g1FleUOc/fAVNKUlLbTiyDNoAHoh+h+QhuoVjTVY5l7YeIFEvBLyfaFFH/cSqGPufbgnZGXmAalxpJVTcsCix4LCh4QHYhPtIdmGXtScbIpR9xQ/NWcaf0VCHBihO0VdQpdankDurAadpuWmpQT1TUewOMBUliT+omWXvqnW3PhUFfuh1UKBAIzB2QjsNlolvGJ2y2FE1W0nUufnNgAE9UYT4wExggggCCCCAIIgukvSgiyNUkIDzriqlvFSjYrVVaGhJyGWdFcImNmzheZbcKFNlaEqwLpiTUA0NCcxAbMEEalr2kmWYdfc81pta1dEgk/dAKppNmPKLZm8OZL5bHVADf3phm//ABVvj8oWbR7Iqn7Zl8eZVMa5w8QklxVepFPGGzgKk7Q91i9KtzbYqqXVhcp9WsjP2V0+Mxy+ztfAUckHVZ1LrNTt+sSPkoDms7oumekkPNradSFIcSpCknelQoR7jCn3lsSYsO0qIUQptYcYc9dFe6eB3hQ2VChsgG3jQt6xGpyXcl3xibcThPEbwRwUCAQeIEcu4l9GrUlUvN0CxRLrdc217x0O0HeOdQJHAJ5fW5j1mTKmXxUZltwDuuJ3EcDxG4+BMg0PaQhZk0UPk+TP0Dh26tQrhXTgKkGm41zwgQxl57qy9oMFmaRjSc0kZKQrcpJ3H5HYajKF8vloNnZMqXLJM2ztBbH0iR9pG09U16CAZZh9K0hSFBSVAFKkkEEHYQRkRzjJCi3cv/aFlktsOqQkHvMupqkHf3VZpPHDQxNGe0hOAd+WlyeI1g+WI/fAMNEVv5pEl7KZKnSFvKH0bKT3lncT6qK7VHwqcopmY002vPHVSbaUKO6WZUtdOqiqnUAR27m6DH5h3ym2lqNTiLRWVOOH/EXU0HIEnmmA19GV0n7ZnlWpaIxNBeJAIydWnzQkfVN08SAM+9F+xjlpZLaEobSEISAlKUgAJA2AAZAARkgCKi7Ql7wzLIkmz9I/RblPRaScviWPchXGLFvXehmzpVcxMGiU5JSNq1HzUp5n5CpOQhXWm5q3rT4uvrqTTutIH3IQgdTQbSYCzOzndYgPTyx530LVd4BBcPvCRXkoRd0aNh2M3KS7UuyKIaQEp4niTzJqSeJMb0ARFNItwm7WltWqiXkVUy4R5qt4O/AqgqOQO0RK4IBR7EtqcsGfV3ShxBwutL81xPA02gjNKhyIy2szc2+0vabAdllZimsbVTG2eBHDgoZH5DQ0g6OGLWaov6N9A+jeAzT9lQ9JFd27aKb10tKyLQsGbBONhwVwOt5ocG+hpRQ2VSR1EA3MEU5c3tCsuAN2kjUr2a1sEoPMpzUnwxDpFr2ZbDMyjHLOtuo9ZtYUPGhyPIwHs/ZDL4o+y26ODjaVfiBjmpuJZ4NRIylf9M1/LHdggMMrJIaThaQlCfVQkJHuApGaCNaftFphBW+4hpA2qcUEj3k0gNmORee9UvZzBemlhKR5qRmpavVSN5+Q2kgZxXt8O0DLMAos9PlLmzGoFLST8lL8KD7UU6BaFvTfpzDp8ENJ/C2j7zxJgNi+N8Jq3JxICVEYsDDCM8NfvWd6uW4CL60WaOEWVL1XRUy6BrVj0RuQk+qN53nPYBQ0b6K2bKRjUQ7MqFFu0ySDtSgHYnidp5DITmAIIIIAggggCNS1LJZmWy1MNodbVtStII68iNxGYjbggKUvX2dEKJXZr2D/AAn6lPgsVUOigesVrP3AtWz149Q+gj8pLkqA54myaeNIbWPIBTZPSvarHdE47ludCVn9YkmN4acrWp/9Ceuoa/ki7dJX9n4RRy/7SA15vS5azwoZxwV+rShB96EgxhlLm2raSwvUzLxP5R/EB8bhA9xi8tF+zwP3RYkBRt1uzmahdpPCm3VMb+qyMuYSPGLjsSwGJNoNSrSGkDckbTxJ2qPMkmOhBAEEEEAQQQQ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194" name="Picture 18" descr="http://www.smmgp.org.uk/images/newsletters/net013/weight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2895600" cy="1828800"/>
          </a:xfrm>
          <a:prstGeom prst="rect">
            <a:avLst/>
          </a:prstGeom>
          <a:noFill/>
        </p:spPr>
      </p:pic>
      <p:sp>
        <p:nvSpPr>
          <p:cNvPr id="14" name="Text Placeholder 2"/>
          <p:cNvSpPr>
            <a:spLocks noGrp="1"/>
          </p:cNvSpPr>
          <p:nvPr>
            <p:ph type="body" idx="2"/>
          </p:nvPr>
        </p:nvSpPr>
        <p:spPr>
          <a:xfrm>
            <a:off x="838200" y="4343400"/>
            <a:ext cx="3008313" cy="1600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Naturalization</a:t>
            </a:r>
            <a:r>
              <a:rPr lang="en-US" sz="2400" dirty="0" smtClean="0"/>
              <a:t> – process for becoming citizens</a:t>
            </a:r>
            <a:endParaRPr lang="en-US" sz="2400" b="1" dirty="0"/>
          </a:p>
        </p:txBody>
      </p:sp>
      <p:pic>
        <p:nvPicPr>
          <p:cNvPr id="15" name="Picture 4" descr="http://alison.com/factory/images/Alison_CoursewareIntro_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543175" cy="2124075"/>
          </a:xfrm>
          <a:prstGeom prst="rect">
            <a:avLst/>
          </a:prstGeom>
          <a:noFill/>
        </p:spPr>
      </p:pic>
      <p:pic>
        <p:nvPicPr>
          <p:cNvPr id="17409" name="Picture 1" descr="http://t3.gstatic.com/images?q=tbn:h4-jn-JWbAyrSM:http://static.abcteach.com/globals/images/clipart/thumbs/27016.pn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1981200" y="2438400"/>
            <a:ext cx="13255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t2.gstatic.com/images?q=tbn:ykiqpwu93AW2VM:http://ancestorsatrest.com/graphics/statue_of_liberty_naturalization_record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886200" y="4343400"/>
            <a:ext cx="1325562" cy="12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Expressed Powers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886200" cy="3810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Power over Territories and other Areas</a:t>
            </a:r>
          </a:p>
          <a:p>
            <a:pPr>
              <a:buFontTx/>
              <a:buChar char="-"/>
            </a:pPr>
            <a:r>
              <a:rPr lang="en-US" sz="2400" dirty="0" smtClean="0"/>
              <a:t> Acquire property and admit new states</a:t>
            </a:r>
          </a:p>
          <a:p>
            <a:pPr>
              <a:buFontTx/>
              <a:buChar char="-"/>
            </a:pPr>
            <a:r>
              <a:rPr lang="en-US" sz="2400" dirty="0" smtClean="0"/>
              <a:t> Rule over US territories</a:t>
            </a:r>
          </a:p>
          <a:p>
            <a:pPr>
              <a:buFontTx/>
              <a:buChar char="-"/>
            </a:pPr>
            <a:r>
              <a:rPr lang="en-US" sz="2400" dirty="0" smtClean="0"/>
              <a:t> Eminent Domain- the power to take private property for public use</a:t>
            </a:r>
            <a:endParaRPr lang="en-US" sz="2400" dirty="0"/>
          </a:p>
        </p:txBody>
      </p:sp>
      <p:pic>
        <p:nvPicPr>
          <p:cNvPr id="48130" name="Picture 2" descr="http://www.coinnews.net/wp-content/images/2008/2009-DC-US-Territories-Quarter-Des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40634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468</Words>
  <Application>Microsoft Office PowerPoint</Application>
  <PresentationFormat>On-screen Show (4:3)</PresentationFormat>
  <Paragraphs>101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The Powers of Congress</vt:lpstr>
      <vt:lpstr>Expressed Powers – powers that are stated in the Constitution</vt:lpstr>
      <vt:lpstr>Expressed Powers</vt:lpstr>
      <vt:lpstr>Expressed Powers</vt:lpstr>
      <vt:lpstr>Expressed Powers</vt:lpstr>
      <vt:lpstr>Expressed Powers</vt:lpstr>
      <vt:lpstr>Expressed Powers</vt:lpstr>
      <vt:lpstr>Expressed Powers</vt:lpstr>
      <vt:lpstr>Expressed Powers</vt:lpstr>
      <vt:lpstr>PowerPoint Presentation</vt:lpstr>
      <vt:lpstr>Implied Powers</vt:lpstr>
      <vt:lpstr>Constitutional Interpretation –  Strict vs. Liberal Constructionists</vt:lpstr>
      <vt:lpstr>Non-Legislative Powers of Congress</vt:lpstr>
      <vt:lpstr>PowerPoint Presentation</vt:lpstr>
      <vt:lpstr>Congress May Not…</vt:lpstr>
      <vt:lpstr>Congress May Not…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Powers of Congress</dc:title>
  <dc:creator>195763</dc:creator>
  <cp:lastModifiedBy>Kelly Williamson</cp:lastModifiedBy>
  <cp:revision>27</cp:revision>
  <dcterms:created xsi:type="dcterms:W3CDTF">2010-11-14T05:49:17Z</dcterms:created>
  <dcterms:modified xsi:type="dcterms:W3CDTF">2016-12-09T12:01:36Z</dcterms:modified>
</cp:coreProperties>
</file>