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0"/>
  </p:notesMasterIdLst>
  <p:handoutMasterIdLst>
    <p:handoutMasterId r:id="rId31"/>
  </p:handoutMasterIdLst>
  <p:sldIdLst>
    <p:sldId id="284" r:id="rId2"/>
    <p:sldId id="294" r:id="rId3"/>
    <p:sldId id="258" r:id="rId4"/>
    <p:sldId id="259" r:id="rId5"/>
    <p:sldId id="299" r:id="rId6"/>
    <p:sldId id="318" r:id="rId7"/>
    <p:sldId id="320" r:id="rId8"/>
    <p:sldId id="314" r:id="rId9"/>
    <p:sldId id="303" r:id="rId10"/>
    <p:sldId id="325" r:id="rId11"/>
    <p:sldId id="331" r:id="rId12"/>
    <p:sldId id="330" r:id="rId13"/>
    <p:sldId id="280" r:id="rId14"/>
    <p:sldId id="332" r:id="rId15"/>
    <p:sldId id="334" r:id="rId16"/>
    <p:sldId id="306" r:id="rId17"/>
    <p:sldId id="333" r:id="rId18"/>
    <p:sldId id="305" r:id="rId19"/>
    <p:sldId id="308" r:id="rId20"/>
    <p:sldId id="304" r:id="rId21"/>
    <p:sldId id="335" r:id="rId22"/>
    <p:sldId id="336" r:id="rId23"/>
    <p:sldId id="337" r:id="rId24"/>
    <p:sldId id="338" r:id="rId25"/>
    <p:sldId id="339" r:id="rId26"/>
    <p:sldId id="340" r:id="rId27"/>
    <p:sldId id="341" r:id="rId28"/>
    <p:sldId id="342" r:id="rId29"/>
  </p:sldIdLst>
  <p:sldSz cx="9144000" cy="6858000" type="screen4x3"/>
  <p:notesSz cx="6858000"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53" autoAdjust="0"/>
    <p:restoredTop sz="74820" autoAdjust="0"/>
  </p:normalViewPr>
  <p:slideViewPr>
    <p:cSldViewPr>
      <p:cViewPr varScale="1">
        <p:scale>
          <a:sx n="56" d="100"/>
          <a:sy n="56" d="100"/>
        </p:scale>
        <p:origin x="11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Times New Roman" pitchFamily="18" charset="0"/>
              </a:defRPr>
            </a:lvl1pPr>
          </a:lstStyle>
          <a:p>
            <a:pPr>
              <a:defRPr/>
            </a:pPr>
            <a:fld id="{4E487C9B-3ADF-454C-8C8B-D10A4DAABFE3}" type="datetimeFigureOut">
              <a:rPr lang="en-US"/>
              <a:pPr>
                <a:defRPr/>
              </a:pPr>
              <a:t>10/17/2018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atin typeface="Times New Roman" pitchFamily="18" charset="0"/>
              </a:defRPr>
            </a:lvl1pPr>
          </a:lstStyle>
          <a:p>
            <a:pPr>
              <a:defRPr/>
            </a:pPr>
            <a:fld id="{5E1F425D-65DD-43A6-A357-BA9CF087B47B}" type="slidenum">
              <a:rPr lang="en-US"/>
              <a:pPr>
                <a:defRPr/>
              </a:pPr>
              <a:t>‹#›</a:t>
            </a:fld>
            <a:endParaRPr lang="en-US"/>
          </a:p>
        </p:txBody>
      </p:sp>
    </p:spTree>
    <p:extLst>
      <p:ext uri="{BB962C8B-B14F-4D97-AF65-F5344CB8AC3E}">
        <p14:creationId xmlns:p14="http://schemas.microsoft.com/office/powerpoint/2010/main" val="2649460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Times New Roman" pitchFamily="18" charset="0"/>
              </a:defRPr>
            </a:lvl1pPr>
          </a:lstStyle>
          <a:p>
            <a:pPr>
              <a:defRPr/>
            </a:pPr>
            <a:fld id="{1879B501-4A95-4B03-946C-E696DA48AD63}" type="datetimeFigureOut">
              <a:rPr lang="en-US"/>
              <a:pPr>
                <a:defRPr/>
              </a:pPr>
              <a:t>10/17/2018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atin typeface="Times New Roman" pitchFamily="18" charset="0"/>
              </a:defRPr>
            </a:lvl1pPr>
          </a:lstStyle>
          <a:p>
            <a:pPr>
              <a:defRPr/>
            </a:pPr>
            <a:fld id="{DB6D2282-0B24-48AB-87FB-2AFA70D7FFFB}" type="slidenum">
              <a:rPr lang="en-US"/>
              <a:pPr>
                <a:defRPr/>
              </a:pPr>
              <a:t>‹#›</a:t>
            </a:fld>
            <a:endParaRPr lang="en-US"/>
          </a:p>
        </p:txBody>
      </p:sp>
    </p:spTree>
    <p:extLst>
      <p:ext uri="{BB962C8B-B14F-4D97-AF65-F5344CB8AC3E}">
        <p14:creationId xmlns:p14="http://schemas.microsoft.com/office/powerpoint/2010/main" val="406648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376FC5-4110-4BF1-800A-A5A172FFA21F}" type="slidenum">
              <a:rPr lang="en-US" smtClean="0"/>
              <a:pPr/>
              <a:t>4</a:t>
            </a:fld>
            <a:endParaRPr lang="en-US" smtClean="0"/>
          </a:p>
        </p:txBody>
      </p:sp>
    </p:spTree>
    <p:extLst>
      <p:ext uri="{BB962C8B-B14F-4D97-AF65-F5344CB8AC3E}">
        <p14:creationId xmlns:p14="http://schemas.microsoft.com/office/powerpoint/2010/main" val="278581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men were mainly conscripts, debtors, or the victims of impressment; some were also petty criminals. Pay was low; some soldiers received nothing but their daily food</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DA6713-8E9E-4C8B-9177-DA99665CCA61}" type="slidenum">
              <a:rPr lang="en-US" smtClean="0"/>
              <a:pPr/>
              <a:t>7</a:t>
            </a:fld>
            <a:endParaRPr lang="en-US" smtClean="0"/>
          </a:p>
        </p:txBody>
      </p:sp>
    </p:spTree>
    <p:extLst>
      <p:ext uri="{BB962C8B-B14F-4D97-AF65-F5344CB8AC3E}">
        <p14:creationId xmlns:p14="http://schemas.microsoft.com/office/powerpoint/2010/main" val="253615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Burgoyne: campaign to divide New England from the southern colonies </a:t>
            </a:r>
          </a:p>
          <a:p>
            <a:pPr eaLnBrk="1" hangingPunct="1">
              <a:spcBef>
                <a:spcPct val="0"/>
              </a:spcBef>
            </a:pPr>
            <a:r>
              <a:rPr lang="en-US" smtClean="0"/>
              <a:t>Burgoyne's surrender was instrumental in formally bringing France into the war as an American ally, having previously given supplies, ammunition and guns</a:t>
            </a:r>
          </a:p>
          <a:p>
            <a:pPr eaLnBrk="1" hangingPunct="1">
              <a:spcBef>
                <a:spcPct val="0"/>
              </a:spcBef>
            </a:pPr>
            <a:endParaRPr lang="en-US" smtClean="0"/>
          </a:p>
          <a:p>
            <a:pPr eaLnBrk="1" hangingPunct="1">
              <a:spcBef>
                <a:spcPct val="0"/>
              </a:spcBef>
            </a:pPr>
            <a:r>
              <a:rPr lang="en-US" smtClean="0"/>
              <a:t>Combined with earlier news that General William Howe had sailed his army from New York City on a campaign to capture Philadelphia instead of moving north to meet Burgoyne, and the departure of most of his Indian support following the loss at Bennington, Burgoyne's situation was becoming difficult</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0C5B3D-82E6-43F1-AD5B-BC7AD78AE7E8}" type="slidenum">
              <a:rPr lang="en-US" smtClean="0"/>
              <a:pPr/>
              <a:t>9</a:t>
            </a:fld>
            <a:endParaRPr lang="en-US" smtClean="0"/>
          </a:p>
        </p:txBody>
      </p:sp>
    </p:spTree>
    <p:extLst>
      <p:ext uri="{BB962C8B-B14F-4D97-AF65-F5344CB8AC3E}">
        <p14:creationId xmlns:p14="http://schemas.microsoft.com/office/powerpoint/2010/main" val="103850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von Steuben was only a captain, not a former Prussian general; but he was a superb drillmaster. Although they were good individual fighters, the Americans' ignorance of the elementary principles of drill or maneuvering often put them at a fatal disadvantage against their well-trained enemy. Von Steuben set out to change all this, and incidentally kept the men well occupied during the Valley Forge winter.</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4782AD-2FA0-4BAA-9191-21C2C54E5FE4}" type="slidenum">
              <a:rPr lang="en-US" smtClean="0"/>
              <a:pPr/>
              <a:t>10</a:t>
            </a:fld>
            <a:endParaRPr lang="en-US" smtClean="0"/>
          </a:p>
        </p:txBody>
      </p:sp>
    </p:spTree>
    <p:extLst>
      <p:ext uri="{BB962C8B-B14F-4D97-AF65-F5344CB8AC3E}">
        <p14:creationId xmlns:p14="http://schemas.microsoft.com/office/powerpoint/2010/main" val="178512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colonies indeed needed help of every description--men, money, equipment, ships, and all things to fight a successful war. The long years of enmity between France and Britain opened the way for the leadership of Franklin. And he was not only the man to exploit it, but also the reason for the acceptance of thirteen states as a recognized nation in the world of nations.</a:t>
            </a:r>
          </a:p>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F07F5-FEF8-4CBC-A572-EF3FD81008D5}" type="slidenum">
              <a:rPr lang="en-US" smtClean="0"/>
              <a:pPr/>
              <a:t>11</a:t>
            </a:fld>
            <a:endParaRPr lang="en-US" smtClean="0"/>
          </a:p>
        </p:txBody>
      </p:sp>
    </p:spTree>
    <p:extLst>
      <p:ext uri="{BB962C8B-B14F-4D97-AF65-F5344CB8AC3E}">
        <p14:creationId xmlns:p14="http://schemas.microsoft.com/office/powerpoint/2010/main" val="260032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Persuading Washington to place the fort under his command, Arnold moved in September 1780 to execute his audacious plan, only to see it fail when Andre, was captured. Andre was executed as a spy, Arnold received 6,000 from the British government and appointment as a brigadier general. Arnold served George III with the same skill and daring he had shown in the Patriot cause. In 1781 he led devastating strikes on Patriot supply depots: In Virginia he looted Richmond and destroyed munitions and grain intended for the American army opposing Lord Cornwallis; in Connecticut he burned ships, warehouses, and much of the town of New London, a major port for Patriot privateers. </a:t>
            </a:r>
          </a:p>
          <a:p>
            <a:pPr eaLnBrk="1" hangingPunct="1"/>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BD9FC5-B0C7-4DAD-84E1-0CFD8B83875A}" type="slidenum">
              <a:rPr lang="en-US" smtClean="0"/>
              <a:pPr/>
              <a:t>12</a:t>
            </a:fld>
            <a:endParaRPr lang="en-US" smtClean="0"/>
          </a:p>
        </p:txBody>
      </p:sp>
    </p:spTree>
    <p:extLst>
      <p:ext uri="{BB962C8B-B14F-4D97-AF65-F5344CB8AC3E}">
        <p14:creationId xmlns:p14="http://schemas.microsoft.com/office/powerpoint/2010/main" val="408161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B92080D-861F-46C5-B7E2-C9AD9F59D9DB}" type="slidenum">
              <a:rPr lang="en-US" smtClean="0"/>
              <a:pPr/>
              <a:t>27</a:t>
            </a:fld>
            <a:endParaRPr lang="en-US"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28111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chemeClr val="accent1">
                    <a:lumMod val="50000"/>
                  </a:schemeClr>
                </a:solidFill>
              </a:defRPr>
            </a:lvl1pPr>
          </a:lstStyle>
          <a:p>
            <a:pPr>
              <a:defRPr/>
            </a:pPr>
            <a:fld id="{9864D8AD-8CE4-4D3A-94EE-57983A6F54C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2F52D9-49EA-4D91-B2C6-88CAE47114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85194D3-9689-4694-BEC8-C3B130143F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BC4777-CB50-4AA2-92D2-3AA1000A08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E9A5CCCD-21EC-4674-A7D8-48EA638FFF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293893-6BD6-4092-803C-E1142CE2A9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4ACD3E-A729-40D3-BA44-907FD36BAD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6D68F5-9D2D-4782-A94A-7FA9ED069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19E26BA1-A24D-4E3B-BDFB-9954B174B0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DEE480C9-D2E4-49A6-8849-97462A53D8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Slide Number Placeholder 6"/>
          <p:cNvSpPr>
            <a:spLocks noGrp="1"/>
          </p:cNvSpPr>
          <p:nvPr>
            <p:ph type="sldNum" sz="quarter" idx="11"/>
          </p:nvPr>
        </p:nvSpPr>
        <p:spPr/>
        <p:txBody>
          <a:bodyPr/>
          <a:lstStyle>
            <a:lvl1pPr>
              <a:defRPr/>
            </a:lvl1pPr>
          </a:lstStyle>
          <a:p>
            <a:pPr>
              <a:defRPr/>
            </a:pPr>
            <a:fld id="{C82D5A1B-2A61-43C9-85C1-A857E23C0632}" type="slidenum">
              <a:rPr lang="en-US"/>
              <a:pPr>
                <a:defRPr/>
              </a:pPr>
              <a:t>‹#›</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latin typeface="Times New Roman" pitchFamily="18"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Times New Roman" pitchFamily="18"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Times New Roman" pitchFamily="18" charset="0"/>
              </a:defRPr>
            </a:lvl1pPr>
          </a:lstStyle>
          <a:p>
            <a:pPr>
              <a:defRPr/>
            </a:pPr>
            <a:fld id="{E41F061C-3025-4693-B0FC-23746C176443}" type="slidenum">
              <a:rPr lang="en-US"/>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2" r:id="rId2"/>
    <p:sldLayoutId id="2147483818" r:id="rId3"/>
    <p:sldLayoutId id="2147483813" r:id="rId4"/>
    <p:sldLayoutId id="2147483814" r:id="rId5"/>
    <p:sldLayoutId id="2147483815" r:id="rId6"/>
    <p:sldLayoutId id="2147483819" r:id="rId7"/>
    <p:sldLayoutId id="2147483820" r:id="rId8"/>
    <p:sldLayoutId id="2147483821" r:id="rId9"/>
    <p:sldLayoutId id="2147483816" r:id="rId10"/>
    <p:sldLayoutId id="2147483822"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charset="0"/>
        <a:buChar char="•"/>
        <a:defRPr sz="2400"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b/b8/Surrender_of_Lord_Cornwallis.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rmy.mil/-images/2007/12/23/11549/army.mil-2007-12-20-153250.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americanrevolution_11"/>
          <p:cNvPicPr>
            <a:picLocks noChangeAspect="1" noChangeArrowheads="1"/>
          </p:cNvPicPr>
          <p:nvPr/>
        </p:nvPicPr>
        <p:blipFill>
          <a:blip r:embed="rId2" cstate="print"/>
          <a:srcRect/>
          <a:stretch>
            <a:fillRect/>
          </a:stretch>
        </p:blipFill>
        <p:spPr bwMode="auto">
          <a:xfrm>
            <a:off x="-127000" y="19050"/>
            <a:ext cx="9271000"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u="sng" dirty="0" smtClean="0">
                <a:solidFill>
                  <a:schemeClr val="accent1">
                    <a:lumMod val="75000"/>
                  </a:schemeClr>
                </a:solidFill>
                <a:effectLst>
                  <a:outerShdw blurRad="38100" dist="38100" dir="2700000" algn="tl">
                    <a:srgbClr val="000000">
                      <a:alpha val="43137"/>
                    </a:srgbClr>
                  </a:outerShdw>
                </a:effectLst>
              </a:rPr>
              <a:t>Valley forge</a:t>
            </a:r>
            <a:endParaRPr lang="en-US" b="1" u="sng"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76400"/>
            <a:ext cx="8458200" cy="4953000"/>
          </a:xfrm>
        </p:spPr>
        <p:txBody>
          <a:bodyPr rtlCol="0">
            <a:normAutofit lnSpcReduction="10000"/>
          </a:bodyPr>
          <a:lstStyle/>
          <a:p>
            <a:pPr eaLnBrk="1" fontAlgn="auto" hangingPunct="1">
              <a:spcAft>
                <a:spcPts val="0"/>
              </a:spcAft>
              <a:buFont typeface="Arial" pitchFamily="34" charset="0"/>
              <a:buChar char="•"/>
              <a:defRPr/>
            </a:pPr>
            <a:r>
              <a:rPr lang="en-US" b="1" dirty="0"/>
              <a:t>" . . . </a:t>
            </a:r>
            <a:r>
              <a:rPr lang="en-US" b="1" i="1" dirty="0"/>
              <a:t>you might have tracked the army from White Marsh to Valley Forge by the blood of their feet</a:t>
            </a:r>
            <a:r>
              <a:rPr lang="en-US" b="1" dirty="0"/>
              <a:t>."</a:t>
            </a:r>
            <a:br>
              <a:rPr lang="en-US" b="1" dirty="0"/>
            </a:br>
            <a:r>
              <a:rPr lang="en-US" b="1" dirty="0"/>
              <a:t>                                                   - George </a:t>
            </a:r>
            <a:r>
              <a:rPr lang="en-US" b="1" dirty="0" smtClean="0"/>
              <a:t>Washington</a:t>
            </a:r>
          </a:p>
          <a:p>
            <a:pPr eaLnBrk="1" fontAlgn="auto" hangingPunct="1">
              <a:spcAft>
                <a:spcPts val="0"/>
              </a:spcAft>
              <a:buFont typeface="Arial" pitchFamily="34" charset="0"/>
              <a:buChar char="•"/>
              <a:defRPr/>
            </a:pPr>
            <a:r>
              <a:rPr lang="en-US" b="1" dirty="0"/>
              <a:t>25 </a:t>
            </a:r>
            <a:r>
              <a:rPr lang="en-US" b="1" dirty="0" smtClean="0"/>
              <a:t>mi </a:t>
            </a:r>
            <a:r>
              <a:rPr lang="en-US" b="1" dirty="0"/>
              <a:t>west of Philadelphia, </a:t>
            </a:r>
            <a:r>
              <a:rPr lang="en-US" b="1" dirty="0" smtClean="0"/>
              <a:t>the </a:t>
            </a:r>
            <a:r>
              <a:rPr lang="en-US" b="1" dirty="0"/>
              <a:t>campground of 11,000 troops of </a:t>
            </a:r>
            <a:r>
              <a:rPr lang="en-US" b="1" dirty="0" smtClean="0"/>
              <a:t>GW’s Continental </a:t>
            </a:r>
            <a:r>
              <a:rPr lang="en-US" b="1" dirty="0"/>
              <a:t>Army from Dec. 19, 1777, to June 19, 1778</a:t>
            </a:r>
            <a:r>
              <a:rPr lang="en-US" b="1" dirty="0" smtClean="0"/>
              <a:t>.</a:t>
            </a:r>
          </a:p>
          <a:p>
            <a:pPr eaLnBrk="1" fontAlgn="auto" hangingPunct="1">
              <a:spcAft>
                <a:spcPts val="0"/>
              </a:spcAft>
              <a:buFont typeface="Arial" pitchFamily="34" charset="0"/>
              <a:buChar char="•"/>
              <a:defRPr/>
            </a:pPr>
            <a:r>
              <a:rPr lang="en-US" b="1" dirty="0" smtClean="0"/>
              <a:t>suffering endured: hungry</a:t>
            </a:r>
            <a:r>
              <a:rPr lang="en-US" b="1" dirty="0"/>
              <a:t>, poorly clothed, </a:t>
            </a:r>
            <a:r>
              <a:rPr lang="en-US" b="1" dirty="0" smtClean="0"/>
              <a:t>badly housed, </a:t>
            </a:r>
            <a:r>
              <a:rPr lang="en-US" b="1" dirty="0"/>
              <a:t>2,500 </a:t>
            </a:r>
            <a:r>
              <a:rPr lang="en-US" b="1" dirty="0" smtClean="0"/>
              <a:t>died </a:t>
            </a:r>
            <a:r>
              <a:rPr lang="en-US" b="1" dirty="0"/>
              <a:t>during the harsh </a:t>
            </a:r>
            <a:r>
              <a:rPr lang="en-US" b="1" dirty="0" smtClean="0"/>
              <a:t>winter</a:t>
            </a:r>
          </a:p>
          <a:p>
            <a:pPr eaLnBrk="1" fontAlgn="auto" hangingPunct="1">
              <a:spcAft>
                <a:spcPts val="0"/>
              </a:spcAft>
              <a:buFont typeface="Arial" pitchFamily="34" charset="0"/>
              <a:buChar char="•"/>
              <a:defRPr/>
            </a:pPr>
            <a:r>
              <a:rPr lang="en-US" b="1" dirty="0" smtClean="0">
                <a:solidFill>
                  <a:srgbClr val="FF0000"/>
                </a:solidFill>
              </a:rPr>
              <a:t>Valley </a:t>
            </a:r>
            <a:r>
              <a:rPr lang="en-US" b="1" dirty="0">
                <a:solidFill>
                  <a:srgbClr val="FF0000"/>
                </a:solidFill>
              </a:rPr>
              <a:t>Forge came to symbolize the heroism of the American revolutionaries. </a:t>
            </a:r>
            <a:endParaRPr lang="en-US" b="1" dirty="0" smtClean="0">
              <a:solidFill>
                <a:srgbClr val="FF0000"/>
              </a:solidFill>
            </a:endParaRPr>
          </a:p>
          <a:p>
            <a:pPr eaLnBrk="1" fontAlgn="auto" hangingPunct="1">
              <a:spcAft>
                <a:spcPts val="0"/>
              </a:spcAft>
              <a:buFont typeface="Arial" pitchFamily="34" charset="0"/>
              <a:buChar char="•"/>
              <a:defRPr/>
            </a:pPr>
            <a:r>
              <a:rPr lang="en-US" b="1" dirty="0" smtClean="0">
                <a:solidFill>
                  <a:srgbClr val="FF0000"/>
                </a:solidFill>
              </a:rPr>
              <a:t>Despite circumstances</a:t>
            </a:r>
            <a:r>
              <a:rPr lang="en-US" b="1" dirty="0">
                <a:solidFill>
                  <a:srgbClr val="FF0000"/>
                </a:solidFill>
              </a:rPr>
              <a:t>, Baron Friedrich von Steuben drilled the soldiers regularly and improved their discipline.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American diplomats</a:t>
            </a:r>
            <a:endParaRPr lang="en-US" b="1" dirty="0">
              <a:effectLst>
                <a:outerShdw blurRad="38100" dist="38100" dir="2700000" algn="tl">
                  <a:srgbClr val="000000">
                    <a:alpha val="43137"/>
                  </a:srgbClr>
                </a:outerShdw>
              </a:effectLst>
            </a:endParaRPr>
          </a:p>
        </p:txBody>
      </p:sp>
      <p:pic>
        <p:nvPicPr>
          <p:cNvPr id="21507" name="Picture 2" descr="Image: portrait of John Paul Jones."/>
          <p:cNvPicPr>
            <a:picLocks noChangeAspect="1" noChangeArrowheads="1"/>
          </p:cNvPicPr>
          <p:nvPr/>
        </p:nvPicPr>
        <p:blipFill>
          <a:blip r:embed="rId3" cstate="print"/>
          <a:srcRect/>
          <a:stretch>
            <a:fillRect/>
          </a:stretch>
        </p:blipFill>
        <p:spPr bwMode="auto">
          <a:xfrm>
            <a:off x="228600" y="1219200"/>
            <a:ext cx="3540125" cy="4114800"/>
          </a:xfrm>
          <a:prstGeom prst="rect">
            <a:avLst/>
          </a:prstGeom>
          <a:noFill/>
          <a:ln w="9525">
            <a:noFill/>
            <a:miter lim="800000"/>
            <a:headEnd/>
            <a:tailEnd/>
          </a:ln>
        </p:spPr>
      </p:pic>
      <p:sp>
        <p:nvSpPr>
          <p:cNvPr id="21508" name="TextBox 4"/>
          <p:cNvSpPr txBox="1">
            <a:spLocks noChangeArrowheads="1"/>
          </p:cNvSpPr>
          <p:nvPr/>
        </p:nvSpPr>
        <p:spPr bwMode="auto">
          <a:xfrm>
            <a:off x="0" y="5411788"/>
            <a:ext cx="4419600" cy="1446212"/>
          </a:xfrm>
          <a:prstGeom prst="rect">
            <a:avLst/>
          </a:prstGeom>
          <a:noFill/>
          <a:ln w="9525">
            <a:noFill/>
            <a:miter lim="800000"/>
            <a:headEnd/>
            <a:tailEnd/>
          </a:ln>
        </p:spPr>
        <p:txBody>
          <a:bodyPr>
            <a:spAutoFit/>
          </a:bodyPr>
          <a:lstStyle/>
          <a:p>
            <a:r>
              <a:rPr lang="en-US" sz="2200" b="1"/>
              <a:t>JOHN ADAMS</a:t>
            </a:r>
          </a:p>
          <a:p>
            <a:r>
              <a:rPr lang="en-US" sz="2200" b="1"/>
              <a:t>served in France and Holland in diplomatic roles</a:t>
            </a:r>
          </a:p>
          <a:p>
            <a:r>
              <a:rPr lang="en-US" sz="2200" b="1"/>
              <a:t>helped negotiate the Treaty of Paris </a:t>
            </a:r>
          </a:p>
        </p:txBody>
      </p:sp>
      <p:pic>
        <p:nvPicPr>
          <p:cNvPr id="21509" name="Picture 4" descr="frankli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7800" y="1447800"/>
            <a:ext cx="3248025" cy="4159250"/>
          </a:xfrm>
          <a:prstGeom prst="rect">
            <a:avLst/>
          </a:prstGeom>
          <a:noFill/>
          <a:ln w="9525">
            <a:noFill/>
            <a:miter lim="800000"/>
            <a:headEnd/>
            <a:tailEnd/>
          </a:ln>
        </p:spPr>
      </p:pic>
      <p:sp>
        <p:nvSpPr>
          <p:cNvPr id="21510" name="TextBox 6"/>
          <p:cNvSpPr txBox="1">
            <a:spLocks noChangeArrowheads="1"/>
          </p:cNvSpPr>
          <p:nvPr/>
        </p:nvSpPr>
        <p:spPr bwMode="auto">
          <a:xfrm>
            <a:off x="4724400" y="5411788"/>
            <a:ext cx="4419600" cy="1108075"/>
          </a:xfrm>
          <a:prstGeom prst="rect">
            <a:avLst/>
          </a:prstGeom>
          <a:noFill/>
          <a:ln w="9525">
            <a:noFill/>
            <a:miter lim="800000"/>
            <a:headEnd/>
            <a:tailEnd/>
          </a:ln>
        </p:spPr>
        <p:txBody>
          <a:bodyPr>
            <a:spAutoFit/>
          </a:bodyPr>
          <a:lstStyle/>
          <a:p>
            <a:r>
              <a:rPr lang="en-US" sz="2200" b="1"/>
              <a:t>BENJAMIN FRANKLIN</a:t>
            </a:r>
          </a:p>
          <a:p>
            <a:r>
              <a:rPr lang="en-US" sz="2200" b="1"/>
              <a:t>Official diplomat to France</a:t>
            </a:r>
          </a:p>
          <a:p>
            <a:r>
              <a:rPr lang="en-US" sz="2200" b="1"/>
              <a:t>helped negotiate the Treaty of Paris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rPr>
              <a:t>Benedict Arnold:</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r>
              <a:rPr lang="en-US" sz="3100" b="1" dirty="0" smtClean="0">
                <a:effectLst>
                  <a:outerShdw blurRad="38100" dist="38100" dir="2700000" algn="tl">
                    <a:srgbClr val="000000">
                      <a:alpha val="43137"/>
                    </a:srgbClr>
                  </a:outerShdw>
                </a:effectLst>
              </a:rPr>
              <a:t>A BLOW TO AMERICAN MORALE</a:t>
            </a:r>
            <a:endParaRPr lang="en-US" b="1" dirty="0">
              <a:effectLst>
                <a:outerShdw blurRad="38100" dist="38100" dir="2700000" algn="tl">
                  <a:srgbClr val="000000">
                    <a:alpha val="43137"/>
                  </a:srgbClr>
                </a:outerShdw>
              </a:effectLst>
            </a:endParaRPr>
          </a:p>
        </p:txBody>
      </p:sp>
      <p:sp>
        <p:nvSpPr>
          <p:cNvPr id="23555" name="Content Placeholder 2"/>
          <p:cNvSpPr>
            <a:spLocks noGrp="1"/>
          </p:cNvSpPr>
          <p:nvPr>
            <p:ph idx="1"/>
          </p:nvPr>
        </p:nvSpPr>
        <p:spPr>
          <a:xfrm>
            <a:off x="0" y="1752600"/>
            <a:ext cx="7162800" cy="4953000"/>
          </a:xfrm>
        </p:spPr>
        <p:txBody>
          <a:bodyPr/>
          <a:lstStyle/>
          <a:p>
            <a:pPr eaLnBrk="1" hangingPunct="1"/>
            <a:r>
              <a:rPr lang="en-US" smtClean="0"/>
              <a:t>began his career as an American Patriot in May 1775, when he and Ethan Allen led the brigade that captured Fort Ticonderoga on Lake Champlain</a:t>
            </a:r>
          </a:p>
          <a:p>
            <a:pPr eaLnBrk="1" hangingPunct="1"/>
            <a:r>
              <a:rPr lang="en-US" smtClean="0"/>
              <a:t>Faced with financial ruin, unhappy about no promotions from continental congress</a:t>
            </a:r>
          </a:p>
          <a:p>
            <a:pPr eaLnBrk="1" hangingPunct="1"/>
            <a:r>
              <a:rPr lang="en-US" smtClean="0"/>
              <a:t>1779 wrote to Sir Henry Clinton, British commander, promising to deliver West Point and its 3,000 defenders for 2O,OOO sterling (about $1 million today), he hoped for collapse of the American cause. </a:t>
            </a:r>
          </a:p>
          <a:p>
            <a:pPr eaLnBrk="1" hangingPunct="1"/>
            <a:endParaRPr lang="en-US" smtClean="0"/>
          </a:p>
        </p:txBody>
      </p:sp>
      <p:pic>
        <p:nvPicPr>
          <p:cNvPr id="23556" name="Picture 2" descr="http://bostoncannons.files.wordpress.com/2010/08/benedict_arnold2.jpg"/>
          <p:cNvPicPr>
            <a:picLocks noChangeAspect="1" noChangeArrowheads="1"/>
          </p:cNvPicPr>
          <p:nvPr/>
        </p:nvPicPr>
        <p:blipFill>
          <a:blip r:embed="rId3" cstate="print"/>
          <a:srcRect/>
          <a:stretch>
            <a:fillRect/>
          </a:stretch>
        </p:blipFill>
        <p:spPr bwMode="auto">
          <a:xfrm>
            <a:off x="7142163" y="2209800"/>
            <a:ext cx="2001837"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print"/>
          <a:srcRect/>
          <a:stretch>
            <a:fillRect/>
          </a:stretch>
        </p:blipFill>
        <p:spPr bwMode="auto">
          <a:xfrm>
            <a:off x="2667000" y="228600"/>
            <a:ext cx="6605588" cy="6629400"/>
          </a:xfrm>
          <a:prstGeom prst="rect">
            <a:avLst/>
          </a:prstGeom>
          <a:noFill/>
          <a:ln w="9525">
            <a:noFill/>
            <a:miter lim="800000"/>
            <a:headEnd/>
            <a:tailEnd/>
          </a:ln>
        </p:spPr>
      </p:pic>
      <p:sp>
        <p:nvSpPr>
          <p:cNvPr id="24579" name="TextBox 4"/>
          <p:cNvSpPr txBox="1">
            <a:spLocks noChangeArrowheads="1"/>
          </p:cNvSpPr>
          <p:nvPr/>
        </p:nvSpPr>
        <p:spPr bwMode="auto">
          <a:xfrm>
            <a:off x="381000" y="533400"/>
            <a:ext cx="2057400" cy="4154488"/>
          </a:xfrm>
          <a:prstGeom prst="rect">
            <a:avLst/>
          </a:prstGeom>
          <a:noFill/>
          <a:ln w="9525">
            <a:noFill/>
            <a:miter lim="800000"/>
            <a:headEnd/>
            <a:tailEnd/>
          </a:ln>
        </p:spPr>
        <p:txBody>
          <a:bodyPr>
            <a:spAutoFit/>
          </a:bodyPr>
          <a:lstStyle/>
          <a:p>
            <a:r>
              <a:rPr lang="en-US"/>
              <a:t>War in the South 1780-81</a:t>
            </a:r>
          </a:p>
          <a:p>
            <a:endParaRPr lang="en-US"/>
          </a:p>
          <a:p>
            <a:r>
              <a:rPr lang="en-US"/>
              <a:t>Large amount of loyalists</a:t>
            </a:r>
          </a:p>
          <a:p>
            <a:endParaRPr lang="en-US"/>
          </a:p>
          <a:p>
            <a:r>
              <a:rPr lang="en-US"/>
              <a:t>Colonies cities in GA and SC</a:t>
            </a:r>
          </a:p>
          <a:p>
            <a:endParaRPr lang="en-US"/>
          </a:p>
          <a:p>
            <a:r>
              <a:rPr lang="en-US"/>
              <a:t>Tide turns in Carolinas</a:t>
            </a: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Nathaniel </a:t>
            </a:r>
            <a:r>
              <a:rPr lang="en-US" b="1" dirty="0" err="1" smtClean="0">
                <a:effectLst>
                  <a:outerShdw blurRad="38100" dist="38100" dir="2700000" algn="tl">
                    <a:srgbClr val="000000">
                      <a:alpha val="43137"/>
                    </a:srgbClr>
                  </a:outerShdw>
                </a:effectLst>
              </a:rPr>
              <a:t>greene</a:t>
            </a:r>
            <a:endParaRPr lang="en-US" b="1" dirty="0">
              <a:effectLst>
                <a:outerShdw blurRad="38100" dist="38100" dir="2700000" algn="tl">
                  <a:srgbClr val="000000">
                    <a:alpha val="43137"/>
                  </a:srgbClr>
                </a:outerShdw>
              </a:effectLst>
            </a:endParaRPr>
          </a:p>
        </p:txBody>
      </p:sp>
      <p:pic>
        <p:nvPicPr>
          <p:cNvPr id="25603" name="Picture 2" descr="http://upload.wikimedia.org/wikipedia/commons/7/7f/Greene_portrait.jpg"/>
          <p:cNvPicPr>
            <a:picLocks noChangeAspect="1" noChangeArrowheads="1"/>
          </p:cNvPicPr>
          <p:nvPr/>
        </p:nvPicPr>
        <p:blipFill>
          <a:blip r:embed="rId2" cstate="print"/>
          <a:srcRect/>
          <a:stretch>
            <a:fillRect/>
          </a:stretch>
        </p:blipFill>
        <p:spPr bwMode="auto">
          <a:xfrm>
            <a:off x="457200" y="1752600"/>
            <a:ext cx="3752850" cy="4648200"/>
          </a:xfrm>
          <a:prstGeom prst="rect">
            <a:avLst/>
          </a:prstGeom>
          <a:noFill/>
          <a:ln w="9525">
            <a:noFill/>
            <a:miter lim="800000"/>
            <a:headEnd/>
            <a:tailEnd/>
          </a:ln>
        </p:spPr>
      </p:pic>
      <p:sp>
        <p:nvSpPr>
          <p:cNvPr id="25604" name="TextBox 3"/>
          <p:cNvSpPr txBox="1">
            <a:spLocks noChangeArrowheads="1"/>
          </p:cNvSpPr>
          <p:nvPr/>
        </p:nvSpPr>
        <p:spPr bwMode="auto">
          <a:xfrm>
            <a:off x="4495800" y="2133600"/>
            <a:ext cx="4038600" cy="4154488"/>
          </a:xfrm>
          <a:prstGeom prst="rect">
            <a:avLst/>
          </a:prstGeom>
          <a:noFill/>
          <a:ln w="9525">
            <a:noFill/>
            <a:miter lim="800000"/>
            <a:headEnd/>
            <a:tailEnd/>
          </a:ln>
        </p:spPr>
        <p:txBody>
          <a:bodyPr>
            <a:spAutoFit/>
          </a:bodyPr>
          <a:lstStyle/>
          <a:p>
            <a:r>
              <a:rPr lang="en-US"/>
              <a:t>Son of Quaker from RI</a:t>
            </a:r>
          </a:p>
          <a:p>
            <a:endParaRPr lang="en-US"/>
          </a:p>
          <a:p>
            <a:r>
              <a:rPr lang="en-US"/>
              <a:t>Commands continental army in the South</a:t>
            </a:r>
          </a:p>
          <a:p>
            <a:endParaRPr lang="en-US"/>
          </a:p>
          <a:p>
            <a:r>
              <a:rPr lang="en-US"/>
              <a:t>Battle of Guilford Courthouse (Greensboro, NC 1781)</a:t>
            </a:r>
          </a:p>
          <a:p>
            <a:endParaRPr lang="en-US"/>
          </a:p>
          <a:p>
            <a:r>
              <a:rPr lang="en-US"/>
              <a:t>Loss to Cornwallis – BUT – it pushed Cornwallis towards Yorktown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61350" cy="1039813"/>
          </a:xfrm>
        </p:spPr>
        <p:txBody>
          <a:bodyPr/>
          <a:lstStyle/>
          <a:p>
            <a:pPr eaLnBrk="1" hangingPunct="1">
              <a:defRPr/>
            </a:pPr>
            <a:r>
              <a:rPr lang="en-US" u="sng" dirty="0" smtClean="0">
                <a:effectLst>
                  <a:outerShdw blurRad="38100" dist="38100" dir="2700000" algn="tl">
                    <a:srgbClr val="000000">
                      <a:alpha val="43137"/>
                    </a:srgbClr>
                  </a:outerShdw>
                </a:effectLst>
              </a:rPr>
              <a:t>SEIGE OF YORKTOWN</a:t>
            </a:r>
            <a:endParaRPr lang="en-US" u="sng" dirty="0">
              <a:effectLst>
                <a:outerShdw blurRad="38100" dist="38100" dir="2700000" algn="tl">
                  <a:srgbClr val="000000">
                    <a:alpha val="43137"/>
                  </a:srgbClr>
                </a:outerShdw>
              </a:effectLst>
            </a:endParaRPr>
          </a:p>
        </p:txBody>
      </p:sp>
      <p:sp>
        <p:nvSpPr>
          <p:cNvPr id="26627" name="Content Placeholder 2"/>
          <p:cNvSpPr>
            <a:spLocks noGrp="1"/>
          </p:cNvSpPr>
          <p:nvPr>
            <p:ph idx="1"/>
          </p:nvPr>
        </p:nvSpPr>
        <p:spPr/>
        <p:txBody>
          <a:bodyPr/>
          <a:lstStyle/>
          <a:p>
            <a:pPr eaLnBrk="1" hangingPunct="1"/>
            <a:r>
              <a:rPr lang="en-US" b="1" dirty="0" smtClean="0"/>
              <a:t>American forces led by General Washington</a:t>
            </a:r>
          </a:p>
          <a:p>
            <a:pPr eaLnBrk="1" hangingPunct="1"/>
            <a:r>
              <a:rPr lang="en-US" b="1" dirty="0" smtClean="0"/>
              <a:t>French forces led by the Comte de Rochambeau</a:t>
            </a:r>
          </a:p>
          <a:p>
            <a:pPr eaLnBrk="1" hangingPunct="1"/>
            <a:r>
              <a:rPr lang="en-US" b="1" dirty="0" smtClean="0"/>
              <a:t>British commanded by Lieutenant General Lord Cornwallis</a:t>
            </a:r>
          </a:p>
          <a:p>
            <a:pPr eaLnBrk="1" hangingPunct="1"/>
            <a:r>
              <a:rPr lang="en-US" b="1" dirty="0" smtClean="0">
                <a:solidFill>
                  <a:srgbClr val="FF0000"/>
                </a:solidFill>
              </a:rPr>
              <a:t>last major land battle of the American Revolution</a:t>
            </a:r>
          </a:p>
          <a:p>
            <a:pPr eaLnBrk="1" hangingPunct="1"/>
            <a:r>
              <a:rPr lang="en-US" b="1" dirty="0" smtClean="0">
                <a:solidFill>
                  <a:srgbClr val="FF0000"/>
                </a:solidFill>
              </a:rPr>
              <a:t>surrender of Cornwallis's army prompted the British government eventually to negotiate an end to the conflict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mericanrevolution_2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Surrender of Lord Cornwallis.jpg">
            <a:hlinkClick r:id="rId2"/>
          </p:cNvPr>
          <p:cNvPicPr>
            <a:picLocks noChangeAspect="1" noChangeArrowheads="1"/>
          </p:cNvPicPr>
          <p:nvPr/>
        </p:nvPicPr>
        <p:blipFill>
          <a:blip r:embed="rId3" cstate="print"/>
          <a:srcRect/>
          <a:stretch>
            <a:fillRect/>
          </a:stretch>
        </p:blipFill>
        <p:spPr bwMode="auto">
          <a:xfrm>
            <a:off x="6350" y="0"/>
            <a:ext cx="9137650" cy="6019800"/>
          </a:xfrm>
          <a:prstGeom prst="rect">
            <a:avLst/>
          </a:prstGeom>
          <a:noFill/>
          <a:ln w="9525">
            <a:noFill/>
            <a:miter lim="800000"/>
            <a:headEnd/>
            <a:tailEnd/>
          </a:ln>
        </p:spPr>
      </p:pic>
      <p:sp>
        <p:nvSpPr>
          <p:cNvPr id="28675" name="TextBox 3"/>
          <p:cNvSpPr txBox="1">
            <a:spLocks noChangeArrowheads="1"/>
          </p:cNvSpPr>
          <p:nvPr/>
        </p:nvSpPr>
        <p:spPr bwMode="auto">
          <a:xfrm>
            <a:off x="381000" y="6096000"/>
            <a:ext cx="7924800" cy="461963"/>
          </a:xfrm>
          <a:prstGeom prst="rect">
            <a:avLst/>
          </a:prstGeom>
          <a:noFill/>
          <a:ln w="9525">
            <a:noFill/>
            <a:miter lim="800000"/>
            <a:headEnd/>
            <a:tailEnd/>
          </a:ln>
        </p:spPr>
        <p:txBody>
          <a:bodyPr>
            <a:spAutoFit/>
          </a:bodyPr>
          <a:lstStyle/>
          <a:p>
            <a:r>
              <a:rPr lang="en-US"/>
              <a:t>CORNWALLIS SURRENDERS AT YORKTOWN, VA 1781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mericanrevolution_2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americanrevolution_1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mericanrevolution_1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mericanrevolution_25"/>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2" name="TextBox 1"/>
          <p:cNvSpPr txBox="1"/>
          <p:nvPr/>
        </p:nvSpPr>
        <p:spPr>
          <a:xfrm>
            <a:off x="0" y="381000"/>
            <a:ext cx="8991600" cy="461665"/>
          </a:xfrm>
          <a:prstGeom prst="rect">
            <a:avLst/>
          </a:prstGeom>
          <a:noFill/>
        </p:spPr>
        <p:txBody>
          <a:bodyPr wrap="square" rtlCol="0">
            <a:spAutoFit/>
          </a:bodyPr>
          <a:lstStyle/>
          <a:p>
            <a:r>
              <a:rPr lang="en-US" b="1" dirty="0" smtClean="0">
                <a:solidFill>
                  <a:srgbClr val="FF0000"/>
                </a:solidFill>
              </a:rPr>
              <a:t>Treaty of Paris 1783</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African Americans</a:t>
            </a:r>
          </a:p>
        </p:txBody>
      </p:sp>
      <p:sp>
        <p:nvSpPr>
          <p:cNvPr id="32771" name="Content Placeholder 2"/>
          <p:cNvSpPr>
            <a:spLocks noGrp="1"/>
          </p:cNvSpPr>
          <p:nvPr>
            <p:ph idx="1"/>
          </p:nvPr>
        </p:nvSpPr>
        <p:spPr>
          <a:xfrm>
            <a:off x="1143000" y="1600200"/>
            <a:ext cx="7543800" cy="4525963"/>
          </a:xfrm>
        </p:spPr>
        <p:txBody>
          <a:bodyPr/>
          <a:lstStyle/>
          <a:p>
            <a:pPr eaLnBrk="1" hangingPunct="1"/>
            <a:r>
              <a:rPr lang="en-US" smtClean="0"/>
              <a:t>At the beginning of the war southern states persuaded congress to ban African Americans from fighting.</a:t>
            </a:r>
          </a:p>
          <a:p>
            <a:pPr eaLnBrk="1" hangingPunct="1">
              <a:lnSpc>
                <a:spcPct val="90000"/>
              </a:lnSpc>
              <a:spcAft>
                <a:spcPct val="20000"/>
              </a:spcAft>
            </a:pPr>
            <a:r>
              <a:rPr lang="en-US" smtClean="0"/>
              <a:t>Lord Dunmore, the royal governor of Virginia, announced that slaves who fought on the British side would be freed, and many men answered his call. </a:t>
            </a:r>
          </a:p>
          <a:p>
            <a:pPr eaLnBrk="1" hangingPunct="1"/>
            <a:r>
              <a:rPr lang="en-US" smtClean="0"/>
              <a:t>As the need for soldiers grew, some states ignored the ban and let African American fight.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African Americans, continued</a:t>
            </a:r>
          </a:p>
        </p:txBody>
      </p:sp>
      <p:sp>
        <p:nvSpPr>
          <p:cNvPr id="33795" name="Content Placeholder 2"/>
          <p:cNvSpPr>
            <a:spLocks noGrp="1"/>
          </p:cNvSpPr>
          <p:nvPr>
            <p:ph idx="1"/>
          </p:nvPr>
        </p:nvSpPr>
        <p:spPr>
          <a:xfrm>
            <a:off x="1600200" y="1600200"/>
            <a:ext cx="7086600" cy="4525963"/>
          </a:xfrm>
        </p:spPr>
        <p:txBody>
          <a:bodyPr/>
          <a:lstStyle/>
          <a:p>
            <a:pPr eaLnBrk="1" hangingPunct="1">
              <a:lnSpc>
                <a:spcPct val="90000"/>
              </a:lnSpc>
            </a:pPr>
            <a:r>
              <a:rPr lang="en-US" dirty="0" err="1" smtClean="0">
                <a:solidFill>
                  <a:srgbClr val="FF0000"/>
                </a:solidFill>
              </a:rPr>
              <a:t>Lemeul</a:t>
            </a:r>
            <a:r>
              <a:rPr lang="en-US" dirty="0" smtClean="0">
                <a:solidFill>
                  <a:srgbClr val="FF0000"/>
                </a:solidFill>
              </a:rPr>
              <a:t> Hayes and Peter Salem were two famous African American patriots.</a:t>
            </a:r>
          </a:p>
          <a:p>
            <a:pPr eaLnBrk="1" hangingPunct="1">
              <a:lnSpc>
                <a:spcPct val="90000"/>
              </a:lnSpc>
            </a:pPr>
            <a:r>
              <a:rPr lang="en-US" dirty="0" smtClean="0">
                <a:solidFill>
                  <a:schemeClr val="tx1"/>
                </a:solidFill>
              </a:rPr>
              <a:t>African Americans fought for the same reasons other Americans fought-they believed in the cause or they needed the money.</a:t>
            </a:r>
          </a:p>
          <a:p>
            <a:pPr eaLnBrk="1" hangingPunct="1">
              <a:lnSpc>
                <a:spcPct val="90000"/>
              </a:lnSpc>
            </a:pPr>
            <a:r>
              <a:rPr lang="en-US" dirty="0" smtClean="0">
                <a:solidFill>
                  <a:schemeClr val="tx1"/>
                </a:solidFill>
              </a:rPr>
              <a:t>Some African Americans earned their freedom by fighting</a:t>
            </a:r>
            <a:r>
              <a:rPr lang="en-US" dirty="0" smtClean="0"/>
              <a:t>.</a:t>
            </a:r>
          </a:p>
          <a:p>
            <a:pPr eaLnBrk="1" hangingPunct="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Native Americans</a:t>
            </a:r>
          </a:p>
        </p:txBody>
      </p:sp>
      <p:sp>
        <p:nvSpPr>
          <p:cNvPr id="34819" name="Content Placeholder 2"/>
          <p:cNvSpPr>
            <a:spLocks noGrp="1"/>
          </p:cNvSpPr>
          <p:nvPr>
            <p:ph idx="1"/>
          </p:nvPr>
        </p:nvSpPr>
        <p:spPr>
          <a:xfrm>
            <a:off x="1066800" y="1600200"/>
            <a:ext cx="7620000" cy="4525963"/>
          </a:xfrm>
        </p:spPr>
        <p:txBody>
          <a:bodyPr/>
          <a:lstStyle/>
          <a:p>
            <a:pPr eaLnBrk="1" hangingPunct="1">
              <a:lnSpc>
                <a:spcPct val="90000"/>
              </a:lnSpc>
              <a:spcAft>
                <a:spcPct val="20000"/>
              </a:spcAft>
            </a:pPr>
            <a:r>
              <a:rPr lang="en-US" dirty="0" smtClean="0"/>
              <a:t>Although some Indians helped the Patriots, more of them sided with the British, who seemed to present less of a threat than the Americans did.</a:t>
            </a:r>
          </a:p>
          <a:p>
            <a:pPr eaLnBrk="1" hangingPunct="1">
              <a:lnSpc>
                <a:spcPct val="90000"/>
              </a:lnSpc>
              <a:spcAft>
                <a:spcPct val="20000"/>
              </a:spcAft>
            </a:pPr>
            <a:r>
              <a:rPr lang="en-US" dirty="0" smtClean="0"/>
              <a:t>Settlers continued to push westward, threatening the Native Americans’   way of life.</a:t>
            </a:r>
          </a:p>
          <a:p>
            <a:pPr eaLnBrk="1" hangingPunct="1">
              <a:lnSpc>
                <a:spcPct val="90000"/>
              </a:lnSpc>
              <a:spcAft>
                <a:spcPct val="20000"/>
              </a:spcAft>
            </a:pPr>
            <a:r>
              <a:rPr lang="en-US" dirty="0" smtClean="0">
                <a:solidFill>
                  <a:srgbClr val="FF0000"/>
                </a:solidFill>
              </a:rPr>
              <a:t>Mohawk chief </a:t>
            </a:r>
            <a:r>
              <a:rPr lang="en-US" b="1" dirty="0" smtClean="0">
                <a:solidFill>
                  <a:srgbClr val="FF0000"/>
                </a:solidFill>
              </a:rPr>
              <a:t>Joseph Brant</a:t>
            </a:r>
            <a:r>
              <a:rPr lang="en-US" dirty="0" smtClean="0">
                <a:solidFill>
                  <a:srgbClr val="FF0000"/>
                </a:solidFill>
              </a:rPr>
              <a:t> led a number of brutal attacks against American settlements in southwestern New York and northern Pennsylvania. </a:t>
            </a:r>
          </a:p>
          <a:p>
            <a:pPr eaLnBrk="1" hangingPunct="1">
              <a:lnSpc>
                <a:spcPct val="90000"/>
              </a:lnSpc>
              <a:spcAft>
                <a:spcPct val="20000"/>
              </a:spcAft>
            </a:pPr>
            <a:r>
              <a:rPr lang="en-US" b="1" dirty="0" smtClean="0"/>
              <a:t>Henry Hamilton</a:t>
            </a:r>
            <a:r>
              <a:rPr lang="en-US" dirty="0" smtClean="0"/>
              <a:t>–who commanded the main British base in the west, Detroit– was called the “hair buyer” because of rumors that he paid Native Americans for the scalps of settlers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5884"/>
          <p:cNvPicPr>
            <a:picLocks noChangeAspect="1" noChangeArrowheads="1"/>
          </p:cNvPicPr>
          <p:nvPr/>
        </p:nvPicPr>
        <p:blipFill>
          <a:blip r:embed="rId2" cstate="print"/>
          <a:srcRect l="2740" t="2222" r="1370" b="2222"/>
          <a:stretch>
            <a:fillRect/>
          </a:stretch>
        </p:blipFill>
        <p:spPr bwMode="auto">
          <a:xfrm>
            <a:off x="80963" y="152400"/>
            <a:ext cx="5024437" cy="6553200"/>
          </a:xfrm>
          <a:prstGeom prst="rect">
            <a:avLst/>
          </a:prstGeom>
          <a:noFill/>
          <a:ln w="76200" cmpd="tri">
            <a:solidFill>
              <a:schemeClr val="bg1"/>
            </a:solidFill>
            <a:miter lim="800000"/>
            <a:headEnd/>
            <a:tailEnd/>
          </a:ln>
        </p:spPr>
      </p:pic>
      <p:sp>
        <p:nvSpPr>
          <p:cNvPr id="12291" name="Rectangle 3"/>
          <p:cNvSpPr>
            <a:spLocks noGrp="1" noChangeArrowheads="1"/>
          </p:cNvSpPr>
          <p:nvPr>
            <p:ph type="title" idx="4294967295"/>
          </p:nvPr>
        </p:nvSpPr>
        <p:spPr>
          <a:xfrm>
            <a:off x="8001000" y="6477000"/>
            <a:ext cx="1143000" cy="381000"/>
          </a:xfrm>
        </p:spPr>
        <p:txBody>
          <a:bodyPr/>
          <a:lstStyle/>
          <a:p>
            <a:r>
              <a:rPr lang="en-US" sz="900" smtClean="0"/>
              <a:t>slavery</a:t>
            </a:r>
          </a:p>
        </p:txBody>
      </p:sp>
      <p:sp>
        <p:nvSpPr>
          <p:cNvPr id="131076" name="Text Box 4"/>
          <p:cNvSpPr txBox="1">
            <a:spLocks noChangeArrowheads="1"/>
          </p:cNvSpPr>
          <p:nvPr/>
        </p:nvSpPr>
        <p:spPr bwMode="auto">
          <a:xfrm>
            <a:off x="5105400" y="265113"/>
            <a:ext cx="4038600" cy="628173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70000"/>
              </a:lnSpc>
              <a:spcBef>
                <a:spcPct val="40000"/>
              </a:spcBef>
              <a:defRPr/>
            </a:pPr>
            <a:r>
              <a:rPr lang="en-US" sz="3600" i="1" dirty="0">
                <a:solidFill>
                  <a:srgbClr val="FF0000"/>
                </a:solidFill>
                <a:effectLst>
                  <a:outerShdw blurRad="38100" dist="38100" dir="2700000" algn="tl">
                    <a:srgbClr val="FFFFFF"/>
                  </a:outerShdw>
                </a:effectLst>
              </a:rPr>
              <a:t>“All Men Created Equal”</a:t>
            </a:r>
            <a:br>
              <a:rPr lang="en-US" sz="3600" i="1" dirty="0">
                <a:solidFill>
                  <a:srgbClr val="FF0000"/>
                </a:solidFill>
                <a:effectLst>
                  <a:outerShdw blurRad="38100" dist="38100" dir="2700000" algn="tl">
                    <a:srgbClr val="FFFFFF"/>
                  </a:outerShdw>
                </a:effectLst>
              </a:rPr>
            </a:br>
            <a:endParaRPr lang="en-US" sz="3600" i="1" dirty="0">
              <a:solidFill>
                <a:srgbClr val="FF0000"/>
              </a:solidFill>
              <a:effectLst>
                <a:outerShdw blurRad="38100" dist="38100" dir="2700000" algn="tl">
                  <a:srgbClr val="FFFFFF"/>
                </a:outerShdw>
              </a:effectLst>
            </a:endParaRPr>
          </a:p>
          <a:p>
            <a:pPr algn="ctr">
              <a:lnSpc>
                <a:spcPct val="75000"/>
              </a:lnSpc>
              <a:spcBef>
                <a:spcPct val="35000"/>
              </a:spcBef>
              <a:buFontTx/>
              <a:buChar char="•"/>
              <a:defRPr/>
            </a:pPr>
            <a:r>
              <a:rPr lang="en-US" b="1" dirty="0">
                <a:solidFill>
                  <a:srgbClr val="FF0000"/>
                </a:solidFill>
              </a:rPr>
              <a:t>New England states are the first to abolish slavery after the Revolution.</a:t>
            </a:r>
          </a:p>
          <a:p>
            <a:pPr algn="ctr">
              <a:lnSpc>
                <a:spcPct val="75000"/>
              </a:lnSpc>
              <a:spcBef>
                <a:spcPct val="35000"/>
              </a:spcBef>
              <a:buFontTx/>
              <a:buChar char="•"/>
              <a:defRPr/>
            </a:pPr>
            <a:r>
              <a:rPr lang="en-US" b="1" dirty="0">
                <a:solidFill>
                  <a:srgbClr val="FFFF66"/>
                </a:solidFill>
              </a:rPr>
              <a:t>Middle States would abolish later….</a:t>
            </a:r>
          </a:p>
          <a:p>
            <a:pPr lvl="1" algn="ctr">
              <a:lnSpc>
                <a:spcPct val="75000"/>
              </a:lnSpc>
              <a:spcBef>
                <a:spcPct val="35000"/>
              </a:spcBef>
              <a:buFontTx/>
              <a:buChar char="•"/>
              <a:defRPr/>
            </a:pPr>
            <a:r>
              <a:rPr lang="en-US" b="1" dirty="0">
                <a:solidFill>
                  <a:srgbClr val="FF0000"/>
                </a:solidFill>
              </a:rPr>
              <a:t>In 1791, the Quakers formed first Anti-Slavery Society and</a:t>
            </a:r>
            <a:r>
              <a:rPr lang="en-US" b="1" dirty="0">
                <a:solidFill>
                  <a:schemeClr val="bg1"/>
                </a:solidFill>
              </a:rPr>
              <a:t> </a:t>
            </a:r>
            <a:r>
              <a:rPr lang="en-US" b="1" dirty="0">
                <a:solidFill>
                  <a:srgbClr val="FFFF66"/>
                </a:solidFill>
              </a:rPr>
              <a:t>Underground Railroad</a:t>
            </a:r>
          </a:p>
          <a:p>
            <a:pPr algn="ctr">
              <a:lnSpc>
                <a:spcPct val="75000"/>
              </a:lnSpc>
              <a:spcBef>
                <a:spcPct val="35000"/>
              </a:spcBef>
              <a:buFontTx/>
              <a:buChar char="•"/>
              <a:defRPr/>
            </a:pPr>
            <a:r>
              <a:rPr lang="en-US" b="1" dirty="0">
                <a:solidFill>
                  <a:srgbClr val="FF0000"/>
                </a:solidFill>
              </a:rPr>
              <a:t>Southern States would expand slavery after the invention of the cotton gin.</a:t>
            </a:r>
          </a:p>
          <a:p>
            <a:pPr algn="ctr">
              <a:lnSpc>
                <a:spcPct val="75000"/>
              </a:lnSpc>
              <a:spcBef>
                <a:spcPct val="35000"/>
              </a:spcBef>
              <a:buFontTx/>
              <a:buChar char="•"/>
              <a:defRPr/>
            </a:pPr>
            <a:r>
              <a:rPr lang="en-US" b="1" dirty="0">
                <a:solidFill>
                  <a:srgbClr val="FFFF66"/>
                </a:solidFill>
              </a:rPr>
              <a:t>As country expands, North and South would compromise over the issue of slavery……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animEffect transition="in" filter="dissolve">
                                      <p:cBhvr>
                                        <p:cTn id="7" dur="500"/>
                                        <p:tgtEl>
                                          <p:spTgt spid="131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6">
                                            <p:txEl>
                                              <p:pRg st="1" end="1"/>
                                            </p:txEl>
                                          </p:spTgt>
                                        </p:tgtEl>
                                        <p:attrNameLst>
                                          <p:attrName>style.visibility</p:attrName>
                                        </p:attrNameLst>
                                      </p:cBhvr>
                                      <p:to>
                                        <p:strVal val="visible"/>
                                      </p:to>
                                    </p:set>
                                    <p:animEffect transition="in" filter="dissolve">
                                      <p:cBhvr>
                                        <p:cTn id="12" dur="500"/>
                                        <p:tgtEl>
                                          <p:spTgt spid="1310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6">
                                            <p:txEl>
                                              <p:pRg st="2" end="2"/>
                                            </p:txEl>
                                          </p:spTgt>
                                        </p:tgtEl>
                                        <p:attrNameLst>
                                          <p:attrName>style.visibility</p:attrName>
                                        </p:attrNameLst>
                                      </p:cBhvr>
                                      <p:to>
                                        <p:strVal val="visible"/>
                                      </p:to>
                                    </p:set>
                                    <p:animEffect transition="in" filter="dissolve">
                                      <p:cBhvr>
                                        <p:cTn id="17" dur="500"/>
                                        <p:tgtEl>
                                          <p:spTgt spid="1310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076">
                                            <p:txEl>
                                              <p:pRg st="3" end="3"/>
                                            </p:txEl>
                                          </p:spTgt>
                                        </p:tgtEl>
                                        <p:attrNameLst>
                                          <p:attrName>style.visibility</p:attrName>
                                        </p:attrNameLst>
                                      </p:cBhvr>
                                      <p:to>
                                        <p:strVal val="visible"/>
                                      </p:to>
                                    </p:set>
                                    <p:animEffect transition="in" filter="dissolve">
                                      <p:cBhvr>
                                        <p:cTn id="22" dur="500"/>
                                        <p:tgtEl>
                                          <p:spTgt spid="1310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1076">
                                            <p:txEl>
                                              <p:pRg st="4" end="4"/>
                                            </p:txEl>
                                          </p:spTgt>
                                        </p:tgtEl>
                                        <p:attrNameLst>
                                          <p:attrName>style.visibility</p:attrName>
                                        </p:attrNameLst>
                                      </p:cBhvr>
                                      <p:to>
                                        <p:strVal val="visible"/>
                                      </p:to>
                                    </p:set>
                                    <p:animEffect transition="in" filter="dissolve">
                                      <p:cBhvr>
                                        <p:cTn id="27" dur="500"/>
                                        <p:tgtEl>
                                          <p:spTgt spid="1310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1076">
                                            <p:txEl>
                                              <p:pRg st="5" end="5"/>
                                            </p:txEl>
                                          </p:spTgt>
                                        </p:tgtEl>
                                        <p:attrNameLst>
                                          <p:attrName>style.visibility</p:attrName>
                                        </p:attrNameLst>
                                      </p:cBhvr>
                                      <p:to>
                                        <p:strVal val="visible"/>
                                      </p:to>
                                    </p:set>
                                    <p:animEffect transition="in" filter="dissolve">
                                      <p:cBhvr>
                                        <p:cTn id="32" dur="500"/>
                                        <p:tgtEl>
                                          <p:spTgt spid="131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73063" y="-2332038"/>
            <a:ext cx="9144001" cy="0"/>
          </a:xfrm>
          <a:prstGeom prst="rect">
            <a:avLst/>
          </a:prstGeom>
          <a:noFill/>
          <a:ln w="9525">
            <a:noFill/>
            <a:miter lim="800000"/>
            <a:headEnd/>
            <a:tailEnd/>
          </a:ln>
        </p:spPr>
        <p:txBody>
          <a:bodyPr>
            <a:spAutoFit/>
          </a:bodyPr>
          <a:lstStyle/>
          <a:p>
            <a:endParaRPr lang="en-US"/>
          </a:p>
        </p:txBody>
      </p:sp>
      <p:pic>
        <p:nvPicPr>
          <p:cNvPr id="13315" name="Picture 3" descr="20295"/>
          <p:cNvPicPr>
            <a:picLocks noChangeAspect="1" noChangeArrowheads="1"/>
          </p:cNvPicPr>
          <p:nvPr/>
        </p:nvPicPr>
        <p:blipFill>
          <a:blip r:embed="rId2" cstate="print"/>
          <a:srcRect/>
          <a:stretch>
            <a:fillRect/>
          </a:stretch>
        </p:blipFill>
        <p:spPr bwMode="auto">
          <a:xfrm>
            <a:off x="152400" y="977900"/>
            <a:ext cx="5410200" cy="5803900"/>
          </a:xfrm>
          <a:prstGeom prst="rect">
            <a:avLst/>
          </a:prstGeom>
          <a:noFill/>
          <a:ln w="76200" cmpd="tri">
            <a:solidFill>
              <a:srgbClr val="FFFF00"/>
            </a:solidFill>
            <a:miter lim="800000"/>
            <a:headEnd/>
            <a:tailEnd/>
          </a:ln>
        </p:spPr>
      </p:pic>
      <p:sp>
        <p:nvSpPr>
          <p:cNvPr id="191492" name="Rectangle 4"/>
          <p:cNvSpPr>
            <a:spLocks noChangeArrowheads="1"/>
          </p:cNvSpPr>
          <p:nvPr/>
        </p:nvSpPr>
        <p:spPr bwMode="auto">
          <a:xfrm>
            <a:off x="0" y="-76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u="sng">
                <a:solidFill>
                  <a:srgbClr val="FF0000"/>
                </a:solidFill>
                <a:effectLst>
                  <a:outerShdw blurRad="38100" dist="38100" dir="2700000" algn="tl">
                    <a:srgbClr val="FFFFFF"/>
                  </a:outerShdw>
                </a:effectLst>
              </a:rPr>
              <a:t>“All Men Created Equal”</a:t>
            </a:r>
          </a:p>
        </p:txBody>
      </p:sp>
      <p:sp>
        <p:nvSpPr>
          <p:cNvPr id="13317" name="AutoShape 5">
            <a:hlinkClick r:id="rId3" action="ppaction://hlinksldjump"/>
          </p:cNvPr>
          <p:cNvSpPr>
            <a:spLocks noChangeArrowheads="1"/>
          </p:cNvSpPr>
          <p:nvPr/>
        </p:nvSpPr>
        <p:spPr bwMode="auto">
          <a:xfrm>
            <a:off x="8686800" y="6553200"/>
            <a:ext cx="304800" cy="228600"/>
          </a:xfrm>
          <a:prstGeom prst="irregularSeal1">
            <a:avLst/>
          </a:prstGeom>
          <a:solidFill>
            <a:schemeClr val="accent1"/>
          </a:solidFill>
          <a:ln w="9525">
            <a:solidFill>
              <a:schemeClr val="bg1"/>
            </a:solidFill>
            <a:miter lim="800000"/>
            <a:headEnd/>
            <a:tailEnd/>
          </a:ln>
        </p:spPr>
        <p:txBody>
          <a:bodyPr wrap="none" anchor="ctr"/>
          <a:lstStyle/>
          <a:p>
            <a:endParaRPr lang="en-US"/>
          </a:p>
        </p:txBody>
      </p:sp>
      <p:sp>
        <p:nvSpPr>
          <p:cNvPr id="191494" name="Text Box 6"/>
          <p:cNvSpPr txBox="1">
            <a:spLocks noChangeArrowheads="1"/>
          </p:cNvSpPr>
          <p:nvPr/>
        </p:nvSpPr>
        <p:spPr bwMode="auto">
          <a:xfrm>
            <a:off x="5638800" y="1077913"/>
            <a:ext cx="3581400" cy="5047536"/>
          </a:xfrm>
          <a:prstGeom prst="rect">
            <a:avLst/>
          </a:prstGeom>
          <a:noFill/>
          <a:ln w="9525">
            <a:noFill/>
            <a:miter lim="800000"/>
            <a:headEnd/>
            <a:tailEnd/>
          </a:ln>
          <a:effectLst/>
        </p:spPr>
        <p:txBody>
          <a:bodyPr>
            <a:spAutoFit/>
          </a:bodyPr>
          <a:lstStyle/>
          <a:p>
            <a:pPr algn="ctr">
              <a:spcBef>
                <a:spcPct val="50000"/>
              </a:spcBef>
              <a:buFontTx/>
              <a:buChar char="•"/>
              <a:defRPr/>
            </a:pPr>
            <a:r>
              <a:rPr lang="en-US" sz="2800" b="1" dirty="0">
                <a:solidFill>
                  <a:srgbClr val="FF0000"/>
                </a:solidFill>
                <a:effectLst>
                  <a:outerShdw blurRad="38100" dist="38100" dir="2700000" algn="tl">
                    <a:srgbClr val="000000">
                      <a:alpha val="43137"/>
                    </a:srgbClr>
                  </a:outerShdw>
                </a:effectLst>
              </a:rPr>
              <a:t>Mason Dixon Line set the precedent over dividing the country over slavery.</a:t>
            </a:r>
          </a:p>
          <a:p>
            <a:pPr algn="ctr">
              <a:spcBef>
                <a:spcPct val="50000"/>
              </a:spcBef>
              <a:buFontTx/>
              <a:buChar char="•"/>
              <a:defRPr/>
            </a:pPr>
            <a:r>
              <a:rPr lang="en-US" sz="2800" b="1" dirty="0">
                <a:solidFill>
                  <a:srgbClr val="FF0000"/>
                </a:solidFill>
                <a:effectLst>
                  <a:outerShdw blurRad="38100" dist="38100" dir="2700000" algn="tl">
                    <a:srgbClr val="000000">
                      <a:alpha val="43137"/>
                    </a:srgbClr>
                  </a:outerShdw>
                </a:effectLst>
              </a:rPr>
              <a:t>Ohio River would be the dividing boundary between North </a:t>
            </a:r>
            <a:r>
              <a:rPr lang="en-US" sz="2800" b="1" dirty="0">
                <a:solidFill>
                  <a:srgbClr val="FF0000"/>
                </a:solidFill>
              </a:rPr>
              <a:t>and South</a:t>
            </a:r>
            <a:r>
              <a:rPr lang="en-US" sz="2800" b="1" dirty="0" smtClean="0">
                <a:solidFill>
                  <a:srgbClr val="FF0000"/>
                </a:solidFill>
              </a:rPr>
              <a:t>.</a:t>
            </a:r>
          </a:p>
          <a:p>
            <a:pPr algn="ctr">
              <a:spcBef>
                <a:spcPct val="50000"/>
              </a:spcBef>
              <a:buFontTx/>
              <a:buChar char="•"/>
              <a:defRPr/>
            </a:pPr>
            <a:endParaRPr lang="en-US" sz="2800" b="1" dirty="0" smtClean="0">
              <a:solidFill>
                <a:srgbClr val="FFCC66"/>
              </a:solidFill>
              <a:effectLst>
                <a:outerShdw blurRad="38100" dist="38100" dir="2700000" algn="tl">
                  <a:srgbClr val="FFFFFF"/>
                </a:outerShdw>
              </a:effectLst>
            </a:endParaRPr>
          </a:p>
          <a:p>
            <a:pPr algn="ctr">
              <a:spcBef>
                <a:spcPct val="50000"/>
              </a:spcBef>
              <a:buFontTx/>
              <a:buChar char="•"/>
              <a:defRPr/>
            </a:pPr>
            <a:endParaRPr lang="en-US" sz="2800" b="1" dirty="0">
              <a:solidFill>
                <a:srgbClr val="FFCC66"/>
              </a:solidFill>
              <a:effectLst>
                <a:outerShdw blurRad="38100" dist="38100" dir="2700000" algn="tl">
                  <a:srgbClr val="FFFFFF"/>
                </a:outerShdw>
              </a:effectLst>
            </a:endParaRPr>
          </a:p>
        </p:txBody>
      </p:sp>
      <p:sp>
        <p:nvSpPr>
          <p:cNvPr id="191495" name="Line 7"/>
          <p:cNvSpPr>
            <a:spLocks noChangeShapeType="1"/>
          </p:cNvSpPr>
          <p:nvPr/>
        </p:nvSpPr>
        <p:spPr bwMode="auto">
          <a:xfrm flipH="1">
            <a:off x="2971800" y="3200400"/>
            <a:ext cx="1143000" cy="152400"/>
          </a:xfrm>
          <a:prstGeom prst="line">
            <a:avLst/>
          </a:prstGeom>
          <a:noFill/>
          <a:ln w="57150">
            <a:solidFill>
              <a:schemeClr val="tx1"/>
            </a:solidFill>
            <a:round/>
            <a:headEnd/>
            <a:tailEnd/>
          </a:ln>
        </p:spPr>
        <p:txBody>
          <a:bodyPr/>
          <a:lstStyle/>
          <a:p>
            <a:endParaRPr lang="en-US"/>
          </a:p>
        </p:txBody>
      </p:sp>
      <p:sp>
        <p:nvSpPr>
          <p:cNvPr id="191498" name="Freeform 10"/>
          <p:cNvSpPr>
            <a:spLocks/>
          </p:cNvSpPr>
          <p:nvPr/>
        </p:nvSpPr>
        <p:spPr bwMode="auto">
          <a:xfrm>
            <a:off x="1292225" y="3359150"/>
            <a:ext cx="1697038" cy="755650"/>
          </a:xfrm>
          <a:custGeom>
            <a:avLst/>
            <a:gdLst>
              <a:gd name="T0" fmla="*/ 1697038 w 1069"/>
              <a:gd name="T1" fmla="*/ 0 h 476"/>
              <a:gd name="T2" fmla="*/ 1509713 w 1069"/>
              <a:gd name="T3" fmla="*/ 130175 h 476"/>
              <a:gd name="T4" fmla="*/ 1392238 w 1069"/>
              <a:gd name="T5" fmla="*/ 304800 h 476"/>
              <a:gd name="T6" fmla="*/ 1320800 w 1069"/>
              <a:gd name="T7" fmla="*/ 290513 h 476"/>
              <a:gd name="T8" fmla="*/ 1290638 w 1069"/>
              <a:gd name="T9" fmla="*/ 261938 h 476"/>
              <a:gd name="T10" fmla="*/ 1204913 w 1069"/>
              <a:gd name="T11" fmla="*/ 290513 h 476"/>
              <a:gd name="T12" fmla="*/ 1103313 w 1069"/>
              <a:gd name="T13" fmla="*/ 276225 h 476"/>
              <a:gd name="T14" fmla="*/ 1073150 w 1069"/>
              <a:gd name="T15" fmla="*/ 247650 h 476"/>
              <a:gd name="T16" fmla="*/ 1030288 w 1069"/>
              <a:gd name="T17" fmla="*/ 231775 h 476"/>
              <a:gd name="T18" fmla="*/ 942975 w 1069"/>
              <a:gd name="T19" fmla="*/ 203200 h 476"/>
              <a:gd name="T20" fmla="*/ 900113 w 1069"/>
              <a:gd name="T21" fmla="*/ 188913 h 476"/>
              <a:gd name="T22" fmla="*/ 827088 w 1069"/>
              <a:gd name="T23" fmla="*/ 304800 h 476"/>
              <a:gd name="T24" fmla="*/ 782638 w 1069"/>
              <a:gd name="T25" fmla="*/ 290513 h 476"/>
              <a:gd name="T26" fmla="*/ 754063 w 1069"/>
              <a:gd name="T27" fmla="*/ 377825 h 476"/>
              <a:gd name="T28" fmla="*/ 725488 w 1069"/>
              <a:gd name="T29" fmla="*/ 420688 h 476"/>
              <a:gd name="T30" fmla="*/ 638175 w 1069"/>
              <a:gd name="T31" fmla="*/ 434975 h 476"/>
              <a:gd name="T32" fmla="*/ 550863 w 1069"/>
              <a:gd name="T33" fmla="*/ 465138 h 476"/>
              <a:gd name="T34" fmla="*/ 477838 w 1069"/>
              <a:gd name="T35" fmla="*/ 522288 h 476"/>
              <a:gd name="T36" fmla="*/ 347663 w 1069"/>
              <a:gd name="T37" fmla="*/ 552450 h 476"/>
              <a:gd name="T38" fmla="*/ 260350 w 1069"/>
              <a:gd name="T39" fmla="*/ 566738 h 476"/>
              <a:gd name="T40" fmla="*/ 246063 w 1069"/>
              <a:gd name="T41" fmla="*/ 609600 h 476"/>
              <a:gd name="T42" fmla="*/ 203200 w 1069"/>
              <a:gd name="T43" fmla="*/ 623888 h 476"/>
              <a:gd name="T44" fmla="*/ 188913 w 1069"/>
              <a:gd name="T45" fmla="*/ 696913 h 476"/>
              <a:gd name="T46" fmla="*/ 115888 w 1069"/>
              <a:gd name="T47" fmla="*/ 755650 h 476"/>
              <a:gd name="T48" fmla="*/ 0 w 1069"/>
              <a:gd name="T49" fmla="*/ 711200 h 4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9"/>
              <a:gd name="T76" fmla="*/ 0 h 476"/>
              <a:gd name="T77" fmla="*/ 1069 w 1069"/>
              <a:gd name="T78" fmla="*/ 476 h 4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9" h="476">
                <a:moveTo>
                  <a:pt x="1069" y="0"/>
                </a:moveTo>
                <a:cubicBezTo>
                  <a:pt x="1027" y="28"/>
                  <a:pt x="1001" y="65"/>
                  <a:pt x="951" y="82"/>
                </a:cubicBezTo>
                <a:cubicBezTo>
                  <a:pt x="901" y="132"/>
                  <a:pt x="941" y="172"/>
                  <a:pt x="877" y="192"/>
                </a:cubicBezTo>
                <a:cubicBezTo>
                  <a:pt x="862" y="189"/>
                  <a:pt x="846" y="189"/>
                  <a:pt x="832" y="183"/>
                </a:cubicBezTo>
                <a:cubicBezTo>
                  <a:pt x="824" y="180"/>
                  <a:pt x="822" y="165"/>
                  <a:pt x="813" y="165"/>
                </a:cubicBezTo>
                <a:cubicBezTo>
                  <a:pt x="794" y="165"/>
                  <a:pt x="759" y="183"/>
                  <a:pt x="759" y="183"/>
                </a:cubicBezTo>
                <a:cubicBezTo>
                  <a:pt x="738" y="180"/>
                  <a:pt x="715" y="181"/>
                  <a:pt x="695" y="174"/>
                </a:cubicBezTo>
                <a:cubicBezTo>
                  <a:pt x="687" y="171"/>
                  <a:pt x="683" y="161"/>
                  <a:pt x="676" y="156"/>
                </a:cubicBezTo>
                <a:cubicBezTo>
                  <a:pt x="668" y="151"/>
                  <a:pt x="658" y="149"/>
                  <a:pt x="649" y="146"/>
                </a:cubicBezTo>
                <a:cubicBezTo>
                  <a:pt x="631" y="140"/>
                  <a:pt x="612" y="134"/>
                  <a:pt x="594" y="128"/>
                </a:cubicBezTo>
                <a:cubicBezTo>
                  <a:pt x="585" y="125"/>
                  <a:pt x="567" y="119"/>
                  <a:pt x="567" y="119"/>
                </a:cubicBezTo>
                <a:cubicBezTo>
                  <a:pt x="554" y="155"/>
                  <a:pt x="554" y="170"/>
                  <a:pt x="521" y="192"/>
                </a:cubicBezTo>
                <a:cubicBezTo>
                  <a:pt x="512" y="189"/>
                  <a:pt x="500" y="176"/>
                  <a:pt x="493" y="183"/>
                </a:cubicBezTo>
                <a:cubicBezTo>
                  <a:pt x="479" y="197"/>
                  <a:pt x="486" y="222"/>
                  <a:pt x="475" y="238"/>
                </a:cubicBezTo>
                <a:cubicBezTo>
                  <a:pt x="469" y="247"/>
                  <a:pt x="463" y="256"/>
                  <a:pt x="457" y="265"/>
                </a:cubicBezTo>
                <a:cubicBezTo>
                  <a:pt x="442" y="312"/>
                  <a:pt x="430" y="318"/>
                  <a:pt x="402" y="274"/>
                </a:cubicBezTo>
                <a:cubicBezTo>
                  <a:pt x="384" y="281"/>
                  <a:pt x="362" y="281"/>
                  <a:pt x="347" y="293"/>
                </a:cubicBezTo>
                <a:cubicBezTo>
                  <a:pt x="287" y="340"/>
                  <a:pt x="372" y="306"/>
                  <a:pt x="301" y="329"/>
                </a:cubicBezTo>
                <a:cubicBezTo>
                  <a:pt x="247" y="311"/>
                  <a:pt x="263" y="333"/>
                  <a:pt x="219" y="348"/>
                </a:cubicBezTo>
                <a:cubicBezTo>
                  <a:pt x="201" y="354"/>
                  <a:pt x="182" y="354"/>
                  <a:pt x="164" y="357"/>
                </a:cubicBezTo>
                <a:cubicBezTo>
                  <a:pt x="161" y="366"/>
                  <a:pt x="162" y="377"/>
                  <a:pt x="155" y="384"/>
                </a:cubicBezTo>
                <a:cubicBezTo>
                  <a:pt x="148" y="391"/>
                  <a:pt x="133" y="385"/>
                  <a:pt x="128" y="393"/>
                </a:cubicBezTo>
                <a:cubicBezTo>
                  <a:pt x="119" y="406"/>
                  <a:pt x="127" y="425"/>
                  <a:pt x="119" y="439"/>
                </a:cubicBezTo>
                <a:cubicBezTo>
                  <a:pt x="109" y="456"/>
                  <a:pt x="87" y="462"/>
                  <a:pt x="73" y="476"/>
                </a:cubicBezTo>
                <a:cubicBezTo>
                  <a:pt x="12" y="455"/>
                  <a:pt x="35" y="466"/>
                  <a:pt x="0" y="448"/>
                </a:cubicBezTo>
              </a:path>
            </a:pathLst>
          </a:custGeom>
          <a:noFill/>
          <a:ln w="57150" cmpd="sng">
            <a:solidFill>
              <a:srgbClr val="0000CC"/>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1495"/>
                                        </p:tgtEl>
                                        <p:attrNameLst>
                                          <p:attrName>style.visibility</p:attrName>
                                        </p:attrNameLst>
                                      </p:cBhvr>
                                      <p:to>
                                        <p:strVal val="visible"/>
                                      </p:to>
                                    </p:set>
                                    <p:animEffect transition="in" filter="wheel(4)">
                                      <p:cBhvr>
                                        <p:cTn id="7" dur="1000"/>
                                        <p:tgtEl>
                                          <p:spTgt spid="191495"/>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91498"/>
                                        </p:tgtEl>
                                        <p:attrNameLst>
                                          <p:attrName>style.visibility</p:attrName>
                                        </p:attrNameLst>
                                      </p:cBhvr>
                                      <p:to>
                                        <p:strVal val="visible"/>
                                      </p:to>
                                    </p:set>
                                    <p:anim calcmode="lin" valueType="num">
                                      <p:cBhvr>
                                        <p:cTn id="12" dur="500" fill="hold"/>
                                        <p:tgtEl>
                                          <p:spTgt spid="191498"/>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91498"/>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91498"/>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914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5" grpId="0" animBg="1"/>
      <p:bldP spid="1914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494088" y="-1703388"/>
            <a:ext cx="9144001" cy="0"/>
          </a:xfrm>
          <a:prstGeom prst="rect">
            <a:avLst/>
          </a:prstGeom>
          <a:noFill/>
          <a:ln w="9525">
            <a:noFill/>
            <a:miter lim="800000"/>
            <a:headEnd/>
            <a:tailEnd/>
          </a:ln>
        </p:spPr>
        <p:txBody>
          <a:bodyPr>
            <a:spAutoFit/>
          </a:bodyPr>
          <a:lstStyle/>
          <a:p>
            <a:endParaRPr lang="en-US"/>
          </a:p>
        </p:txBody>
      </p:sp>
      <p:sp>
        <p:nvSpPr>
          <p:cNvPr id="14339" name="Rectangle 5"/>
          <p:cNvSpPr>
            <a:spLocks noChangeArrowheads="1"/>
          </p:cNvSpPr>
          <p:nvPr/>
        </p:nvSpPr>
        <p:spPr bwMode="auto">
          <a:xfrm>
            <a:off x="0" y="0"/>
            <a:ext cx="609600" cy="30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340" name="Text Box 6"/>
          <p:cNvSpPr txBox="1">
            <a:spLocks noChangeArrowheads="1"/>
          </p:cNvSpPr>
          <p:nvPr/>
        </p:nvSpPr>
        <p:spPr bwMode="auto">
          <a:xfrm>
            <a:off x="685800" y="0"/>
            <a:ext cx="914400" cy="366713"/>
          </a:xfrm>
          <a:prstGeom prst="rect">
            <a:avLst/>
          </a:prstGeom>
          <a:noFill/>
          <a:ln w="9525">
            <a:noFill/>
            <a:miter lim="800000"/>
            <a:headEnd/>
            <a:tailEnd/>
          </a:ln>
        </p:spPr>
        <p:txBody>
          <a:bodyPr>
            <a:spAutoFit/>
          </a:bodyPr>
          <a:lstStyle/>
          <a:p>
            <a:pPr>
              <a:spcBef>
                <a:spcPct val="50000"/>
              </a:spcBef>
            </a:pPr>
            <a:r>
              <a:rPr lang="en-US" sz="1800">
                <a:latin typeface="Arial Black" pitchFamily="34" charset="0"/>
              </a:rPr>
              <a:t>1790</a:t>
            </a:r>
          </a:p>
        </p:txBody>
      </p:sp>
      <p:sp>
        <p:nvSpPr>
          <p:cNvPr id="14341" name="Rectangle 7"/>
          <p:cNvSpPr>
            <a:spLocks noGrp="1" noChangeArrowheads="1"/>
          </p:cNvSpPr>
          <p:nvPr>
            <p:ph type="title" idx="4294967295"/>
          </p:nvPr>
        </p:nvSpPr>
        <p:spPr>
          <a:xfrm>
            <a:off x="6248400" y="0"/>
            <a:ext cx="2209800" cy="381000"/>
          </a:xfrm>
        </p:spPr>
        <p:txBody>
          <a:bodyPr/>
          <a:lstStyle/>
          <a:p>
            <a:r>
              <a:rPr lang="en-US" sz="1000" smtClean="0"/>
              <a:t>voting</a:t>
            </a:r>
          </a:p>
        </p:txBody>
      </p:sp>
      <p:sp>
        <p:nvSpPr>
          <p:cNvPr id="14342" name="Rectangle 11"/>
          <p:cNvSpPr>
            <a:spLocks noChangeArrowheads="1"/>
          </p:cNvSpPr>
          <p:nvPr/>
        </p:nvSpPr>
        <p:spPr bwMode="auto">
          <a:xfrm>
            <a:off x="-3606800" y="-1257300"/>
            <a:ext cx="9144000" cy="0"/>
          </a:xfrm>
          <a:prstGeom prst="rect">
            <a:avLst/>
          </a:prstGeom>
          <a:noFill/>
          <a:ln w="9525">
            <a:noFill/>
            <a:miter lim="800000"/>
            <a:headEnd/>
            <a:tailEnd/>
          </a:ln>
        </p:spPr>
        <p:txBody>
          <a:bodyPr>
            <a:spAutoFit/>
          </a:bodyPr>
          <a:lstStyle/>
          <a:p>
            <a:endParaRPr lang="en-US"/>
          </a:p>
        </p:txBody>
      </p:sp>
      <p:pic>
        <p:nvPicPr>
          <p:cNvPr id="14343" name="Picture 13" descr="20307"/>
          <p:cNvPicPr>
            <a:picLocks noChangeAspect="1" noChangeArrowheads="1"/>
          </p:cNvPicPr>
          <p:nvPr/>
        </p:nvPicPr>
        <p:blipFill>
          <a:blip r:embed="rId2" cstate="print">
            <a:lum bright="-6000" contrast="24000"/>
          </a:blip>
          <a:srcRect r="50000"/>
          <a:stretch>
            <a:fillRect/>
          </a:stretch>
        </p:blipFill>
        <p:spPr bwMode="auto">
          <a:xfrm>
            <a:off x="0" y="0"/>
            <a:ext cx="4572000" cy="6858000"/>
          </a:xfrm>
          <a:prstGeom prst="rect">
            <a:avLst/>
          </a:prstGeom>
          <a:noFill/>
          <a:ln w="9525">
            <a:noFill/>
            <a:miter lim="800000"/>
            <a:headEnd/>
            <a:tailEnd/>
          </a:ln>
        </p:spPr>
      </p:pic>
      <p:sp>
        <p:nvSpPr>
          <p:cNvPr id="136206" name="Text Box 14"/>
          <p:cNvSpPr txBox="1">
            <a:spLocks noChangeArrowheads="1"/>
          </p:cNvSpPr>
          <p:nvPr/>
        </p:nvSpPr>
        <p:spPr bwMode="auto">
          <a:xfrm>
            <a:off x="152400" y="5867400"/>
            <a:ext cx="2438400" cy="830263"/>
          </a:xfrm>
          <a:prstGeom prst="rect">
            <a:avLst/>
          </a:prstGeom>
          <a:solidFill>
            <a:schemeClr val="bg1"/>
          </a:solidFill>
          <a:ln w="57150" cmpd="thickThin">
            <a:solidFill>
              <a:schemeClr val="tx1"/>
            </a:solidFill>
            <a:miter lim="800000"/>
            <a:headEnd/>
            <a:tailEnd/>
          </a:ln>
          <a:effectLst/>
        </p:spPr>
        <p:txBody>
          <a:bodyPr>
            <a:spAutoFit/>
          </a:bodyPr>
          <a:lstStyle/>
          <a:p>
            <a:pPr>
              <a:spcBef>
                <a:spcPct val="50000"/>
              </a:spcBef>
              <a:defRPr/>
            </a:pPr>
            <a:r>
              <a:rPr lang="en-US" sz="1600" u="sng" dirty="0">
                <a:effectLst>
                  <a:outerShdw blurRad="38100" dist="38100" dir="2700000" algn="tl">
                    <a:srgbClr val="C0C0C0"/>
                  </a:outerShdw>
                </a:effectLst>
                <a:latin typeface="Arial" pitchFamily="34" charset="0"/>
                <a:cs typeface="Arial" pitchFamily="34" charset="0"/>
              </a:rPr>
              <a:t>WMA</a:t>
            </a:r>
            <a:r>
              <a:rPr lang="en-US" sz="1600" dirty="0">
                <a:effectLst>
                  <a:outerShdw blurRad="38100" dist="38100" dir="2700000" algn="tl">
                    <a:srgbClr val="C0C0C0"/>
                  </a:outerShdw>
                </a:effectLst>
                <a:latin typeface="Arial" pitchFamily="34" charset="0"/>
                <a:cs typeface="Arial" pitchFamily="34" charset="0"/>
              </a:rPr>
              <a:t> 21 yrs. old, educated and property owner…….</a:t>
            </a:r>
          </a:p>
        </p:txBody>
      </p:sp>
      <p:pic>
        <p:nvPicPr>
          <p:cNvPr id="136210" name="Picture 18" descr="20307"/>
          <p:cNvPicPr>
            <a:picLocks noChangeAspect="1" noChangeArrowheads="1"/>
          </p:cNvPicPr>
          <p:nvPr/>
        </p:nvPicPr>
        <p:blipFill>
          <a:blip r:embed="rId2" cstate="print">
            <a:lum bright="-6000" contrast="24000"/>
          </a:blip>
          <a:srcRect l="49167"/>
          <a:stretch>
            <a:fillRect/>
          </a:stretch>
        </p:blipFill>
        <p:spPr bwMode="auto">
          <a:xfrm>
            <a:off x="4495800" y="0"/>
            <a:ext cx="4648200" cy="6858000"/>
          </a:xfrm>
          <a:prstGeom prst="rect">
            <a:avLst/>
          </a:prstGeom>
          <a:noFill/>
          <a:ln w="9525">
            <a:noFill/>
            <a:miter lim="800000"/>
            <a:headEnd/>
            <a:tailEnd/>
          </a:ln>
        </p:spPr>
      </p:pic>
      <p:sp>
        <p:nvSpPr>
          <p:cNvPr id="136211" name="Text Box 19"/>
          <p:cNvSpPr txBox="1">
            <a:spLocks noChangeArrowheads="1"/>
          </p:cNvSpPr>
          <p:nvPr/>
        </p:nvSpPr>
        <p:spPr bwMode="auto">
          <a:xfrm>
            <a:off x="4648200" y="5867400"/>
            <a:ext cx="2819400" cy="830263"/>
          </a:xfrm>
          <a:prstGeom prst="rect">
            <a:avLst/>
          </a:prstGeom>
          <a:solidFill>
            <a:schemeClr val="bg1"/>
          </a:solidFill>
          <a:ln w="57150" cmpd="thickThin">
            <a:solidFill>
              <a:schemeClr val="tx1"/>
            </a:solidFill>
            <a:miter lim="800000"/>
            <a:headEnd/>
            <a:tailEnd/>
          </a:ln>
          <a:effectLst/>
        </p:spPr>
        <p:txBody>
          <a:bodyPr>
            <a:spAutoFit/>
          </a:bodyPr>
          <a:lstStyle/>
          <a:p>
            <a:pPr>
              <a:spcBef>
                <a:spcPct val="50000"/>
              </a:spcBef>
              <a:defRPr/>
            </a:pPr>
            <a:r>
              <a:rPr lang="en-US" sz="1600" dirty="0">
                <a:effectLst>
                  <a:outerShdw blurRad="38100" dist="38100" dir="2700000" algn="tl">
                    <a:srgbClr val="C0C0C0"/>
                  </a:outerShdw>
                </a:effectLst>
                <a:latin typeface="Arial" pitchFamily="34" charset="0"/>
                <a:cs typeface="Arial" pitchFamily="34" charset="0"/>
              </a:rPr>
              <a:t>Several states would drop property qualifications and education…….</a:t>
            </a:r>
          </a:p>
        </p:txBody>
      </p:sp>
      <p:sp>
        <p:nvSpPr>
          <p:cNvPr id="14347" name="AutoShape 20">
            <a:hlinkClick r:id="rId3" action="ppaction://hlinksldjump"/>
          </p:cNvPr>
          <p:cNvSpPr>
            <a:spLocks noChangeArrowheads="1"/>
          </p:cNvSpPr>
          <p:nvPr/>
        </p:nvSpPr>
        <p:spPr bwMode="auto">
          <a:xfrm>
            <a:off x="8382000" y="6477000"/>
            <a:ext cx="304800" cy="228600"/>
          </a:xfrm>
          <a:prstGeom prst="irregularSeal1">
            <a:avLst/>
          </a:prstGeom>
          <a:solidFill>
            <a:srgbClr val="A5002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box(in)">
                                      <p:cBhvr>
                                        <p:cTn id="7" dur="500"/>
                                        <p:tgtEl>
                                          <p:spTgt spid="1362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6211"/>
                                        </p:tgtEl>
                                        <p:attrNameLst>
                                          <p:attrName>style.visibility</p:attrName>
                                        </p:attrNameLst>
                                      </p:cBhvr>
                                      <p:to>
                                        <p:strVal val="visible"/>
                                      </p:to>
                                    </p:set>
                                    <p:animEffect transition="in" filter="box(in)">
                                      <p:cBhvr>
                                        <p:cTn id="12" dur="500"/>
                                        <p:tgtEl>
                                          <p:spTgt spid="136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7"/>
          <p:cNvSpPr>
            <a:spLocks noGrp="1" noChangeArrowheads="1"/>
          </p:cNvSpPr>
          <p:nvPr>
            <p:ph type="title" idx="4294967295"/>
          </p:nvPr>
        </p:nvSpPr>
        <p:spPr>
          <a:xfrm>
            <a:off x="685800" y="5791200"/>
            <a:ext cx="7772400" cy="1143000"/>
          </a:xfrm>
        </p:spPr>
        <p:txBody>
          <a:bodyPr/>
          <a:lstStyle/>
          <a:p>
            <a:r>
              <a:rPr lang="en-US" sz="1600" smtClean="0"/>
              <a:t>Picture/Anthony &amp; Stanton</a:t>
            </a:r>
          </a:p>
        </p:txBody>
      </p:sp>
      <p:sp>
        <p:nvSpPr>
          <p:cNvPr id="162820" name="Text Box 1028"/>
          <p:cNvSpPr txBox="1">
            <a:spLocks noChangeArrowheads="1"/>
          </p:cNvSpPr>
          <p:nvPr/>
        </p:nvSpPr>
        <p:spPr bwMode="auto">
          <a:xfrm>
            <a:off x="2819400" y="990600"/>
            <a:ext cx="6324600" cy="626427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75000"/>
              </a:lnSpc>
              <a:spcBef>
                <a:spcPct val="50000"/>
              </a:spcBef>
              <a:buFontTx/>
              <a:buChar char="•"/>
              <a:defRPr/>
            </a:pPr>
            <a:r>
              <a:rPr lang="en-US" sz="2800" b="1" dirty="0">
                <a:solidFill>
                  <a:srgbClr val="FFFF00"/>
                </a:solidFill>
              </a:rPr>
              <a:t>Abigail Adams—1790’to early 1800’s</a:t>
            </a:r>
          </a:p>
          <a:p>
            <a:pPr>
              <a:lnSpc>
                <a:spcPct val="75000"/>
              </a:lnSpc>
              <a:spcBef>
                <a:spcPct val="50000"/>
              </a:spcBef>
              <a:buFontTx/>
              <a:buChar char="•"/>
              <a:defRPr/>
            </a:pPr>
            <a:r>
              <a:rPr lang="en-US" sz="2800" b="1" dirty="0">
                <a:solidFill>
                  <a:schemeClr val="bg1"/>
                </a:solidFill>
              </a:rPr>
              <a:t>Elizabeth Cady Stanton and Susan B. Anthony---1830’s to 1900’s</a:t>
            </a:r>
          </a:p>
          <a:p>
            <a:pPr>
              <a:lnSpc>
                <a:spcPct val="75000"/>
              </a:lnSpc>
              <a:spcBef>
                <a:spcPct val="50000"/>
              </a:spcBef>
              <a:buFontTx/>
              <a:buChar char="•"/>
              <a:defRPr/>
            </a:pPr>
            <a:r>
              <a:rPr lang="en-US" sz="2800" b="1" dirty="0">
                <a:solidFill>
                  <a:srgbClr val="FFFF00"/>
                </a:solidFill>
              </a:rPr>
              <a:t>Women’s rights reformers</a:t>
            </a:r>
          </a:p>
          <a:p>
            <a:pPr lvl="1">
              <a:lnSpc>
                <a:spcPct val="75000"/>
              </a:lnSpc>
              <a:spcBef>
                <a:spcPct val="50000"/>
              </a:spcBef>
              <a:buFontTx/>
              <a:buChar char="•"/>
              <a:defRPr/>
            </a:pPr>
            <a:r>
              <a:rPr lang="en-US" sz="2800" b="1" dirty="0">
                <a:solidFill>
                  <a:schemeClr val="bg1"/>
                </a:solidFill>
              </a:rPr>
              <a:t>citizenship</a:t>
            </a:r>
          </a:p>
          <a:p>
            <a:pPr lvl="1">
              <a:lnSpc>
                <a:spcPct val="75000"/>
              </a:lnSpc>
              <a:spcBef>
                <a:spcPct val="50000"/>
              </a:spcBef>
              <a:buFontTx/>
              <a:buChar char="•"/>
              <a:defRPr/>
            </a:pPr>
            <a:r>
              <a:rPr lang="en-US" sz="2800" b="1" dirty="0">
                <a:solidFill>
                  <a:schemeClr val="bg1"/>
                </a:solidFill>
              </a:rPr>
              <a:t>right to vote</a:t>
            </a:r>
          </a:p>
          <a:p>
            <a:pPr lvl="1">
              <a:lnSpc>
                <a:spcPct val="75000"/>
              </a:lnSpc>
              <a:spcBef>
                <a:spcPct val="50000"/>
              </a:spcBef>
              <a:buFontTx/>
              <a:buChar char="•"/>
              <a:defRPr/>
            </a:pPr>
            <a:r>
              <a:rPr lang="en-US" sz="2800" b="1" dirty="0">
                <a:solidFill>
                  <a:schemeClr val="bg1"/>
                </a:solidFill>
              </a:rPr>
              <a:t>education</a:t>
            </a:r>
          </a:p>
          <a:p>
            <a:pPr>
              <a:lnSpc>
                <a:spcPct val="75000"/>
              </a:lnSpc>
              <a:spcBef>
                <a:spcPct val="50000"/>
              </a:spcBef>
              <a:buFontTx/>
              <a:buChar char="•"/>
              <a:defRPr/>
            </a:pPr>
            <a:r>
              <a:rPr lang="en-US" sz="2800" b="1" dirty="0">
                <a:solidFill>
                  <a:srgbClr val="FFFF00"/>
                </a:solidFill>
              </a:rPr>
              <a:t>Supported the abolition of slavery</a:t>
            </a:r>
          </a:p>
          <a:p>
            <a:pPr>
              <a:lnSpc>
                <a:spcPct val="75000"/>
              </a:lnSpc>
              <a:spcBef>
                <a:spcPct val="50000"/>
              </a:spcBef>
              <a:buFontTx/>
              <a:buChar char="•"/>
              <a:defRPr/>
            </a:pPr>
            <a:r>
              <a:rPr lang="en-US" sz="2800" b="1" dirty="0">
                <a:solidFill>
                  <a:schemeClr val="bg1"/>
                </a:solidFill>
              </a:rPr>
              <a:t>Republican motherhood</a:t>
            </a:r>
          </a:p>
          <a:p>
            <a:pPr>
              <a:lnSpc>
                <a:spcPct val="75000"/>
              </a:lnSpc>
              <a:spcBef>
                <a:spcPct val="50000"/>
              </a:spcBef>
              <a:buFontTx/>
              <a:buChar char="•"/>
              <a:defRPr/>
            </a:pPr>
            <a:r>
              <a:rPr lang="en-US" sz="2800" b="1" dirty="0">
                <a:solidFill>
                  <a:srgbClr val="FFFF00"/>
                </a:solidFill>
              </a:rPr>
              <a:t>Despite their contributions, women’s rights did not progress and would remain </a:t>
            </a:r>
            <a:r>
              <a:rPr lang="en-US" sz="2800" b="1" dirty="0">
                <a:solidFill>
                  <a:schemeClr val="bg1"/>
                </a:solidFill>
              </a:rPr>
              <a:t>2</a:t>
            </a:r>
            <a:r>
              <a:rPr lang="en-US" sz="2800" b="1" baseline="30000" dirty="0">
                <a:solidFill>
                  <a:schemeClr val="bg1"/>
                </a:solidFill>
              </a:rPr>
              <a:t>nd</a:t>
            </a:r>
            <a:r>
              <a:rPr lang="en-US" sz="2800" b="1" dirty="0">
                <a:solidFill>
                  <a:schemeClr val="bg1"/>
                </a:solidFill>
              </a:rPr>
              <a:t> class citizens</a:t>
            </a:r>
          </a:p>
          <a:p>
            <a:pPr>
              <a:lnSpc>
                <a:spcPct val="75000"/>
              </a:lnSpc>
              <a:spcBef>
                <a:spcPct val="50000"/>
              </a:spcBef>
              <a:buFontTx/>
              <a:buChar char="•"/>
              <a:defRPr/>
            </a:pPr>
            <a:endParaRPr lang="en-US" sz="3200" dirty="0">
              <a:solidFill>
                <a:schemeClr val="bg1"/>
              </a:solidFill>
            </a:endParaRPr>
          </a:p>
        </p:txBody>
      </p:sp>
      <p:sp>
        <p:nvSpPr>
          <p:cNvPr id="15364" name="WordArt 1029"/>
          <p:cNvSpPr>
            <a:spLocks noChangeArrowheads="1" noChangeShapeType="1" noTextEdit="1"/>
          </p:cNvSpPr>
          <p:nvPr/>
        </p:nvSpPr>
        <p:spPr bwMode="auto">
          <a:xfrm>
            <a:off x="838200" y="76200"/>
            <a:ext cx="7467600" cy="5461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WOMEN'S RIGHTS</a:t>
            </a:r>
          </a:p>
        </p:txBody>
      </p:sp>
      <p:sp>
        <p:nvSpPr>
          <p:cNvPr id="15365" name="AutoShape 1035">
            <a:hlinkClick r:id="rId3" action="ppaction://hlinksldjump"/>
          </p:cNvPr>
          <p:cNvSpPr>
            <a:spLocks noChangeArrowheads="1"/>
          </p:cNvSpPr>
          <p:nvPr/>
        </p:nvSpPr>
        <p:spPr bwMode="auto">
          <a:xfrm>
            <a:off x="8610600" y="6400800"/>
            <a:ext cx="304800" cy="228600"/>
          </a:xfrm>
          <a:prstGeom prst="irregularSeal1">
            <a:avLst/>
          </a:prstGeom>
          <a:solidFill>
            <a:srgbClr val="A50021"/>
          </a:solidFill>
          <a:ln w="9525">
            <a:solidFill>
              <a:schemeClr val="bg1"/>
            </a:solidFill>
            <a:miter lim="800000"/>
            <a:headEnd/>
            <a:tailEnd/>
          </a:ln>
        </p:spPr>
        <p:txBody>
          <a:bodyPr wrap="none" anchor="ctr"/>
          <a:lstStyle/>
          <a:p>
            <a:endParaRPr lang="en-US"/>
          </a:p>
        </p:txBody>
      </p:sp>
      <p:pic>
        <p:nvPicPr>
          <p:cNvPr id="15366" name="Picture 1037" descr="abigail-adams"/>
          <p:cNvPicPr>
            <a:picLocks noChangeAspect="1" noChangeArrowheads="1"/>
          </p:cNvPicPr>
          <p:nvPr/>
        </p:nvPicPr>
        <p:blipFill>
          <a:blip r:embed="rId4" cstate="print">
            <a:lum bright="12000"/>
          </a:blip>
          <a:srcRect/>
          <a:stretch>
            <a:fillRect/>
          </a:stretch>
        </p:blipFill>
        <p:spPr bwMode="auto">
          <a:xfrm>
            <a:off x="533400" y="966788"/>
            <a:ext cx="2057400" cy="2614612"/>
          </a:xfrm>
          <a:prstGeom prst="rect">
            <a:avLst/>
          </a:prstGeom>
          <a:noFill/>
          <a:ln w="76200" cmpd="tri">
            <a:solidFill>
              <a:srgbClr val="FFFF99"/>
            </a:solidFill>
            <a:miter lim="800000"/>
            <a:headEnd/>
            <a:tailEnd/>
          </a:ln>
        </p:spPr>
      </p:pic>
      <p:pic>
        <p:nvPicPr>
          <p:cNvPr id="15367" name="Picture 1039" descr="ecstantonsbanthony"/>
          <p:cNvPicPr>
            <a:picLocks noChangeAspect="1" noChangeArrowheads="1"/>
          </p:cNvPicPr>
          <p:nvPr/>
        </p:nvPicPr>
        <p:blipFill>
          <a:blip r:embed="rId5" cstate="print"/>
          <a:srcRect l="6575" t="4503" r="5754" b="12946"/>
          <a:stretch>
            <a:fillRect/>
          </a:stretch>
        </p:blipFill>
        <p:spPr bwMode="auto">
          <a:xfrm>
            <a:off x="533400" y="3810000"/>
            <a:ext cx="2057400" cy="2667000"/>
          </a:xfrm>
          <a:prstGeom prst="rect">
            <a:avLst/>
          </a:prstGeom>
          <a:noFill/>
          <a:ln w="76200" cmpd="tri">
            <a:solidFill>
              <a:srgbClr val="FFFF99"/>
            </a:solidFill>
            <a:miter lim="800000"/>
            <a:headEnd/>
            <a:tailEnd/>
          </a:ln>
        </p:spPr>
      </p:pic>
      <p:sp>
        <p:nvSpPr>
          <p:cNvPr id="162833" name="AutoShape 1041"/>
          <p:cNvSpPr>
            <a:spLocks noChangeArrowheads="1"/>
          </p:cNvSpPr>
          <p:nvPr/>
        </p:nvSpPr>
        <p:spPr bwMode="auto">
          <a:xfrm>
            <a:off x="2514600" y="1676400"/>
            <a:ext cx="6400800" cy="2895600"/>
          </a:xfrm>
          <a:prstGeom prst="wedgeRoundRectCallout">
            <a:avLst>
              <a:gd name="adj1" fmla="val -37898"/>
              <a:gd name="adj2" fmla="val 66995"/>
              <a:gd name="adj3" fmla="val 16667"/>
            </a:avLst>
          </a:prstGeom>
          <a:solidFill>
            <a:schemeClr val="bg1"/>
          </a:solidFill>
          <a:ln w="9525">
            <a:solidFill>
              <a:schemeClr val="tx1"/>
            </a:solidFill>
            <a:miter lim="800000"/>
            <a:headEnd/>
            <a:tailEnd/>
          </a:ln>
          <a:effectLst/>
        </p:spPr>
        <p:txBody>
          <a:bodyPr/>
          <a:lstStyle/>
          <a:p>
            <a:pPr algn="ctr">
              <a:defRPr/>
            </a:pPr>
            <a:r>
              <a:rPr lang="en-US" sz="2800" b="0" u="sng">
                <a:latin typeface="Impact" pitchFamily="34" charset="0"/>
              </a:rPr>
              <a:t>Republican motherhood</a:t>
            </a:r>
          </a:p>
          <a:p>
            <a:pPr algn="ctr">
              <a:buFontTx/>
              <a:buChar char="•"/>
              <a:defRPr/>
            </a:pPr>
            <a:r>
              <a:rPr lang="en-US">
                <a:latin typeface="Arial Narrow" pitchFamily="34" charset="0"/>
              </a:rPr>
              <a:t>  Concept that a woman’s role was to stay at home and raise the next generation of </a:t>
            </a:r>
            <a:r>
              <a:rPr lang="en-US" u="sng">
                <a:solidFill>
                  <a:srgbClr val="CC0000"/>
                </a:solidFill>
                <a:effectLst>
                  <a:outerShdw blurRad="38100" dist="38100" dir="2700000" algn="tl">
                    <a:srgbClr val="C0C0C0"/>
                  </a:outerShdw>
                </a:effectLst>
                <a:latin typeface="Arial Narrow" pitchFamily="34" charset="0"/>
              </a:rPr>
              <a:t>PATRIOTS.</a:t>
            </a:r>
            <a:r>
              <a:rPr lang="en-US">
                <a:latin typeface="Arial Narrow" pitchFamily="34" charset="0"/>
              </a:rPr>
              <a:t>  </a:t>
            </a:r>
          </a:p>
          <a:p>
            <a:pPr algn="ctr">
              <a:buFontTx/>
              <a:buChar char="•"/>
              <a:defRPr/>
            </a:pPr>
            <a:r>
              <a:rPr lang="en-US">
                <a:latin typeface="Arial Narrow" pitchFamily="34" charset="0"/>
              </a:rPr>
              <a:t>This was a role to be proud of because a woman’s responsibility was to teach and raise their children in </a:t>
            </a:r>
            <a:r>
              <a:rPr lang="en-US" u="sng">
                <a:solidFill>
                  <a:srgbClr val="0000CC"/>
                </a:solidFill>
                <a:effectLst>
                  <a:outerShdw blurRad="38100" dist="38100" dir="2700000" algn="tl">
                    <a:srgbClr val="C0C0C0"/>
                  </a:outerShdw>
                </a:effectLst>
                <a:latin typeface="Arial Narrow" pitchFamily="34" charset="0"/>
              </a:rPr>
              <a:t>REPUBLICANISM</a:t>
            </a:r>
            <a:r>
              <a:rPr lang="en-US">
                <a:latin typeface="Arial Narrow"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anim calcmode="lin" valueType="num">
                                      <p:cBhvr additive="base">
                                        <p:cTn id="7" dur="500" fill="hold"/>
                                        <p:tgtEl>
                                          <p:spTgt spid="162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2820">
                                            <p:txEl>
                                              <p:pRg st="1" end="1"/>
                                            </p:txEl>
                                          </p:spTgt>
                                        </p:tgtEl>
                                        <p:attrNameLst>
                                          <p:attrName>style.visibility</p:attrName>
                                        </p:attrNameLst>
                                      </p:cBhvr>
                                      <p:to>
                                        <p:strVal val="visible"/>
                                      </p:to>
                                    </p:set>
                                    <p:anim calcmode="lin" valueType="num">
                                      <p:cBhvr additive="base">
                                        <p:cTn id="13" dur="500" fill="hold"/>
                                        <p:tgtEl>
                                          <p:spTgt spid="1628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282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2820">
                                            <p:txEl>
                                              <p:pRg st="2" end="2"/>
                                            </p:txEl>
                                          </p:spTgt>
                                        </p:tgtEl>
                                        <p:attrNameLst>
                                          <p:attrName>style.visibility</p:attrName>
                                        </p:attrNameLst>
                                      </p:cBhvr>
                                      <p:to>
                                        <p:strVal val="visible"/>
                                      </p:to>
                                    </p:set>
                                    <p:anim calcmode="lin" valueType="num">
                                      <p:cBhvr additive="base">
                                        <p:cTn id="19" dur="500" fill="hold"/>
                                        <p:tgtEl>
                                          <p:spTgt spid="1628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2820">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62820">
                                            <p:txEl>
                                              <p:pRg st="3" end="3"/>
                                            </p:txEl>
                                          </p:spTgt>
                                        </p:tgtEl>
                                        <p:attrNameLst>
                                          <p:attrName>style.visibility</p:attrName>
                                        </p:attrNameLst>
                                      </p:cBhvr>
                                      <p:to>
                                        <p:strVal val="visible"/>
                                      </p:to>
                                    </p:set>
                                    <p:anim calcmode="lin" valueType="num">
                                      <p:cBhvr additive="base">
                                        <p:cTn id="23" dur="500" fill="hold"/>
                                        <p:tgtEl>
                                          <p:spTgt spid="16282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2820">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62820">
                                            <p:txEl>
                                              <p:pRg st="4" end="4"/>
                                            </p:txEl>
                                          </p:spTgt>
                                        </p:tgtEl>
                                        <p:attrNameLst>
                                          <p:attrName>style.visibility</p:attrName>
                                        </p:attrNameLst>
                                      </p:cBhvr>
                                      <p:to>
                                        <p:strVal val="visible"/>
                                      </p:to>
                                    </p:set>
                                    <p:anim calcmode="lin" valueType="num">
                                      <p:cBhvr additive="base">
                                        <p:cTn id="27" dur="500" fill="hold"/>
                                        <p:tgtEl>
                                          <p:spTgt spid="16282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2820">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62820">
                                            <p:txEl>
                                              <p:pRg st="5" end="5"/>
                                            </p:txEl>
                                          </p:spTgt>
                                        </p:tgtEl>
                                        <p:attrNameLst>
                                          <p:attrName>style.visibility</p:attrName>
                                        </p:attrNameLst>
                                      </p:cBhvr>
                                      <p:to>
                                        <p:strVal val="visible"/>
                                      </p:to>
                                    </p:set>
                                    <p:anim calcmode="lin" valueType="num">
                                      <p:cBhvr additive="base">
                                        <p:cTn id="31" dur="500" fill="hold"/>
                                        <p:tgtEl>
                                          <p:spTgt spid="16282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2820">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62820">
                                            <p:txEl>
                                              <p:pRg st="6" end="6"/>
                                            </p:txEl>
                                          </p:spTgt>
                                        </p:tgtEl>
                                        <p:attrNameLst>
                                          <p:attrName>style.visibility</p:attrName>
                                        </p:attrNameLst>
                                      </p:cBhvr>
                                      <p:to>
                                        <p:strVal val="visible"/>
                                      </p:to>
                                    </p:set>
                                    <p:anim calcmode="lin" valueType="num">
                                      <p:cBhvr additive="base">
                                        <p:cTn id="37" dur="500" fill="hold"/>
                                        <p:tgtEl>
                                          <p:spTgt spid="16282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2820">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62820">
                                            <p:txEl>
                                              <p:pRg st="7" end="7"/>
                                            </p:txEl>
                                          </p:spTgt>
                                        </p:tgtEl>
                                        <p:attrNameLst>
                                          <p:attrName>style.visibility</p:attrName>
                                        </p:attrNameLst>
                                      </p:cBhvr>
                                      <p:to>
                                        <p:strVal val="visible"/>
                                      </p:to>
                                    </p:set>
                                    <p:anim calcmode="lin" valueType="num">
                                      <p:cBhvr additive="base">
                                        <p:cTn id="43" dur="500" fill="hold"/>
                                        <p:tgtEl>
                                          <p:spTgt spid="16282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2820">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162833">
                                            <p:bg/>
                                          </p:spTgt>
                                        </p:tgtEl>
                                        <p:attrNameLst>
                                          <p:attrName>style.visibility</p:attrName>
                                        </p:attrNameLst>
                                      </p:cBhvr>
                                      <p:to>
                                        <p:strVal val="visible"/>
                                      </p:to>
                                    </p:set>
                                    <p:animEffect transition="in" filter="fade">
                                      <p:cBhvr>
                                        <p:cTn id="49" dur="100"/>
                                        <p:tgtEl>
                                          <p:spTgt spid="162833">
                                            <p:bg/>
                                          </p:spTgt>
                                        </p:tgtEl>
                                      </p:cBhvr>
                                    </p:animEffect>
                                    <p:anim calcmode="lin" valueType="num">
                                      <p:cBhvr>
                                        <p:cTn id="50" dur="400" fill="hold"/>
                                        <p:tgtEl>
                                          <p:spTgt spid="162833">
                                            <p:bg/>
                                          </p:spTgt>
                                        </p:tgtEl>
                                        <p:attrNameLst>
                                          <p:attrName>ppt_x</p:attrName>
                                        </p:attrNameLst>
                                      </p:cBhvr>
                                      <p:tavLst>
                                        <p:tav tm="0">
                                          <p:val>
                                            <p:strVal val="#ppt_x"/>
                                          </p:val>
                                        </p:tav>
                                        <p:tav tm="100000">
                                          <p:val>
                                            <p:strVal val="#ppt_x"/>
                                          </p:val>
                                        </p:tav>
                                      </p:tavLst>
                                    </p:anim>
                                    <p:anim calcmode="lin" valueType="num">
                                      <p:cBhvr>
                                        <p:cTn id="51" dur="400" fill="hold"/>
                                        <p:tgtEl>
                                          <p:spTgt spid="162833">
                                            <p:bg/>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6283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6283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grpId="0" nodeType="clickEffect">
                                  <p:stCondLst>
                                    <p:cond delay="0"/>
                                  </p:stCondLst>
                                  <p:childTnLst>
                                    <p:set>
                                      <p:cBhvr>
                                        <p:cTn id="57" dur="1" fill="hold">
                                          <p:stCondLst>
                                            <p:cond delay="0"/>
                                          </p:stCondLst>
                                        </p:cTn>
                                        <p:tgtEl>
                                          <p:spTgt spid="162833">
                                            <p:txEl>
                                              <p:pRg st="0" end="0"/>
                                            </p:txEl>
                                          </p:spTgt>
                                        </p:tgtEl>
                                        <p:attrNameLst>
                                          <p:attrName>style.visibility</p:attrName>
                                        </p:attrNameLst>
                                      </p:cBhvr>
                                      <p:to>
                                        <p:strVal val="visible"/>
                                      </p:to>
                                    </p:set>
                                    <p:animEffect transition="in" filter="fade">
                                      <p:cBhvr>
                                        <p:cTn id="58" dur="100"/>
                                        <p:tgtEl>
                                          <p:spTgt spid="162833">
                                            <p:txEl>
                                              <p:pRg st="0" end="0"/>
                                            </p:txEl>
                                          </p:spTgt>
                                        </p:tgtEl>
                                      </p:cBhvr>
                                    </p:animEffect>
                                    <p:anim calcmode="lin" valueType="num">
                                      <p:cBhvr>
                                        <p:cTn id="59" dur="400" fill="hold"/>
                                        <p:tgtEl>
                                          <p:spTgt spid="162833">
                                            <p:txEl>
                                              <p:pRg st="0" end="0"/>
                                            </p:txEl>
                                          </p:spTgt>
                                        </p:tgtEl>
                                        <p:attrNameLst>
                                          <p:attrName>ppt_x</p:attrName>
                                        </p:attrNameLst>
                                      </p:cBhvr>
                                      <p:tavLst>
                                        <p:tav tm="0">
                                          <p:val>
                                            <p:strVal val="#ppt_x"/>
                                          </p:val>
                                        </p:tav>
                                        <p:tav tm="100000">
                                          <p:val>
                                            <p:strVal val="#ppt_x"/>
                                          </p:val>
                                        </p:tav>
                                      </p:tavLst>
                                    </p:anim>
                                    <p:anim calcmode="lin" valueType="num">
                                      <p:cBhvr>
                                        <p:cTn id="60" dur="400" fill="hold"/>
                                        <p:tgtEl>
                                          <p:spTgt spid="162833">
                                            <p:txEl>
                                              <p:pRg st="0" end="0"/>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16283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16283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grpId="0" nodeType="clickEffect">
                                  <p:stCondLst>
                                    <p:cond delay="0"/>
                                  </p:stCondLst>
                                  <p:childTnLst>
                                    <p:set>
                                      <p:cBhvr>
                                        <p:cTn id="66" dur="1" fill="hold">
                                          <p:stCondLst>
                                            <p:cond delay="0"/>
                                          </p:stCondLst>
                                        </p:cTn>
                                        <p:tgtEl>
                                          <p:spTgt spid="162833">
                                            <p:txEl>
                                              <p:pRg st="1" end="1"/>
                                            </p:txEl>
                                          </p:spTgt>
                                        </p:tgtEl>
                                        <p:attrNameLst>
                                          <p:attrName>style.visibility</p:attrName>
                                        </p:attrNameLst>
                                      </p:cBhvr>
                                      <p:to>
                                        <p:strVal val="visible"/>
                                      </p:to>
                                    </p:set>
                                    <p:animEffect transition="in" filter="fade">
                                      <p:cBhvr>
                                        <p:cTn id="67" dur="100"/>
                                        <p:tgtEl>
                                          <p:spTgt spid="162833">
                                            <p:txEl>
                                              <p:pRg st="1" end="1"/>
                                            </p:txEl>
                                          </p:spTgt>
                                        </p:tgtEl>
                                      </p:cBhvr>
                                    </p:animEffect>
                                    <p:anim calcmode="lin" valueType="num">
                                      <p:cBhvr>
                                        <p:cTn id="68" dur="400" fill="hold"/>
                                        <p:tgtEl>
                                          <p:spTgt spid="162833">
                                            <p:txEl>
                                              <p:pRg st="1" end="1"/>
                                            </p:txEl>
                                          </p:spTgt>
                                        </p:tgtEl>
                                        <p:attrNameLst>
                                          <p:attrName>ppt_x</p:attrName>
                                        </p:attrNameLst>
                                      </p:cBhvr>
                                      <p:tavLst>
                                        <p:tav tm="0">
                                          <p:val>
                                            <p:strVal val="#ppt_x"/>
                                          </p:val>
                                        </p:tav>
                                        <p:tav tm="100000">
                                          <p:val>
                                            <p:strVal val="#ppt_x"/>
                                          </p:val>
                                        </p:tav>
                                      </p:tavLst>
                                    </p:anim>
                                    <p:anim calcmode="lin" valueType="num">
                                      <p:cBhvr>
                                        <p:cTn id="69" dur="400" fill="hold"/>
                                        <p:tgtEl>
                                          <p:spTgt spid="162833">
                                            <p:txEl>
                                              <p:pRg st="1" end="1"/>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16283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16283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grpId="0" nodeType="clickEffect">
                                  <p:stCondLst>
                                    <p:cond delay="0"/>
                                  </p:stCondLst>
                                  <p:childTnLst>
                                    <p:set>
                                      <p:cBhvr>
                                        <p:cTn id="75" dur="1" fill="hold">
                                          <p:stCondLst>
                                            <p:cond delay="0"/>
                                          </p:stCondLst>
                                        </p:cTn>
                                        <p:tgtEl>
                                          <p:spTgt spid="162833">
                                            <p:txEl>
                                              <p:pRg st="2" end="2"/>
                                            </p:txEl>
                                          </p:spTgt>
                                        </p:tgtEl>
                                        <p:attrNameLst>
                                          <p:attrName>style.visibility</p:attrName>
                                        </p:attrNameLst>
                                      </p:cBhvr>
                                      <p:to>
                                        <p:strVal val="visible"/>
                                      </p:to>
                                    </p:set>
                                    <p:animEffect transition="in" filter="fade">
                                      <p:cBhvr>
                                        <p:cTn id="76" dur="100"/>
                                        <p:tgtEl>
                                          <p:spTgt spid="162833">
                                            <p:txEl>
                                              <p:pRg st="2" end="2"/>
                                            </p:txEl>
                                          </p:spTgt>
                                        </p:tgtEl>
                                      </p:cBhvr>
                                    </p:animEffect>
                                    <p:anim calcmode="lin" valueType="num">
                                      <p:cBhvr>
                                        <p:cTn id="77" dur="400" fill="hold"/>
                                        <p:tgtEl>
                                          <p:spTgt spid="162833">
                                            <p:txEl>
                                              <p:pRg st="2" end="2"/>
                                            </p:txEl>
                                          </p:spTgt>
                                        </p:tgtEl>
                                        <p:attrNameLst>
                                          <p:attrName>ppt_x</p:attrName>
                                        </p:attrNameLst>
                                      </p:cBhvr>
                                      <p:tavLst>
                                        <p:tav tm="0">
                                          <p:val>
                                            <p:strVal val="#ppt_x"/>
                                          </p:val>
                                        </p:tav>
                                        <p:tav tm="100000">
                                          <p:val>
                                            <p:strVal val="#ppt_x"/>
                                          </p:val>
                                        </p:tav>
                                      </p:tavLst>
                                    </p:anim>
                                    <p:anim calcmode="lin" valueType="num">
                                      <p:cBhvr>
                                        <p:cTn id="78" dur="400" fill="hold"/>
                                        <p:tgtEl>
                                          <p:spTgt spid="162833">
                                            <p:txEl>
                                              <p:pRg st="2" end="2"/>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16283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16283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162833">
                                            <p:txEl>
                                              <p:pRg st="0" end="0"/>
                                            </p:txEl>
                                          </p:spTgt>
                                        </p:tgtEl>
                                        <p:attrNameLst>
                                          <p:attrName>ppt_x</p:attrName>
                                        </p:attrNameLst>
                                      </p:cBhvr>
                                      <p:tavLst>
                                        <p:tav tm="0">
                                          <p:val>
                                            <p:strVal val="ppt_x"/>
                                          </p:val>
                                        </p:tav>
                                        <p:tav tm="100000">
                                          <p:val>
                                            <p:strVal val="ppt_x"/>
                                          </p:val>
                                        </p:tav>
                                      </p:tavLst>
                                    </p:anim>
                                    <p:anim calcmode="lin" valueType="num">
                                      <p:cBhvr additive="base">
                                        <p:cTn id="85" dur="500"/>
                                        <p:tgtEl>
                                          <p:spTgt spid="162833">
                                            <p:txEl>
                                              <p:pRg st="0" end="0"/>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162833">
                                            <p:txEl>
                                              <p:pRg st="0" end="0"/>
                                            </p:txEl>
                                          </p:spTgt>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162833">
                                            <p:txEl>
                                              <p:pRg st="1" end="1"/>
                                            </p:txEl>
                                          </p:spTgt>
                                        </p:tgtEl>
                                        <p:attrNameLst>
                                          <p:attrName>ppt_x</p:attrName>
                                        </p:attrNameLst>
                                      </p:cBhvr>
                                      <p:tavLst>
                                        <p:tav tm="0">
                                          <p:val>
                                            <p:strVal val="ppt_x"/>
                                          </p:val>
                                        </p:tav>
                                        <p:tav tm="100000">
                                          <p:val>
                                            <p:strVal val="ppt_x"/>
                                          </p:val>
                                        </p:tav>
                                      </p:tavLst>
                                    </p:anim>
                                    <p:anim calcmode="lin" valueType="num">
                                      <p:cBhvr additive="base">
                                        <p:cTn id="89" dur="500"/>
                                        <p:tgtEl>
                                          <p:spTgt spid="162833">
                                            <p:txEl>
                                              <p:pRg st="1" end="1"/>
                                            </p:txEl>
                                          </p:spTgt>
                                        </p:tgtEl>
                                        <p:attrNameLst>
                                          <p:attrName>ppt_y</p:attrName>
                                        </p:attrNameLst>
                                      </p:cBhvr>
                                      <p:tavLst>
                                        <p:tav tm="0">
                                          <p:val>
                                            <p:strVal val="ppt_y"/>
                                          </p:val>
                                        </p:tav>
                                        <p:tav tm="100000">
                                          <p:val>
                                            <p:strVal val="1+ppt_h/2"/>
                                          </p:val>
                                        </p:tav>
                                      </p:tavLst>
                                    </p:anim>
                                    <p:set>
                                      <p:cBhvr>
                                        <p:cTn id="90" dur="1" fill="hold">
                                          <p:stCondLst>
                                            <p:cond delay="499"/>
                                          </p:stCondLst>
                                        </p:cTn>
                                        <p:tgtEl>
                                          <p:spTgt spid="162833">
                                            <p:txEl>
                                              <p:pRg st="1" end="1"/>
                                            </p:txEl>
                                          </p:spTgt>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162833">
                                            <p:txEl>
                                              <p:pRg st="2" end="2"/>
                                            </p:txEl>
                                          </p:spTgt>
                                        </p:tgtEl>
                                        <p:attrNameLst>
                                          <p:attrName>ppt_x</p:attrName>
                                        </p:attrNameLst>
                                      </p:cBhvr>
                                      <p:tavLst>
                                        <p:tav tm="0">
                                          <p:val>
                                            <p:strVal val="ppt_x"/>
                                          </p:val>
                                        </p:tav>
                                        <p:tav tm="100000">
                                          <p:val>
                                            <p:strVal val="ppt_x"/>
                                          </p:val>
                                        </p:tav>
                                      </p:tavLst>
                                    </p:anim>
                                    <p:anim calcmode="lin" valueType="num">
                                      <p:cBhvr additive="base">
                                        <p:cTn id="93" dur="500"/>
                                        <p:tgtEl>
                                          <p:spTgt spid="162833">
                                            <p:txEl>
                                              <p:pRg st="2" end="2"/>
                                            </p:txEl>
                                          </p:spTgt>
                                        </p:tgtEl>
                                        <p:attrNameLst>
                                          <p:attrName>ppt_y</p:attrName>
                                        </p:attrNameLst>
                                      </p:cBhvr>
                                      <p:tavLst>
                                        <p:tav tm="0">
                                          <p:val>
                                            <p:strVal val="ppt_y"/>
                                          </p:val>
                                        </p:tav>
                                        <p:tav tm="100000">
                                          <p:val>
                                            <p:strVal val="1+ppt_h/2"/>
                                          </p:val>
                                        </p:tav>
                                      </p:tavLst>
                                    </p:anim>
                                    <p:set>
                                      <p:cBhvr>
                                        <p:cTn id="94" dur="1" fill="hold">
                                          <p:stCondLst>
                                            <p:cond delay="499"/>
                                          </p:stCondLst>
                                        </p:cTn>
                                        <p:tgtEl>
                                          <p:spTgt spid="162833">
                                            <p:txEl>
                                              <p:pRg st="2" end="2"/>
                                            </p:txEl>
                                          </p:spTgt>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162833">
                                            <p:bg/>
                                          </p:spTgt>
                                        </p:tgtEl>
                                        <p:attrNameLst>
                                          <p:attrName>ppt_x</p:attrName>
                                        </p:attrNameLst>
                                      </p:cBhvr>
                                      <p:tavLst>
                                        <p:tav tm="0">
                                          <p:val>
                                            <p:strVal val="ppt_x"/>
                                          </p:val>
                                        </p:tav>
                                        <p:tav tm="100000">
                                          <p:val>
                                            <p:strVal val="ppt_x"/>
                                          </p:val>
                                        </p:tav>
                                      </p:tavLst>
                                    </p:anim>
                                    <p:anim calcmode="lin" valueType="num">
                                      <p:cBhvr additive="base">
                                        <p:cTn id="97" dur="500"/>
                                        <p:tgtEl>
                                          <p:spTgt spid="162833">
                                            <p:bg/>
                                          </p:spTgt>
                                        </p:tgtEl>
                                        <p:attrNameLst>
                                          <p:attrName>ppt_y</p:attrName>
                                        </p:attrNameLst>
                                      </p:cBhvr>
                                      <p:tavLst>
                                        <p:tav tm="0">
                                          <p:val>
                                            <p:strVal val="ppt_y"/>
                                          </p:val>
                                        </p:tav>
                                        <p:tav tm="100000">
                                          <p:val>
                                            <p:strVal val="1+ppt_h/2"/>
                                          </p:val>
                                        </p:tav>
                                      </p:tavLst>
                                    </p:anim>
                                    <p:set>
                                      <p:cBhvr>
                                        <p:cTn id="98" dur="1" fill="hold">
                                          <p:stCondLst>
                                            <p:cond delay="499"/>
                                          </p:stCondLst>
                                        </p:cTn>
                                        <p:tgtEl>
                                          <p:spTgt spid="162833">
                                            <p:bg/>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162820">
                                            <p:txEl>
                                              <p:pRg st="8" end="8"/>
                                            </p:txEl>
                                          </p:spTgt>
                                        </p:tgtEl>
                                        <p:attrNameLst>
                                          <p:attrName>style.visibility</p:attrName>
                                        </p:attrNameLst>
                                      </p:cBhvr>
                                      <p:to>
                                        <p:strVal val="visible"/>
                                      </p:to>
                                    </p:set>
                                    <p:anim calcmode="lin" valueType="num">
                                      <p:cBhvr additive="base">
                                        <p:cTn id="103" dur="500" fill="hold"/>
                                        <p:tgtEl>
                                          <p:spTgt spid="162820">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62820">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build="p" autoUpdateAnimBg="0"/>
      <p:bldP spid="162833" grpId="0" build="p" animBg="1"/>
      <p:bldP spid="162833" grpI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eclaration of Independence"/>
          <p:cNvPicPr>
            <a:picLocks noChangeAspect="1" noChangeArrowheads="1"/>
          </p:cNvPicPr>
          <p:nvPr/>
        </p:nvPicPr>
        <p:blipFill>
          <a:blip r:embed="rId2" cstate="print">
            <a:lum bright="52000" contrast="-70000"/>
          </a:blip>
          <a:srcRect/>
          <a:stretch>
            <a:fillRect/>
          </a:stretch>
        </p:blipFill>
        <p:spPr bwMode="auto">
          <a:xfrm>
            <a:off x="0" y="0"/>
            <a:ext cx="9144000" cy="6858000"/>
          </a:xfrm>
          <a:prstGeom prst="rect">
            <a:avLst/>
          </a:prstGeom>
          <a:noFill/>
          <a:ln w="9525">
            <a:noFill/>
            <a:miter lim="800000"/>
            <a:headEnd/>
            <a:tailEnd/>
          </a:ln>
        </p:spPr>
      </p:pic>
      <p:sp>
        <p:nvSpPr>
          <p:cNvPr id="245763" name="Rectangle 3"/>
          <p:cNvSpPr>
            <a:spLocks noChangeArrowheads="1"/>
          </p:cNvSpPr>
          <p:nvPr/>
        </p:nvSpPr>
        <p:spPr bwMode="auto">
          <a:xfrm>
            <a:off x="0" y="152400"/>
            <a:ext cx="9144000" cy="1143000"/>
          </a:xfrm>
          <a:prstGeom prst="rect">
            <a:avLst/>
          </a:prstGeom>
          <a:noFill/>
          <a:ln w="9525">
            <a:noFill/>
            <a:miter lim="800000"/>
            <a:headEnd/>
            <a:tailEnd/>
          </a:ln>
          <a:effectLst>
            <a:outerShdw dist="25400" dir="10800000" algn="ctr" rotWithShape="0">
              <a:schemeClr val="tx1"/>
            </a:outerShdw>
          </a:effectLst>
        </p:spPr>
        <p:txBody>
          <a:bodyPr anchor="ctr"/>
          <a:lstStyle/>
          <a:p>
            <a:pPr algn="ctr">
              <a:lnSpc>
                <a:spcPct val="80000"/>
              </a:lnSpc>
              <a:defRPr/>
            </a:pPr>
            <a:r>
              <a:rPr lang="en-US" sz="4800" i="1">
                <a:solidFill>
                  <a:srgbClr val="A50021"/>
                </a:solidFill>
                <a:latin typeface="Arial Black" pitchFamily="34" charset="0"/>
              </a:rPr>
              <a:t>State Constitutions &amp; State Governments</a:t>
            </a:r>
          </a:p>
        </p:txBody>
      </p:sp>
      <p:sp>
        <p:nvSpPr>
          <p:cNvPr id="245764" name="Rectangle 4"/>
          <p:cNvSpPr>
            <a:spLocks noChangeArrowheads="1"/>
          </p:cNvSpPr>
          <p:nvPr/>
        </p:nvSpPr>
        <p:spPr bwMode="auto">
          <a:xfrm>
            <a:off x="0" y="1371600"/>
            <a:ext cx="9144000" cy="4572000"/>
          </a:xfrm>
          <a:prstGeom prst="rect">
            <a:avLst/>
          </a:prstGeom>
          <a:noFill/>
          <a:ln w="9525">
            <a:noFill/>
            <a:miter lim="800000"/>
            <a:headEnd/>
            <a:tailEnd/>
          </a:ln>
          <a:effectLst/>
        </p:spPr>
        <p:txBody>
          <a:bodyPr/>
          <a:lstStyle/>
          <a:p>
            <a:pPr marL="342900" indent="-342900">
              <a:lnSpc>
                <a:spcPct val="80000"/>
              </a:lnSpc>
              <a:spcBef>
                <a:spcPct val="20000"/>
              </a:spcBef>
              <a:buFontTx/>
              <a:buChar char="•"/>
              <a:defRPr/>
            </a:pPr>
            <a:r>
              <a:rPr lang="en-US" sz="3600" b="0" dirty="0">
                <a:latin typeface="Arial Black" pitchFamily="34" charset="0"/>
              </a:rPr>
              <a:t>Common aspects</a:t>
            </a:r>
            <a:endParaRPr lang="en-US" sz="3600" b="0" dirty="0">
              <a:latin typeface="Arial Black" pitchFamily="34" charset="0"/>
              <a:sym typeface="Symbol" pitchFamily="18" charset="2"/>
            </a:endParaRPr>
          </a:p>
          <a:p>
            <a:pPr marL="742950" lvl="1" indent="-285750" algn="l">
              <a:lnSpc>
                <a:spcPct val="80000"/>
              </a:lnSpc>
              <a:spcBef>
                <a:spcPct val="20000"/>
              </a:spcBef>
              <a:buFontTx/>
              <a:buChar char="–"/>
              <a:defRPr/>
            </a:pPr>
            <a:r>
              <a:rPr lang="en-US" sz="3600" i="1" dirty="0">
                <a:solidFill>
                  <a:srgbClr val="0000CC"/>
                </a:solidFill>
                <a:effectLst>
                  <a:outerShdw blurRad="38100" dist="38100" dir="2700000" algn="tl">
                    <a:srgbClr val="C0C0C0"/>
                  </a:outerShdw>
                </a:effectLst>
              </a:rPr>
              <a:t>Each state listed the basic rights and freedoms that belonged to all </a:t>
            </a:r>
            <a:r>
              <a:rPr lang="en-US" sz="3600" i="1" dirty="0" smtClean="0">
                <a:solidFill>
                  <a:srgbClr val="0000CC"/>
                </a:solidFill>
                <a:effectLst>
                  <a:outerShdw blurRad="38100" dist="38100" dir="2700000" algn="tl">
                    <a:srgbClr val="C0C0C0"/>
                  </a:outerShdw>
                </a:effectLst>
              </a:rPr>
              <a:t>citizens</a:t>
            </a:r>
          </a:p>
          <a:p>
            <a:pPr marL="742950" lvl="1" indent="-285750" algn="l">
              <a:lnSpc>
                <a:spcPct val="80000"/>
              </a:lnSpc>
              <a:spcBef>
                <a:spcPct val="20000"/>
              </a:spcBef>
              <a:buFontTx/>
              <a:buChar char="–"/>
              <a:defRPr/>
            </a:pPr>
            <a:r>
              <a:rPr lang="en-US" sz="3600" i="1" dirty="0" smtClean="0">
                <a:solidFill>
                  <a:srgbClr val="0000CC"/>
                </a:solidFill>
                <a:effectLst>
                  <a:outerShdw blurRad="38100" dist="38100" dir="2700000" algn="tl">
                    <a:srgbClr val="C0C0C0"/>
                  </a:outerShdw>
                </a:effectLst>
                <a:sym typeface="Symbol" pitchFamily="18" charset="2"/>
              </a:rPr>
              <a:t>Representative Government</a:t>
            </a:r>
            <a:endParaRPr lang="en-US" sz="3600" i="1" dirty="0">
              <a:solidFill>
                <a:srgbClr val="0000CC"/>
              </a:solidFill>
              <a:effectLst>
                <a:outerShdw blurRad="38100" dist="38100" dir="2700000" algn="tl">
                  <a:srgbClr val="C0C0C0"/>
                </a:outerShdw>
              </a:effectLst>
              <a:sym typeface="Symbol" pitchFamily="18" charset="2"/>
            </a:endParaRPr>
          </a:p>
          <a:p>
            <a:pPr marL="742950" lvl="1" indent="-285750" algn="l">
              <a:lnSpc>
                <a:spcPct val="80000"/>
              </a:lnSpc>
              <a:spcBef>
                <a:spcPct val="20000"/>
              </a:spcBef>
              <a:buFontTx/>
              <a:buChar char="–"/>
              <a:defRPr/>
            </a:pPr>
            <a:r>
              <a:rPr lang="en-US" sz="3600" i="1" dirty="0" smtClean="0">
                <a:solidFill>
                  <a:srgbClr val="0000CC"/>
                </a:solidFill>
                <a:effectLst>
                  <a:outerShdw blurRad="38100" dist="38100" dir="2700000" algn="tl">
                    <a:srgbClr val="C0C0C0"/>
                  </a:outerShdw>
                </a:effectLst>
              </a:rPr>
              <a:t>Separation </a:t>
            </a:r>
            <a:r>
              <a:rPr lang="en-US" sz="3600" i="1" dirty="0">
                <a:solidFill>
                  <a:srgbClr val="0000CC"/>
                </a:solidFill>
                <a:effectLst>
                  <a:outerShdw blurRad="38100" dist="38100" dir="2700000" algn="tl">
                    <a:srgbClr val="C0C0C0"/>
                  </a:outerShdw>
                </a:effectLst>
              </a:rPr>
              <a:t>of powers</a:t>
            </a:r>
            <a:endParaRPr lang="en-US" sz="3600" i="1" dirty="0">
              <a:solidFill>
                <a:srgbClr val="0000CC"/>
              </a:solidFill>
              <a:effectLst>
                <a:outerShdw blurRad="38100" dist="38100" dir="2700000" algn="tl">
                  <a:srgbClr val="C0C0C0"/>
                </a:outerShdw>
              </a:effectLst>
              <a:sym typeface="Symbol" pitchFamily="18" charset="2"/>
            </a:endParaRPr>
          </a:p>
          <a:p>
            <a:pPr marL="742950" lvl="1" indent="-285750" algn="l">
              <a:lnSpc>
                <a:spcPct val="80000"/>
              </a:lnSpc>
              <a:spcBef>
                <a:spcPct val="20000"/>
              </a:spcBef>
              <a:buFontTx/>
              <a:buChar char="–"/>
              <a:defRPr/>
            </a:pPr>
            <a:r>
              <a:rPr lang="en-US" sz="3600" i="1" dirty="0" smtClean="0">
                <a:solidFill>
                  <a:srgbClr val="0000CC"/>
                </a:solidFill>
                <a:effectLst>
                  <a:outerShdw blurRad="38100" dist="38100" dir="2700000" algn="tl">
                    <a:srgbClr val="C0C0C0"/>
                  </a:outerShdw>
                </a:effectLst>
              </a:rPr>
              <a:t>All </a:t>
            </a:r>
            <a:r>
              <a:rPr lang="en-US" sz="3600" i="1" dirty="0">
                <a:solidFill>
                  <a:srgbClr val="0000CC"/>
                </a:solidFill>
                <a:effectLst>
                  <a:outerShdw blurRad="38100" dist="38100" dir="2700000" algn="tl">
                    <a:srgbClr val="C0C0C0"/>
                  </a:outerShdw>
                </a:effectLst>
              </a:rPr>
              <a:t>white males with property could </a:t>
            </a:r>
            <a:r>
              <a:rPr lang="en-US" sz="3600" i="1" dirty="0" smtClean="0">
                <a:solidFill>
                  <a:srgbClr val="0000CC"/>
                </a:solidFill>
                <a:effectLst>
                  <a:outerShdw blurRad="38100" dist="38100" dir="2700000" algn="tl">
                    <a:srgbClr val="C0C0C0"/>
                  </a:outerShdw>
                </a:effectLst>
              </a:rPr>
              <a:t>vote</a:t>
            </a:r>
            <a:endParaRPr lang="en-US" sz="3600" i="1" dirty="0">
              <a:solidFill>
                <a:srgbClr val="0000CC"/>
              </a:solidFill>
              <a:effectLst>
                <a:outerShdw blurRad="38100" dist="38100" dir="2700000" algn="tl">
                  <a:srgbClr val="C0C0C0"/>
                </a:outerShdw>
              </a:effectLst>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64">
                                            <p:txEl>
                                              <p:pRg st="0" end="0"/>
                                            </p:txEl>
                                          </p:spTgt>
                                        </p:tgtEl>
                                        <p:attrNameLst>
                                          <p:attrName>style.visibility</p:attrName>
                                        </p:attrNameLst>
                                      </p:cBhvr>
                                      <p:to>
                                        <p:strVal val="visible"/>
                                      </p:to>
                                    </p:set>
                                    <p:animEffect transition="in" filter="checkerboard(across)">
                                      <p:cBhvr>
                                        <p:cTn id="7" dur="500"/>
                                        <p:tgtEl>
                                          <p:spTgt spid="2457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64">
                                            <p:txEl>
                                              <p:pRg st="1" end="1"/>
                                            </p:txEl>
                                          </p:spTgt>
                                        </p:tgtEl>
                                        <p:attrNameLst>
                                          <p:attrName>style.visibility</p:attrName>
                                        </p:attrNameLst>
                                      </p:cBhvr>
                                      <p:to>
                                        <p:strVal val="visible"/>
                                      </p:to>
                                    </p:set>
                                    <p:animEffect transition="in" filter="checkerboard(across)">
                                      <p:cBhvr>
                                        <p:cTn id="12" dur="500"/>
                                        <p:tgtEl>
                                          <p:spTgt spid="2457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64">
                                            <p:txEl>
                                              <p:pRg st="2" end="2"/>
                                            </p:txEl>
                                          </p:spTgt>
                                        </p:tgtEl>
                                        <p:attrNameLst>
                                          <p:attrName>style.visibility</p:attrName>
                                        </p:attrNameLst>
                                      </p:cBhvr>
                                      <p:to>
                                        <p:strVal val="visible"/>
                                      </p:to>
                                    </p:set>
                                    <p:animEffect transition="in" filter="checkerboard(across)">
                                      <p:cBhvr>
                                        <p:cTn id="17" dur="500"/>
                                        <p:tgtEl>
                                          <p:spTgt spid="2457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764">
                                            <p:txEl>
                                              <p:pRg st="3" end="3"/>
                                            </p:txEl>
                                          </p:spTgt>
                                        </p:tgtEl>
                                        <p:attrNameLst>
                                          <p:attrName>style.visibility</p:attrName>
                                        </p:attrNameLst>
                                      </p:cBhvr>
                                      <p:to>
                                        <p:strVal val="visible"/>
                                      </p:to>
                                    </p:set>
                                    <p:animEffect transition="in" filter="checkerboard(across)">
                                      <p:cBhvr>
                                        <p:cTn id="22" dur="500"/>
                                        <p:tgtEl>
                                          <p:spTgt spid="2457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5764">
                                            <p:txEl>
                                              <p:pRg st="4" end="4"/>
                                            </p:txEl>
                                          </p:spTgt>
                                        </p:tgtEl>
                                        <p:attrNameLst>
                                          <p:attrName>style.visibility</p:attrName>
                                        </p:attrNameLst>
                                      </p:cBhvr>
                                      <p:to>
                                        <p:strVal val="visible"/>
                                      </p:to>
                                    </p:set>
                                    <p:animEffect transition="in" filter="checkerboard(across)">
                                      <p:cBhvr>
                                        <p:cTn id="27" dur="500"/>
                                        <p:tgtEl>
                                          <p:spTgt spid="2457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b="1" u="sng" dirty="0">
                <a:solidFill>
                  <a:schemeClr val="accent1">
                    <a:lumMod val="75000"/>
                  </a:schemeClr>
                </a:solidFill>
                <a:effectLst>
                  <a:outerShdw blurRad="38100" dist="38100" dir="2700000" algn="tl">
                    <a:srgbClr val="000000">
                      <a:alpha val="43137"/>
                    </a:srgbClr>
                  </a:outerShdw>
                </a:effectLst>
              </a:rPr>
              <a:t>George Washington</a:t>
            </a:r>
          </a:p>
        </p:txBody>
      </p:sp>
      <p:sp>
        <p:nvSpPr>
          <p:cNvPr id="10243" name="Rectangle 3"/>
          <p:cNvSpPr>
            <a:spLocks noGrp="1" noChangeArrowheads="1"/>
          </p:cNvSpPr>
          <p:nvPr>
            <p:ph idx="1"/>
          </p:nvPr>
        </p:nvSpPr>
        <p:spPr>
          <a:xfrm>
            <a:off x="457200" y="1752600"/>
            <a:ext cx="3810000" cy="4373563"/>
          </a:xfrm>
        </p:spPr>
        <p:txBody>
          <a:bodyPr/>
          <a:lstStyle/>
          <a:p>
            <a:pPr marL="609600" indent="-609600" eaLnBrk="1" hangingPunct="1"/>
            <a:r>
              <a:rPr lang="en-US" b="1" smtClean="0"/>
              <a:t>Continental Congress selects GW to head army</a:t>
            </a:r>
          </a:p>
          <a:p>
            <a:pPr marL="609600" indent="-609600" eaLnBrk="1" hangingPunct="1"/>
            <a:r>
              <a:rPr lang="en-US" b="1" smtClean="0"/>
              <a:t>Cons</a:t>
            </a:r>
          </a:p>
          <a:p>
            <a:pPr marL="990600" lvl="1" indent="-533400" eaLnBrk="1" hangingPunct="1"/>
            <a:r>
              <a:rPr lang="en-US" b="1" smtClean="0"/>
              <a:t>Age 43, never risen above rank of colonel</a:t>
            </a:r>
          </a:p>
          <a:p>
            <a:pPr marL="990600" lvl="1" indent="-533400" eaLnBrk="1" hangingPunct="1"/>
            <a:r>
              <a:rPr lang="en-US" b="1" smtClean="0"/>
              <a:t>Had only commanded 1200 men at most</a:t>
            </a:r>
          </a:p>
          <a:p>
            <a:pPr marL="990600" lvl="1" indent="-533400" eaLnBrk="1" hangingPunct="1"/>
            <a:r>
              <a:rPr lang="en-US" b="1" smtClean="0"/>
              <a:t>Lost more battles than he had won</a:t>
            </a:r>
          </a:p>
        </p:txBody>
      </p:sp>
      <p:pic>
        <p:nvPicPr>
          <p:cNvPr id="10244" name="Picture 5" descr="http://lehrman.isi.org/media/images/cache/General_George_Washington2.jpg/638px-General_George_Washington2.jpg"/>
          <p:cNvPicPr>
            <a:picLocks noChangeAspect="1" noChangeArrowheads="1"/>
          </p:cNvPicPr>
          <p:nvPr/>
        </p:nvPicPr>
        <p:blipFill>
          <a:blip r:embed="rId2" cstate="print"/>
          <a:srcRect/>
          <a:stretch>
            <a:fillRect/>
          </a:stretch>
        </p:blipFill>
        <p:spPr bwMode="auto">
          <a:xfrm>
            <a:off x="4572000" y="1219200"/>
            <a:ext cx="4267200" cy="562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fontAlgn="auto" hangingPunct="1">
              <a:spcAft>
                <a:spcPts val="0"/>
              </a:spcAft>
              <a:defRPr/>
            </a:pPr>
            <a:r>
              <a:rPr lang="en-US" b="1" u="sng" dirty="0">
                <a:solidFill>
                  <a:schemeClr val="accent1">
                    <a:lumMod val="75000"/>
                  </a:schemeClr>
                </a:solidFill>
                <a:effectLst>
                  <a:outerShdw blurRad="38100" dist="38100" dir="2700000" algn="tl">
                    <a:srgbClr val="000000">
                      <a:alpha val="43137"/>
                    </a:srgbClr>
                  </a:outerShdw>
                </a:effectLst>
              </a:rPr>
              <a:t>George Washington</a:t>
            </a:r>
          </a:p>
        </p:txBody>
      </p:sp>
      <p:sp>
        <p:nvSpPr>
          <p:cNvPr id="11267" name="Rectangle 3"/>
          <p:cNvSpPr>
            <a:spLocks noGrp="1" noChangeArrowheads="1"/>
          </p:cNvSpPr>
          <p:nvPr>
            <p:ph idx="1"/>
          </p:nvPr>
        </p:nvSpPr>
        <p:spPr>
          <a:xfrm>
            <a:off x="228600" y="1752600"/>
            <a:ext cx="8458200" cy="4953000"/>
          </a:xfrm>
        </p:spPr>
        <p:txBody>
          <a:bodyPr/>
          <a:lstStyle/>
          <a:p>
            <a:pPr lvl="1" eaLnBrk="1" hangingPunct="1"/>
            <a:r>
              <a:rPr lang="en-US" sz="2800" b="1" smtClean="0"/>
              <a:t>PROS</a:t>
            </a:r>
            <a:r>
              <a:rPr lang="en-US" b="1" smtClean="0"/>
              <a:t>:</a:t>
            </a:r>
          </a:p>
          <a:p>
            <a:pPr lvl="2" eaLnBrk="1" hangingPunct="1"/>
            <a:r>
              <a:rPr lang="en-US" sz="2000" b="1" smtClean="0"/>
              <a:t>Outstanding powers of leadership</a:t>
            </a:r>
          </a:p>
          <a:p>
            <a:pPr lvl="2" eaLnBrk="1" hangingPunct="1"/>
            <a:r>
              <a:rPr lang="en-US" sz="2000" b="1" smtClean="0"/>
              <a:t>Strength of character</a:t>
            </a:r>
          </a:p>
          <a:p>
            <a:pPr lvl="2" eaLnBrk="1" hangingPunct="1"/>
            <a:r>
              <a:rPr lang="en-US" sz="2000" b="1" smtClean="0"/>
              <a:t>Patient, courageous, self-disciplined</a:t>
            </a:r>
          </a:p>
          <a:p>
            <a:pPr lvl="2" eaLnBrk="1" hangingPunct="1"/>
            <a:r>
              <a:rPr lang="en-US" sz="2000" b="1" smtClean="0"/>
              <a:t>Rallying point for the cause</a:t>
            </a:r>
          </a:p>
          <a:p>
            <a:pPr lvl="2" eaLnBrk="1" hangingPunct="1"/>
            <a:r>
              <a:rPr lang="en-US" sz="2000" b="1" smtClean="0"/>
              <a:t>Trusted and prepared</a:t>
            </a:r>
          </a:p>
          <a:p>
            <a:pPr lvl="2" eaLnBrk="1" hangingPunct="1"/>
            <a:r>
              <a:rPr lang="en-US" sz="2000" b="1" smtClean="0"/>
              <a:t>Served without pay</a:t>
            </a:r>
          </a:p>
          <a:p>
            <a:pPr lvl="3" eaLnBrk="1" hangingPunct="1"/>
            <a:r>
              <a:rPr lang="en-US" sz="1800" smtClean="0"/>
              <a:t>Wealthy planter – would not be accused of hunting fortune</a:t>
            </a:r>
          </a:p>
          <a:p>
            <a:pPr lvl="3" eaLnBrk="1" hangingPunct="1"/>
            <a:r>
              <a:rPr lang="en-US" sz="1800" smtClean="0"/>
              <a:t>But! He did have $100K expense account</a:t>
            </a:r>
          </a:p>
          <a:p>
            <a:pPr lvl="2" eaLnBrk="1" hangingPunct="1"/>
            <a:r>
              <a:rPr lang="en-US" sz="2000" b="1" smtClean="0"/>
              <a:t>From VA</a:t>
            </a:r>
          </a:p>
          <a:p>
            <a:pPr lvl="3" eaLnBrk="1" hangingPunct="1"/>
            <a:r>
              <a:rPr lang="en-US" sz="1800" smtClean="0"/>
              <a:t>Largest &amp; most populated colony at time</a:t>
            </a:r>
          </a:p>
          <a:p>
            <a:pPr lvl="3" eaLnBrk="1" hangingPunct="1"/>
            <a:r>
              <a:rPr lang="en-US" sz="1800" smtClean="0"/>
              <a:t>Not a New Englander (hot headed, untrustworthy, mob rule)</a:t>
            </a:r>
          </a:p>
          <a:p>
            <a:pPr lvl="2" eaLnBrk="1" hangingPunct="1"/>
            <a:endParaRPr lang="en-US" sz="1800" b="1" smtClean="0"/>
          </a:p>
          <a:p>
            <a:pPr lvl="1" eaLnBrk="1" hangingPunct="1"/>
            <a:endParaRPr lang="en-US" b="1" smtClean="0"/>
          </a:p>
        </p:txBody>
      </p:sp>
      <p:pic>
        <p:nvPicPr>
          <p:cNvPr id="11268" name="Picture 5" descr="http://www.army.mil/-images/2007/12/23/11549/size1-army.mil-2007-12-20-153250.jpg">
            <a:hlinkClick r:id="rId3"/>
          </p:cNvPr>
          <p:cNvPicPr>
            <a:picLocks noChangeAspect="1" noChangeArrowheads="1"/>
          </p:cNvPicPr>
          <p:nvPr/>
        </p:nvPicPr>
        <p:blipFill>
          <a:blip r:embed="rId4" cstate="print"/>
          <a:srcRect/>
          <a:stretch>
            <a:fillRect/>
          </a:stretch>
        </p:blipFill>
        <p:spPr bwMode="auto">
          <a:xfrm>
            <a:off x="6172200" y="1371600"/>
            <a:ext cx="25241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mericanrevolution_13"/>
          <p:cNvPicPr>
            <a:picLocks noChangeAspect="1" noChangeArrowheads="1"/>
          </p:cNvPicPr>
          <p:nvPr/>
        </p:nvPicPr>
        <p:blipFill>
          <a:blip r:embed="rId2" cstate="print"/>
          <a:srcRect/>
          <a:stretch>
            <a:fillRect/>
          </a:stretch>
        </p:blipFill>
        <p:spPr bwMode="auto">
          <a:xfrm>
            <a:off x="-28756" y="7189"/>
            <a:ext cx="9172755" cy="4564811"/>
          </a:xfrm>
          <a:prstGeom prst="rect">
            <a:avLst/>
          </a:prstGeom>
          <a:noFill/>
          <a:ln w="9525">
            <a:noFill/>
            <a:miter lim="800000"/>
            <a:headEnd/>
            <a:tailEnd/>
          </a:ln>
        </p:spPr>
      </p:pic>
      <p:sp>
        <p:nvSpPr>
          <p:cNvPr id="2" name="TextBox 1"/>
          <p:cNvSpPr txBox="1"/>
          <p:nvPr/>
        </p:nvSpPr>
        <p:spPr>
          <a:xfrm>
            <a:off x="381000" y="4953000"/>
            <a:ext cx="8382000" cy="1200329"/>
          </a:xfrm>
          <a:prstGeom prst="rect">
            <a:avLst/>
          </a:prstGeom>
          <a:noFill/>
        </p:spPr>
        <p:txBody>
          <a:bodyPr wrap="square" rtlCol="0">
            <a:spAutoFit/>
          </a:bodyPr>
          <a:lstStyle/>
          <a:p>
            <a:pPr marL="342900" indent="-342900" algn="l">
              <a:buFont typeface="Arial" panose="020B0604020202020204" pitchFamily="34" charset="0"/>
              <a:buChar char="•"/>
            </a:pPr>
            <a:r>
              <a:rPr lang="en-US" dirty="0" smtClean="0">
                <a:solidFill>
                  <a:srgbClr val="FF0000"/>
                </a:solidFill>
              </a:rPr>
              <a:t>First major battle after Lexington and Concord</a:t>
            </a:r>
          </a:p>
          <a:p>
            <a:pPr marL="342900" indent="-342900" algn="l">
              <a:buFont typeface="Arial" panose="020B0604020202020204" pitchFamily="34" charset="0"/>
              <a:buChar char="•"/>
            </a:pPr>
            <a:r>
              <a:rPr lang="en-US" dirty="0" smtClean="0">
                <a:solidFill>
                  <a:srgbClr val="FF0000"/>
                </a:solidFill>
              </a:rPr>
              <a:t>Actually Fought on Breed’s Hill</a:t>
            </a:r>
          </a:p>
          <a:p>
            <a:pPr marL="342900" indent="-342900" algn="l">
              <a:buFont typeface="Arial" panose="020B0604020202020204" pitchFamily="34" charset="0"/>
              <a:buChar char="•"/>
            </a:pPr>
            <a:r>
              <a:rPr lang="en-US" dirty="0" smtClean="0">
                <a:solidFill>
                  <a:srgbClr val="FF0000"/>
                </a:solidFill>
              </a:rPr>
              <a:t>British victory but encourage American morale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ike\AppData\Local\Microsoft\Windows\Temporary Internet Files\Content.IE5\R5KY111F\MC900296318[1].wmf"/>
          <p:cNvPicPr>
            <a:picLocks noChangeAspect="1" noChangeArrowheads="1"/>
          </p:cNvPicPr>
          <p:nvPr/>
        </p:nvPicPr>
        <p:blipFill>
          <a:blip r:embed="rId2" cstate="print"/>
          <a:srcRect/>
          <a:stretch>
            <a:fillRect/>
          </a:stretch>
        </p:blipFill>
        <p:spPr bwMode="auto">
          <a:xfrm rot="-3134964">
            <a:off x="6799262" y="157163"/>
            <a:ext cx="2333625" cy="19812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b="1" u="sng" dirty="0" smtClean="0">
                <a:solidFill>
                  <a:schemeClr val="accent1">
                    <a:lumMod val="75000"/>
                  </a:schemeClr>
                </a:solidFill>
                <a:effectLst>
                  <a:outerShdw blurRad="38100" dist="38100" dir="2700000" algn="tl">
                    <a:srgbClr val="000000">
                      <a:alpha val="43137"/>
                    </a:srgbClr>
                  </a:outerShdw>
                </a:effectLst>
              </a:rPr>
              <a:t>Olive Branch petition</a:t>
            </a:r>
            <a:endParaRPr lang="en-US" b="1" u="sng" dirty="0">
              <a:solidFill>
                <a:schemeClr val="accent1">
                  <a:lumMod val="75000"/>
                </a:schemeClr>
              </a:solidFill>
              <a:effectLst>
                <a:outerShdw blurRad="38100" dist="38100" dir="2700000" algn="tl">
                  <a:srgbClr val="000000">
                    <a:alpha val="43137"/>
                  </a:srgbClr>
                </a:outerShdw>
              </a:effectLst>
            </a:endParaRPr>
          </a:p>
        </p:txBody>
      </p:sp>
      <p:sp>
        <p:nvSpPr>
          <p:cNvPr id="14340" name="Content Placeholder 2"/>
          <p:cNvSpPr>
            <a:spLocks noGrp="1"/>
          </p:cNvSpPr>
          <p:nvPr>
            <p:ph idx="1"/>
          </p:nvPr>
        </p:nvSpPr>
        <p:spPr/>
        <p:txBody>
          <a:bodyPr/>
          <a:lstStyle/>
          <a:p>
            <a:pPr eaLnBrk="1" hangingPunct="1"/>
            <a:r>
              <a:rPr lang="en-US" sz="2800" b="1" dirty="0" smtClean="0"/>
              <a:t>July 1775</a:t>
            </a:r>
          </a:p>
          <a:p>
            <a:pPr eaLnBrk="1" hangingPunct="1"/>
            <a:r>
              <a:rPr lang="en-US" sz="2800" b="1" dirty="0" smtClean="0"/>
              <a:t>attempt to avoid a full-blown war with Great Britain.</a:t>
            </a:r>
          </a:p>
          <a:p>
            <a:pPr eaLnBrk="1" hangingPunct="1"/>
            <a:r>
              <a:rPr lang="en-US" sz="2800" b="1" dirty="0" smtClean="0"/>
              <a:t>petition was rejected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u="sng" dirty="0" smtClean="0">
                <a:solidFill>
                  <a:schemeClr val="accent1">
                    <a:lumMod val="75000"/>
                  </a:schemeClr>
                </a:solidFill>
                <a:effectLst>
                  <a:outerShdw blurRad="38100" dist="38100" dir="2700000" algn="tl">
                    <a:srgbClr val="000000">
                      <a:alpha val="43137"/>
                    </a:srgbClr>
                  </a:outerShdw>
                </a:effectLst>
              </a:rPr>
              <a:t>HESSIANS</a:t>
            </a:r>
            <a:endParaRPr lang="en-US" b="1" u="sng"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75" y="1524000"/>
            <a:ext cx="6248400" cy="5334000"/>
          </a:xfrm>
        </p:spPr>
        <p:txBody>
          <a:bodyPr rtlCol="0">
            <a:normAutofit/>
          </a:bodyPr>
          <a:lstStyle/>
          <a:p>
            <a:pPr eaLnBrk="1" fontAlgn="auto" hangingPunct="1">
              <a:spcAft>
                <a:spcPts val="0"/>
              </a:spcAft>
              <a:buFont typeface="Arial" pitchFamily="34" charset="0"/>
              <a:buChar char="•"/>
              <a:defRPr/>
            </a:pPr>
            <a:r>
              <a:rPr lang="en-US" b="1" dirty="0" smtClean="0"/>
              <a:t>German princes need money &amp; King Geo needs men</a:t>
            </a:r>
          </a:p>
          <a:p>
            <a:pPr eaLnBrk="1" fontAlgn="auto" hangingPunct="1">
              <a:spcAft>
                <a:spcPts val="0"/>
              </a:spcAft>
              <a:buFont typeface="Arial" pitchFamily="34" charset="0"/>
              <a:buChar char="•"/>
              <a:defRPr/>
            </a:pPr>
            <a:r>
              <a:rPr lang="en-US" b="1" dirty="0" smtClean="0"/>
              <a:t>Called </a:t>
            </a:r>
            <a:r>
              <a:rPr lang="en-US" b="1" i="1" dirty="0"/>
              <a:t>Hessians,</a:t>
            </a:r>
            <a:r>
              <a:rPr lang="en-US" b="1" dirty="0"/>
              <a:t> because 12,992 of the total 30,067 men came from </a:t>
            </a:r>
            <a:r>
              <a:rPr lang="en-US" b="1" dirty="0" err="1"/>
              <a:t>Hesse</a:t>
            </a:r>
            <a:r>
              <a:rPr lang="en-US" b="1" dirty="0"/>
              <a:t>-Kassel</a:t>
            </a:r>
            <a:r>
              <a:rPr lang="en-US" b="1" dirty="0" smtClean="0"/>
              <a:t>.</a:t>
            </a:r>
          </a:p>
          <a:p>
            <a:pPr eaLnBrk="1" fontAlgn="auto" hangingPunct="1">
              <a:spcAft>
                <a:spcPts val="0"/>
              </a:spcAft>
              <a:buFont typeface="Arial" pitchFamily="34" charset="0"/>
              <a:buChar char="•"/>
              <a:defRPr/>
            </a:pPr>
            <a:r>
              <a:rPr lang="en-US" b="1" dirty="0" smtClean="0"/>
              <a:t>The </a:t>
            </a:r>
            <a:r>
              <a:rPr lang="en-US" b="1" dirty="0"/>
              <a:t>Hessians fought in almost every </a:t>
            </a:r>
            <a:r>
              <a:rPr lang="en-US" b="1" dirty="0" smtClean="0"/>
              <a:t>battle</a:t>
            </a:r>
          </a:p>
          <a:p>
            <a:pPr eaLnBrk="1" fontAlgn="auto" hangingPunct="1">
              <a:spcAft>
                <a:spcPts val="0"/>
              </a:spcAft>
              <a:buFont typeface="Arial" pitchFamily="34" charset="0"/>
              <a:buChar char="•"/>
              <a:defRPr/>
            </a:pPr>
            <a:r>
              <a:rPr lang="en-US" b="1" dirty="0" smtClean="0"/>
              <a:t>Colonial response: why take problem outside the family?  And Hessians had rep of brutality</a:t>
            </a:r>
            <a:endParaRPr lang="en-US" b="1" dirty="0"/>
          </a:p>
        </p:txBody>
      </p:sp>
      <p:pic>
        <p:nvPicPr>
          <p:cNvPr id="15364" name="Picture 2" descr="http://upload.wikimedia.org/wikipedia/en/8/8d/Hessian_jager.jpg"/>
          <p:cNvPicPr>
            <a:picLocks noChangeAspect="1" noChangeArrowheads="1"/>
          </p:cNvPicPr>
          <p:nvPr/>
        </p:nvPicPr>
        <p:blipFill>
          <a:blip r:embed="rId3" cstate="print"/>
          <a:srcRect/>
          <a:stretch>
            <a:fillRect/>
          </a:stretch>
        </p:blipFill>
        <p:spPr bwMode="auto">
          <a:xfrm>
            <a:off x="5967413" y="19050"/>
            <a:ext cx="3209925"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fontAlgn="auto" hangingPunct="1">
              <a:spcAft>
                <a:spcPts val="0"/>
              </a:spcAft>
              <a:defRPr/>
            </a:pPr>
            <a:r>
              <a:rPr lang="en-US" b="1" u="sng" dirty="0">
                <a:solidFill>
                  <a:srgbClr val="FF0000"/>
                </a:solidFill>
                <a:effectLst>
                  <a:outerShdw blurRad="38100" dist="38100" dir="2700000" algn="tl">
                    <a:srgbClr val="000000">
                      <a:alpha val="43137"/>
                    </a:srgbClr>
                  </a:outerShdw>
                </a:effectLst>
              </a:rPr>
              <a:t>Battle at Saratoga</a:t>
            </a:r>
          </a:p>
        </p:txBody>
      </p:sp>
      <p:sp>
        <p:nvSpPr>
          <p:cNvPr id="74755"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z="2800" b="1" dirty="0" smtClean="0">
                <a:solidFill>
                  <a:srgbClr val="FF0000"/>
                </a:solidFill>
              </a:rPr>
              <a:t>Turning Point: </a:t>
            </a:r>
            <a:r>
              <a:rPr lang="en-US" sz="2800" dirty="0" smtClean="0">
                <a:solidFill>
                  <a:srgbClr val="FF0000"/>
                </a:solidFill>
              </a:rPr>
              <a:t>September </a:t>
            </a:r>
            <a:r>
              <a:rPr lang="en-US" sz="2800" dirty="0">
                <a:solidFill>
                  <a:srgbClr val="FF0000"/>
                </a:solidFill>
              </a:rPr>
              <a:t>19 and October 7, 1777</a:t>
            </a:r>
            <a:endParaRPr lang="en-US" sz="2800" b="1" dirty="0" smtClean="0">
              <a:solidFill>
                <a:srgbClr val="FF0000"/>
              </a:solidFill>
            </a:endParaRPr>
          </a:p>
          <a:p>
            <a:pPr eaLnBrk="1" fontAlgn="auto" hangingPunct="1">
              <a:spcAft>
                <a:spcPts val="0"/>
              </a:spcAft>
              <a:buFont typeface="Arial" pitchFamily="34" charset="0"/>
              <a:buChar char="•"/>
              <a:defRPr/>
            </a:pPr>
            <a:r>
              <a:rPr lang="en-US" sz="2800" b="1" dirty="0" smtClean="0">
                <a:solidFill>
                  <a:srgbClr val="FF0000"/>
                </a:solidFill>
              </a:rPr>
              <a:t>Military </a:t>
            </a:r>
            <a:r>
              <a:rPr lang="en-US" sz="2800" b="1" dirty="0">
                <a:solidFill>
                  <a:srgbClr val="FF0000"/>
                </a:solidFill>
              </a:rPr>
              <a:t>victory</a:t>
            </a:r>
          </a:p>
          <a:p>
            <a:pPr marL="640080" lvl="1" eaLnBrk="1" fontAlgn="auto" hangingPunct="1">
              <a:spcAft>
                <a:spcPts val="0"/>
              </a:spcAft>
              <a:buFont typeface="Arial" pitchFamily="34" charset="0"/>
              <a:buChar char="•"/>
              <a:defRPr/>
            </a:pPr>
            <a:r>
              <a:rPr lang="en-US" sz="2400" dirty="0">
                <a:solidFill>
                  <a:srgbClr val="FF0000"/>
                </a:solidFill>
              </a:rPr>
              <a:t>British forces under John Burgoyne try to link up with other British troops &amp; cut off New England</a:t>
            </a:r>
          </a:p>
          <a:p>
            <a:pPr marL="640080" lvl="1" eaLnBrk="1" fontAlgn="auto" hangingPunct="1">
              <a:spcAft>
                <a:spcPts val="0"/>
              </a:spcAft>
              <a:buFont typeface="Arial" pitchFamily="34" charset="0"/>
              <a:buChar char="•"/>
              <a:defRPr/>
            </a:pPr>
            <a:r>
              <a:rPr lang="en-US" sz="2400" dirty="0">
                <a:solidFill>
                  <a:srgbClr val="FF0000"/>
                </a:solidFill>
              </a:rPr>
              <a:t>Benedict Arnold and Horatio Gates attack British troops into surrender</a:t>
            </a:r>
          </a:p>
          <a:p>
            <a:pPr eaLnBrk="1" fontAlgn="auto" hangingPunct="1">
              <a:spcAft>
                <a:spcPts val="0"/>
              </a:spcAft>
              <a:buFont typeface="Arial" pitchFamily="34" charset="0"/>
              <a:buChar char="•"/>
              <a:defRPr/>
            </a:pPr>
            <a:r>
              <a:rPr lang="en-US" sz="2800" b="1" dirty="0">
                <a:solidFill>
                  <a:srgbClr val="FF0000"/>
                </a:solidFill>
              </a:rPr>
              <a:t>Diplomatic victory</a:t>
            </a:r>
          </a:p>
          <a:p>
            <a:pPr marL="640080" lvl="1" eaLnBrk="1" fontAlgn="auto" hangingPunct="1">
              <a:spcAft>
                <a:spcPts val="0"/>
              </a:spcAft>
              <a:buFont typeface="Arial" pitchFamily="34" charset="0"/>
              <a:buChar char="•"/>
              <a:defRPr/>
            </a:pPr>
            <a:r>
              <a:rPr lang="en-US" sz="2400" b="1" dirty="0">
                <a:solidFill>
                  <a:srgbClr val="FF0000"/>
                </a:solidFill>
              </a:rPr>
              <a:t>France forms an alliance with America</a:t>
            </a:r>
          </a:p>
          <a:p>
            <a:pPr marL="640080" lvl="1" eaLnBrk="1" fontAlgn="auto" hangingPunct="1">
              <a:spcAft>
                <a:spcPts val="0"/>
              </a:spcAft>
              <a:buFont typeface="Arial" pitchFamily="34" charset="0"/>
              <a:buChar char="•"/>
              <a:defRPr/>
            </a:pPr>
            <a:r>
              <a:rPr lang="en-US" sz="2400" b="1" dirty="0">
                <a:solidFill>
                  <a:srgbClr val="FF0000"/>
                </a:solidFill>
              </a:rPr>
              <a:t>Forces Britain to divert resources away from America to deal with France</a:t>
            </a:r>
          </a:p>
          <a:p>
            <a:pPr marL="640080" lvl="1" eaLnBrk="1" fontAlgn="auto" hangingPunct="1">
              <a:spcAft>
                <a:spcPts val="0"/>
              </a:spcAft>
              <a:buFont typeface="Arial" pitchFamily="34" charset="0"/>
              <a:buChar char="•"/>
              <a:defRPr/>
            </a:pP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descr="http://upload.wikimedia.org/wikipedia/commons/7/71/Surrender_of_General_Burgoyne.jpg"/>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US"/>
          </a:p>
        </p:txBody>
      </p:sp>
      <p:pic>
        <p:nvPicPr>
          <p:cNvPr id="18435" name="Picture 6" descr="File:Surrender of General Burgoyne.jpg"/>
          <p:cNvPicPr>
            <a:picLocks noChangeAspect="1" noChangeArrowheads="1"/>
          </p:cNvPicPr>
          <p:nvPr/>
        </p:nvPicPr>
        <p:blipFill>
          <a:blip r:embed="rId3" cstate="print"/>
          <a:srcRect/>
          <a:stretch>
            <a:fillRect/>
          </a:stretch>
        </p:blipFill>
        <p:spPr bwMode="auto">
          <a:xfrm>
            <a:off x="219075" y="0"/>
            <a:ext cx="8655050" cy="5734050"/>
          </a:xfrm>
          <a:prstGeom prst="rect">
            <a:avLst/>
          </a:prstGeom>
          <a:noFill/>
          <a:ln w="9525">
            <a:noFill/>
            <a:miter lim="800000"/>
            <a:headEnd/>
            <a:tailEnd/>
          </a:ln>
        </p:spPr>
      </p:pic>
      <p:sp>
        <p:nvSpPr>
          <p:cNvPr id="18436" name="TextBox 4"/>
          <p:cNvSpPr txBox="1">
            <a:spLocks noChangeArrowheads="1"/>
          </p:cNvSpPr>
          <p:nvPr/>
        </p:nvSpPr>
        <p:spPr bwMode="auto">
          <a:xfrm>
            <a:off x="838200" y="5734050"/>
            <a:ext cx="7772400" cy="830263"/>
          </a:xfrm>
          <a:prstGeom prst="rect">
            <a:avLst/>
          </a:prstGeom>
          <a:noFill/>
          <a:ln w="9525">
            <a:noFill/>
            <a:miter lim="800000"/>
            <a:headEnd/>
            <a:tailEnd/>
          </a:ln>
        </p:spPr>
        <p:txBody>
          <a:bodyPr>
            <a:spAutoFit/>
          </a:bodyPr>
          <a:lstStyle/>
          <a:p>
            <a:r>
              <a:rPr lang="en-US"/>
              <a:t>Surrender of General Burgoyne by John Trumbull, 1822</a:t>
            </a:r>
          </a:p>
          <a:p>
            <a:r>
              <a:rPr lang="en-US"/>
              <a:t>This painting hangs in the United States Capitol Rotunda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2857</TotalTime>
  <Words>1305</Words>
  <Application>Microsoft Office PowerPoint</Application>
  <PresentationFormat>On-screen Show (4:3)</PresentationFormat>
  <Paragraphs>143</Paragraphs>
  <Slides>28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Arial Narrow</vt:lpstr>
      <vt:lpstr>Book Antiqua</vt:lpstr>
      <vt:lpstr>Calibri</vt:lpstr>
      <vt:lpstr>Century Gothic</vt:lpstr>
      <vt:lpstr>Impact</vt:lpstr>
      <vt:lpstr>Symbol</vt:lpstr>
      <vt:lpstr>Times New Roman</vt:lpstr>
      <vt:lpstr>Apothecary</vt:lpstr>
      <vt:lpstr>PowerPoint Presentation</vt:lpstr>
      <vt:lpstr>PowerPoint Presentation</vt:lpstr>
      <vt:lpstr>George Washington</vt:lpstr>
      <vt:lpstr>George Washington</vt:lpstr>
      <vt:lpstr>PowerPoint Presentation</vt:lpstr>
      <vt:lpstr>Olive Branch petition</vt:lpstr>
      <vt:lpstr>HESSIANS</vt:lpstr>
      <vt:lpstr>Battle at Saratoga</vt:lpstr>
      <vt:lpstr>PowerPoint Presentation</vt:lpstr>
      <vt:lpstr>Valley forge</vt:lpstr>
      <vt:lpstr>American diplomats</vt:lpstr>
      <vt:lpstr>Benedict Arnold:  A BLOW TO AMERICAN MORALE</vt:lpstr>
      <vt:lpstr>PowerPoint Presentation</vt:lpstr>
      <vt:lpstr>Nathaniel greene</vt:lpstr>
      <vt:lpstr>SEIGE OF YORKTOWN</vt:lpstr>
      <vt:lpstr>PowerPoint Presentation</vt:lpstr>
      <vt:lpstr>PowerPoint Presentation</vt:lpstr>
      <vt:lpstr>PowerPoint Presentation</vt:lpstr>
      <vt:lpstr>PowerPoint Presentation</vt:lpstr>
      <vt:lpstr>PowerPoint Presentation</vt:lpstr>
      <vt:lpstr>African Americans</vt:lpstr>
      <vt:lpstr>African Americans, continued</vt:lpstr>
      <vt:lpstr>Native Americans</vt:lpstr>
      <vt:lpstr>slavery</vt:lpstr>
      <vt:lpstr>PowerPoint Presentation</vt:lpstr>
      <vt:lpstr>voting</vt:lpstr>
      <vt:lpstr>Picture/Anthony &amp; Stanton</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Secedes from the Empire, 1775-1883</dc:title>
  <dc:creator>Wake County Public Schools</dc:creator>
  <cp:lastModifiedBy>Drew Hermanson</cp:lastModifiedBy>
  <cp:revision>61</cp:revision>
  <dcterms:created xsi:type="dcterms:W3CDTF">2005-09-14T21:15:19Z</dcterms:created>
  <dcterms:modified xsi:type="dcterms:W3CDTF">2018-10-18T11:15:01Z</dcterms:modified>
</cp:coreProperties>
</file>