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992" r:id="rId2"/>
  </p:sldMasterIdLst>
  <p:notesMasterIdLst>
    <p:notesMasterId r:id="rId19"/>
  </p:notesMasterIdLst>
  <p:sldIdLst>
    <p:sldId id="256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B7BB1-D40A-354A-A3E1-F4BBB039589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C8F62-EF90-764F-B4C9-643E6990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2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0965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4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3603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795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3DE7-279F-4AFD-966A-69B2579698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3DE7-279F-4AFD-966A-69B257969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3DE7-279F-4AFD-966A-69B257969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2EAD3DE7-279F-4AFD-966A-69B257969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7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3DE7-279F-4AFD-966A-69B257969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49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3DE7-279F-4AFD-966A-69B257969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70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3DE7-279F-4AFD-966A-69B257969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92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3DE7-279F-4AFD-966A-69B257969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30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3DE7-279F-4AFD-966A-69B257969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0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3DE7-279F-4AFD-966A-69B257969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3DE7-279F-4AFD-966A-69B257969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04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3DE7-279F-4AFD-966A-69B257969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83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3DE7-279F-4AFD-966A-69B257969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29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3DE7-279F-4AFD-966A-69B257969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26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3DE7-279F-4AFD-966A-69B257969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0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2EAD3DE7-279F-4AFD-966A-69B2579698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3DE7-279F-4AFD-966A-69B257969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3DE7-279F-4AFD-966A-69B257969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3DE7-279F-4AFD-966A-69B2579698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3DE7-279F-4AFD-966A-69B257969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3DE7-279F-4AFD-966A-69B257969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3DE7-279F-4AFD-966A-69B257969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AD3DE7-279F-4AFD-966A-69B257969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171BD-4AB1-4C28-9EFF-D0F692484F8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D3DE7-279F-4AFD-966A-69B257969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02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yfivebest.com/wp-content/uploads/2009/07/money-saving-t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382000" cy="5410200"/>
          </a:xfrm>
          <a:prstGeom prst="rect">
            <a:avLst/>
          </a:prstGeom>
          <a:ln w="38100">
            <a:noFill/>
          </a:ln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dirty="0" smtClean="0">
                <a:ln w="3810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Saving </a:t>
            </a:r>
          </a:p>
          <a:p>
            <a:pPr algn="ctr"/>
            <a:r>
              <a:rPr lang="en-US" sz="3600" b="1" dirty="0" smtClean="0">
                <a:ln w="3810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and </a:t>
            </a:r>
          </a:p>
          <a:p>
            <a:pPr algn="ctr"/>
            <a:r>
              <a:rPr lang="en-US" sz="3600" b="1" dirty="0" smtClean="0">
                <a:ln w="3810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Investing</a:t>
            </a:r>
            <a:endParaRPr lang="en-US" sz="3600" b="1" kern="10" dirty="0">
              <a:ln w="38100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ln w="38100">
            <a:noFill/>
          </a:ln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3810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/>
              </a:rPr>
              <a:t>Stock Market</a:t>
            </a:r>
            <a:endParaRPr lang="en-US" sz="3600" b="1" kern="10" dirty="0">
              <a:ln w="38100">
                <a:solidFill>
                  <a:schemeClr val="bg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10812"/>
            <a:ext cx="8534400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DEMAND determines the price of stocks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If a company is doing well (or people believe it is doing well), the price of the stocks go up; If a company is struggling,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its stock prices will go down</a:t>
            </a:r>
          </a:p>
        </p:txBody>
      </p:sp>
      <p:pic>
        <p:nvPicPr>
          <p:cNvPr id="36866" name="Picture 2" descr="http://theproficientinvestor.com/wp-content/uploads/stocks_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572000"/>
            <a:ext cx="2819400" cy="2023702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ln w="38100">
            <a:noFill/>
          </a:ln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3810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/>
              </a:rPr>
              <a:t>Stock Market</a:t>
            </a:r>
            <a:endParaRPr lang="en-US" sz="3600" b="1" kern="10" dirty="0">
              <a:ln w="38100">
                <a:solidFill>
                  <a:schemeClr val="bg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8534400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**Good/Strong Market = __________________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**Bad/Weak Market = __________________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267200"/>
            <a:ext cx="2514600" cy="2208037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267200"/>
            <a:ext cx="3352800" cy="2228991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4648200" y="1905000"/>
            <a:ext cx="3505200" cy="609600"/>
          </a:xfrm>
          <a:prstGeom prst="rect">
            <a:avLst/>
          </a:prstGeom>
          <a:ln w="38100">
            <a:noFill/>
          </a:ln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3810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/>
              </a:rPr>
              <a:t>Bull Market</a:t>
            </a:r>
            <a:endParaRPr lang="en-US" sz="3600" b="1" kern="10" dirty="0">
              <a:ln w="38100">
                <a:solidFill>
                  <a:schemeClr val="bg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4267200" y="2895600"/>
            <a:ext cx="3505200" cy="609600"/>
          </a:xfrm>
          <a:prstGeom prst="rect">
            <a:avLst/>
          </a:prstGeom>
          <a:ln w="38100">
            <a:noFill/>
          </a:ln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3810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/>
              </a:rPr>
              <a:t>Bear Market</a:t>
            </a:r>
            <a:endParaRPr lang="en-US" sz="3600" b="1" kern="10" dirty="0">
              <a:ln w="38100">
                <a:solidFill>
                  <a:schemeClr val="bg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ln w="38100">
            <a:noFill/>
          </a:ln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3810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/>
              </a:rPr>
              <a:t>Real Estate</a:t>
            </a:r>
            <a:endParaRPr lang="en-US" sz="3600" b="1" kern="10" dirty="0">
              <a:ln w="38100">
                <a:solidFill>
                  <a:schemeClr val="bg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81200"/>
            <a:ext cx="8534400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Real Estate</a:t>
            </a:r>
            <a:r>
              <a:rPr lang="en-US" sz="3200" dirty="0" smtClean="0">
                <a:solidFill>
                  <a:schemeClr val="bg1"/>
                </a:solidFill>
              </a:rPr>
              <a:t> – Buy property; make improvements and re-sell later; values usually go up; sell it for more than you paid for it</a:t>
            </a:r>
          </a:p>
        </p:txBody>
      </p:sp>
      <p:pic>
        <p:nvPicPr>
          <p:cNvPr id="40962" name="Picture 2" descr="http://myrealestatetips.biz/wp-content/uploads/2009/09/realestat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657600"/>
            <a:ext cx="4267200" cy="2836383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981200"/>
            <a:ext cx="7612063" cy="41830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Your </a:t>
            </a:r>
            <a:r>
              <a:rPr lang="en-US" sz="2400" u="sng" dirty="0" smtClean="0"/>
              <a:t>debt is the money you owe to creditors</a:t>
            </a:r>
            <a:r>
              <a:rPr lang="en-US" sz="2400" dirty="0" smtClean="0"/>
              <a:t>. People build debt by taking loans for homes, cars, education, starting a new business, etc.</a:t>
            </a:r>
          </a:p>
          <a:p>
            <a:pPr eaLnBrk="1" hangingPunct="1"/>
            <a:r>
              <a:rPr lang="en-US" sz="2400" u="sng" dirty="0" smtClean="0"/>
              <a:t>People also build debt when making purchases with credit cards</a:t>
            </a:r>
            <a:r>
              <a:rPr lang="en-US" sz="2400" dirty="0" smtClean="0"/>
              <a:t>. Buying on credit is like taking a small loan.</a:t>
            </a:r>
          </a:p>
          <a:p>
            <a:pPr eaLnBrk="1" hangingPunct="1"/>
            <a:r>
              <a:rPr lang="en-US" sz="2400" dirty="0" smtClean="0"/>
              <a:t>Every loan will include interest. Banks and credit card companies charge interest on loans in order to make money.</a:t>
            </a:r>
          </a:p>
          <a:p>
            <a:pPr eaLnBrk="1" hangingPunct="1"/>
            <a:r>
              <a:rPr lang="en-US" sz="2400" dirty="0" smtClean="0"/>
              <a:t>Different kinds of loans have higher interest rates, especially credit cards. The higher the interest rate, the more money you end up paying back.</a:t>
            </a: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ln w="38100">
            <a:noFill/>
          </a:ln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3810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/>
              </a:rPr>
              <a:t>Managing Debt</a:t>
            </a:r>
            <a:endParaRPr lang="en-US" sz="3600" b="1" kern="10" dirty="0">
              <a:ln w="38100">
                <a:solidFill>
                  <a:schemeClr val="bg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930203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057400"/>
            <a:ext cx="7612063" cy="41830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Building debt is not always bad.</a:t>
            </a:r>
          </a:p>
          <a:p>
            <a:pPr eaLnBrk="1" hangingPunct="1"/>
            <a:r>
              <a:rPr lang="en-US" sz="2400" dirty="0" smtClean="0"/>
              <a:t>Most people will need to take a loan of some kind during their lives.</a:t>
            </a:r>
          </a:p>
          <a:p>
            <a:pPr eaLnBrk="1" hangingPunct="1"/>
            <a:r>
              <a:rPr lang="en-US" sz="2400" u="sng" dirty="0" smtClean="0"/>
              <a:t>Banks are more willing to offer loans, or low interest rates, to people with a good credit history/credit score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u="sng" dirty="0" smtClean="0"/>
              <a:t>You can build a good history/score by paying back your debts on time or early</a:t>
            </a:r>
            <a:r>
              <a:rPr lang="en-US" sz="2400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	- Credit cards only help your score if you pay back the money quickly.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	- You can also build credit by having bills and utilities in your name and paying them on time every time.</a:t>
            </a: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ln w="38100">
            <a:noFill/>
          </a:ln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3810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/>
              </a:rPr>
              <a:t>Managing Debt</a:t>
            </a:r>
            <a:endParaRPr lang="en-US" sz="3600" b="1" kern="10" dirty="0">
              <a:ln w="38100">
                <a:solidFill>
                  <a:schemeClr val="bg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583756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981200"/>
            <a:ext cx="8153400" cy="41830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There are many strategies you can use to make the money you make work for you.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1. </a:t>
            </a:r>
            <a:r>
              <a:rPr lang="en-US" u="sng" dirty="0" smtClean="0"/>
              <a:t>Put money in savings accounts and CDs</a:t>
            </a:r>
            <a:r>
              <a:rPr lang="en-US" dirty="0" smtClean="0"/>
              <a:t>: The money will grow at a slow rate of interest, but it is guaranteed to grow.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2. </a:t>
            </a:r>
            <a:r>
              <a:rPr lang="en-US" u="sng" dirty="0" smtClean="0"/>
              <a:t>Buy US Government Bonds and Treasury Bills</a:t>
            </a:r>
            <a:r>
              <a:rPr lang="en-US" dirty="0" smtClean="0"/>
              <a:t>: Similar to a CD, when you buy a US govt. bond, you can sell it back to the government years later at a much higher price.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ln w="38100">
            <a:noFill/>
          </a:ln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3810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/>
              </a:rPr>
              <a:t>Building Wealth</a:t>
            </a:r>
            <a:endParaRPr lang="en-US" sz="3600" b="1" kern="10" dirty="0">
              <a:ln w="38100">
                <a:solidFill>
                  <a:schemeClr val="bg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19202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2057400"/>
            <a:ext cx="8610600" cy="41830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3. </a:t>
            </a:r>
            <a:r>
              <a:rPr lang="en-US" sz="2400" u="sng" dirty="0" smtClean="0"/>
              <a:t>Buy a home</a:t>
            </a:r>
            <a:r>
              <a:rPr lang="en-US" sz="2400" dirty="0" smtClean="0"/>
              <a:t>: In most economic situations, house prices rise over time. When you buy a house, you should be able to sell it several years later for more money.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4. </a:t>
            </a:r>
            <a:r>
              <a:rPr lang="en-US" sz="2400" u="sng" dirty="0" smtClean="0"/>
              <a:t>Invest in the Stock Market</a:t>
            </a:r>
            <a:r>
              <a:rPr lang="en-US" sz="2400" dirty="0" smtClean="0"/>
              <a:t>: When you buy shares of stock you are buying pieces of ownership in a corporation.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	- You can make money from stocks in two ways: 1) </a:t>
            </a:r>
            <a:r>
              <a:rPr lang="en-US" sz="2400" u="sng" dirty="0" smtClean="0"/>
              <a:t>Dividends</a:t>
            </a:r>
            <a:r>
              <a:rPr lang="en-US" sz="2400" dirty="0" smtClean="0"/>
              <a:t>: You get a piece of the company’s profits for owning some of the company. 2) </a:t>
            </a:r>
            <a:r>
              <a:rPr lang="en-US" sz="2400" u="sng" dirty="0" smtClean="0"/>
              <a:t>Capital Gains</a:t>
            </a:r>
            <a:r>
              <a:rPr lang="en-US" sz="2400" dirty="0" smtClean="0"/>
              <a:t>: Selling your shares of stock at a higher price than when you bought it.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Which wealth building strategies are safe? Which are risky? Why do people use the risky strategies?</a:t>
            </a: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ln w="38100">
            <a:noFill/>
          </a:ln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3810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/>
              </a:rPr>
              <a:t>Building Wealth</a:t>
            </a:r>
            <a:endParaRPr lang="en-US" sz="3600" b="1" kern="10" dirty="0">
              <a:ln w="38100">
                <a:solidFill>
                  <a:schemeClr val="bg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7406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382000" cy="1828800"/>
          </a:xfrm>
          <a:prstGeom prst="rect">
            <a:avLst/>
          </a:prstGeom>
          <a:ln w="38100">
            <a:noFill/>
          </a:ln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3810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/>
              </a:rPr>
              <a:t>Why should you save money?</a:t>
            </a:r>
            <a:endParaRPr lang="en-US" sz="3600" b="1" kern="10" dirty="0">
              <a:ln w="38100">
                <a:solidFill>
                  <a:schemeClr val="bg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057400"/>
            <a:ext cx="6400800" cy="10772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</a:rPr>
              <a:t> Retirement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</a:rPr>
              <a:t> Kids/College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</a:rPr>
              <a:t> “Rainy Day”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</a:rPr>
              <a:t> Big Purchases</a:t>
            </a: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457200" y="3429000"/>
            <a:ext cx="8382000" cy="1828800"/>
          </a:xfrm>
          <a:prstGeom prst="rect">
            <a:avLst/>
          </a:prstGeom>
          <a:ln w="38100">
            <a:noFill/>
          </a:ln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3810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/>
              </a:rPr>
              <a:t>Why should you invest money?</a:t>
            </a:r>
            <a:endParaRPr lang="en-US" sz="3600" b="1" kern="10" dirty="0">
              <a:ln w="38100">
                <a:solidFill>
                  <a:schemeClr val="bg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5410200"/>
            <a:ext cx="3505200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Earn more money!!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3.bp.blogspot.com/__0EsmmJsHCU/TKffMB-FT5I/AAAAAAAAALM/ImwcLe7Nh9M/s1600/pye-inflation.png"/>
          <p:cNvPicPr>
            <a:picLocks noChangeAspect="1" noChangeArrowheads="1"/>
          </p:cNvPicPr>
          <p:nvPr/>
        </p:nvPicPr>
        <p:blipFill>
          <a:blip r:embed="rId2" cstate="print"/>
          <a:srcRect l="2000" t="4000" r="2000" b="2667"/>
          <a:stretch>
            <a:fillRect/>
          </a:stretch>
        </p:blipFill>
        <p:spPr bwMode="auto">
          <a:xfrm>
            <a:off x="685800" y="609600"/>
            <a:ext cx="7733211" cy="563880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ln w="38100">
            <a:noFill/>
          </a:ln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3810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/>
              </a:rPr>
              <a:t>What’s the best way to save or invest?</a:t>
            </a:r>
            <a:endParaRPr lang="en-US" sz="3600" b="1" kern="10" dirty="0">
              <a:ln w="38100">
                <a:solidFill>
                  <a:schemeClr val="bg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8534400" cy="50167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Things to consider...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en-US" sz="3200" u="sng" dirty="0" smtClean="0">
                <a:solidFill>
                  <a:schemeClr val="bg1"/>
                </a:solidFill>
              </a:rPr>
              <a:t>Safety</a:t>
            </a:r>
            <a:r>
              <a:rPr lang="en-US" sz="3200" dirty="0" smtClean="0">
                <a:solidFill>
                  <a:schemeClr val="bg1"/>
                </a:solidFill>
              </a:rPr>
              <a:t>: How secure is your money? 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Is it guaranteed to be there later?</a:t>
            </a:r>
          </a:p>
          <a:p>
            <a:pPr marL="514350" indent="-514350">
              <a:buAutoNum type="arabicParenR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en-US" sz="3200" u="sng" dirty="0" smtClean="0">
                <a:solidFill>
                  <a:schemeClr val="bg1"/>
                </a:solidFill>
              </a:rPr>
              <a:t>Rate of Return</a:t>
            </a:r>
            <a:r>
              <a:rPr lang="en-US" sz="3200" dirty="0" smtClean="0">
                <a:solidFill>
                  <a:schemeClr val="bg1"/>
                </a:solidFill>
              </a:rPr>
              <a:t>: How much can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you earn from your money?</a:t>
            </a:r>
          </a:p>
          <a:p>
            <a:pPr marL="514350" indent="-514350">
              <a:buAutoNum type="arabicParenR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en-US" sz="3200" u="sng" dirty="0" smtClean="0">
                <a:solidFill>
                  <a:schemeClr val="bg1"/>
                </a:solidFill>
              </a:rPr>
              <a:t>Liquidity</a:t>
            </a:r>
            <a:r>
              <a:rPr lang="en-US" sz="3200" dirty="0" smtClean="0">
                <a:solidFill>
                  <a:schemeClr val="bg1"/>
                </a:solidFill>
              </a:rPr>
              <a:t>: How easily can you get your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money or convert it into cash?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5113892"/>
            <a:ext cx="1524000" cy="1553608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0724" name="Picture 4" descr="http://www.cksinfo.com/clipart/construction/tools/locks/lo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524000"/>
            <a:ext cx="1523999" cy="1501775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0726" name="Picture 6" descr="http://www.opensecrets.org/news/stack-of-money%20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143250"/>
            <a:ext cx="1524000" cy="184150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ln w="38100">
            <a:noFill/>
          </a:ln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3810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/>
              </a:rPr>
              <a:t>Savings Accounts</a:t>
            </a:r>
            <a:endParaRPr lang="en-US" sz="3600" b="1" kern="10" dirty="0">
              <a:ln w="38100">
                <a:solidFill>
                  <a:schemeClr val="bg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8534400" cy="403187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Interest-Bearing Checking Account </a:t>
            </a:r>
            <a:r>
              <a:rPr lang="en-US" sz="3200" dirty="0" smtClean="0">
                <a:solidFill>
                  <a:schemeClr val="bg1"/>
                </a:solidFill>
              </a:rPr>
              <a:t>– normal checking account, write checks from it, earn a little interest</a:t>
            </a:r>
            <a:br>
              <a:rPr lang="en-US" sz="3200" dirty="0" smtClean="0">
                <a:solidFill>
                  <a:schemeClr val="bg1"/>
                </a:solidFill>
              </a:rPr>
            </a:b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u="sng" dirty="0" smtClean="0">
                <a:solidFill>
                  <a:schemeClr val="bg1"/>
                </a:solidFill>
              </a:rPr>
              <a:t>Money Market Account </a:t>
            </a:r>
            <a:r>
              <a:rPr lang="en-US" sz="3200" dirty="0" smtClean="0">
                <a:solidFill>
                  <a:schemeClr val="bg1"/>
                </a:solidFill>
              </a:rPr>
              <a:t>–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must keep a high minimum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balance, write checks from it,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earn more interest</a:t>
            </a:r>
          </a:p>
        </p:txBody>
      </p:sp>
      <p:pic>
        <p:nvPicPr>
          <p:cNvPr id="32770" name="Picture 2" descr="http://www.bankaim.com/wp-content/uploads/2010/07/checking_accou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9829" y="3276600"/>
            <a:ext cx="2988421" cy="3000375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ln w="38100">
            <a:noFill/>
          </a:ln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3810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/>
              </a:rPr>
              <a:t>Savings Accounts</a:t>
            </a:r>
            <a:endParaRPr lang="en-US" sz="3600" b="1" kern="10" dirty="0">
              <a:ln w="38100">
                <a:solidFill>
                  <a:schemeClr val="bg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8534400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CD – Certificate of Deposit</a:t>
            </a:r>
            <a:r>
              <a:rPr lang="en-US" sz="3200" dirty="0" smtClean="0">
                <a:solidFill>
                  <a:schemeClr val="bg1"/>
                </a:solidFill>
              </a:rPr>
              <a:t> – high minimum investment (ex. $1000), must keep for a certain amount of time (ex. 5 years), but high interest rate</a:t>
            </a:r>
          </a:p>
        </p:txBody>
      </p:sp>
      <p:pic>
        <p:nvPicPr>
          <p:cNvPr id="33794" name="Picture 2" descr="http://www.cartoonstock.com/lowres/dro110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352800"/>
            <a:ext cx="3810000" cy="323850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3798" name="Picture 6" descr="http://www.denverstockexchange.com/images/RMNB_RNP5_CD6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91000"/>
            <a:ext cx="3392466" cy="152400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ln w="38100">
            <a:noFill/>
          </a:ln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3810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/>
              </a:rPr>
              <a:t>Government Bonds</a:t>
            </a:r>
            <a:endParaRPr lang="en-US" sz="3600" b="1" kern="10" dirty="0">
              <a:ln w="38100">
                <a:solidFill>
                  <a:schemeClr val="bg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8534400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Savings Bonds / War Bonds</a:t>
            </a:r>
            <a:r>
              <a:rPr lang="en-US" sz="3200" dirty="0" smtClean="0">
                <a:solidFill>
                  <a:schemeClr val="bg1"/>
                </a:solidFill>
              </a:rPr>
              <a:t> – Buy a bond (ex. $25), get it back later (ex. 10 years) with interest added to it; easy and affordable; helps fund government</a:t>
            </a:r>
          </a:p>
        </p:txBody>
      </p:sp>
      <p:pic>
        <p:nvPicPr>
          <p:cNvPr id="34818" name="Picture 2" descr="http://www.texasregionalsciencefair.com/images/_50_Savings_Bo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86200"/>
            <a:ext cx="5389922" cy="2352675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ln w="38100">
            <a:noFill/>
          </a:ln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3810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/>
              </a:rPr>
              <a:t>Retirement Account</a:t>
            </a:r>
            <a:endParaRPr lang="en-US" sz="3600" b="1" kern="10" dirty="0">
              <a:ln w="38100">
                <a:solidFill>
                  <a:schemeClr val="bg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8534400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Pension Plan/Individual Retirement Account (IRA)</a:t>
            </a:r>
            <a:r>
              <a:rPr lang="en-US" sz="3200" dirty="0" smtClean="0">
                <a:solidFill>
                  <a:schemeClr val="bg1"/>
                </a:solidFill>
              </a:rPr>
              <a:t> – Some of each paycheck is deducted; you get it when you retire</a:t>
            </a:r>
          </a:p>
        </p:txBody>
      </p:sp>
      <p:pic>
        <p:nvPicPr>
          <p:cNvPr id="35842" name="Picture 2" descr="http://www.annuitynewsnow.com/wp-content/uploads/2011/03/blog-PensionFund.jpg"/>
          <p:cNvPicPr>
            <a:picLocks noChangeAspect="1" noChangeArrowheads="1"/>
          </p:cNvPicPr>
          <p:nvPr/>
        </p:nvPicPr>
        <p:blipFill>
          <a:blip r:embed="rId2" cstate="print"/>
          <a:srcRect t="11348" b="9220"/>
          <a:stretch>
            <a:fillRect/>
          </a:stretch>
        </p:blipFill>
        <p:spPr bwMode="auto">
          <a:xfrm>
            <a:off x="5105400" y="3352800"/>
            <a:ext cx="2705100" cy="320040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ln w="38100">
            <a:noFill/>
          </a:ln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3810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/>
              </a:rPr>
              <a:t>Stock Market</a:t>
            </a:r>
            <a:endParaRPr lang="en-US" sz="3600" b="1" kern="10" dirty="0">
              <a:ln w="38100">
                <a:solidFill>
                  <a:schemeClr val="bg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8534400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Stocks</a:t>
            </a:r>
            <a:r>
              <a:rPr lang="en-US" sz="3200" dirty="0" smtClean="0">
                <a:solidFill>
                  <a:schemeClr val="bg1"/>
                </a:solidFill>
              </a:rPr>
              <a:t> – buy a portion (“share”) of a company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</a:rPr>
              <a:t> Collect </a:t>
            </a:r>
            <a:r>
              <a:rPr lang="en-US" sz="3200" u="sng" dirty="0" smtClean="0">
                <a:solidFill>
                  <a:schemeClr val="bg1"/>
                </a:solidFill>
              </a:rPr>
              <a:t>Dividends</a:t>
            </a:r>
            <a:r>
              <a:rPr lang="en-US" sz="3200" dirty="0" smtClean="0">
                <a:solidFill>
                  <a:schemeClr val="bg1"/>
                </a:solidFill>
              </a:rPr>
              <a:t> (portion of companies profits given out each quarter)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</a:rPr>
              <a:t> Sell it for more than you bought it; “Buy low, sell high” – </a:t>
            </a:r>
            <a:r>
              <a:rPr lang="en-US" sz="3200" u="sng" dirty="0" smtClean="0">
                <a:solidFill>
                  <a:schemeClr val="bg1"/>
                </a:solidFill>
              </a:rPr>
              <a:t>Capital Gains</a:t>
            </a:r>
          </a:p>
        </p:txBody>
      </p:sp>
      <p:pic>
        <p:nvPicPr>
          <p:cNvPr id="36866" name="Picture 2" descr="http://theproficientinvestor.com/wp-content/uploads/stocks_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572000"/>
            <a:ext cx="2819400" cy="2023702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dd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241</TotalTime>
  <Words>481</Words>
  <Application>Microsoft Office PowerPoint</Application>
  <PresentationFormat>On-screen Show (4:3)</PresentationFormat>
  <Paragraphs>67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Rockwell</vt:lpstr>
      <vt:lpstr>Wingdings</vt:lpstr>
      <vt:lpstr>Wingdings 2</vt:lpstr>
      <vt:lpstr>Saddle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Lineberger</dc:creator>
  <cp:lastModifiedBy>Drew Hermanson</cp:lastModifiedBy>
  <cp:revision>25</cp:revision>
  <dcterms:created xsi:type="dcterms:W3CDTF">2011-04-28T18:35:29Z</dcterms:created>
  <dcterms:modified xsi:type="dcterms:W3CDTF">2020-03-04T12:43:17Z</dcterms:modified>
</cp:coreProperties>
</file>