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5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8EB1-72CA-443C-A255-6438ED947C63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C6E695-C0BF-4AE5-8EE1-52C1326743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8EB1-72CA-443C-A255-6438ED947C63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695-C0BF-4AE5-8EE1-52C132674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C6E695-C0BF-4AE5-8EE1-52C1326743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8EB1-72CA-443C-A255-6438ED947C63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8EB1-72CA-443C-A255-6438ED947C63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C6E695-C0BF-4AE5-8EE1-52C1326743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8EB1-72CA-443C-A255-6438ED947C63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C6E695-C0BF-4AE5-8EE1-52C1326743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7F48EB1-72CA-443C-A255-6438ED947C63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E695-C0BF-4AE5-8EE1-52C1326743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8EB1-72CA-443C-A255-6438ED947C63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C6E695-C0BF-4AE5-8EE1-52C1326743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8EB1-72CA-443C-A255-6438ED947C63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C6E695-C0BF-4AE5-8EE1-52C132674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8EB1-72CA-443C-A255-6438ED947C63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6E695-C0BF-4AE5-8EE1-52C132674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C6E695-C0BF-4AE5-8EE1-52C1326743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8EB1-72CA-443C-A255-6438ED947C63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C6E695-C0BF-4AE5-8EE1-52C1326743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7F48EB1-72CA-443C-A255-6438ED947C63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7F48EB1-72CA-443C-A255-6438ED947C63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C6E695-C0BF-4AE5-8EE1-52C1326743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ditcards.com/credit-card-news/fico-credit-score-points-mistakes-1270.php" TargetMode="External"/><Relationship Id="rId2" Type="http://schemas.openxmlformats.org/officeDocument/2006/relationships/hyperlink" Target="http://www.creditcards.com/credit-score-estimato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90600"/>
            <a:ext cx="6934200" cy="1143000"/>
          </a:xfrm>
        </p:spPr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4200" dirty="0" smtClean="0">
                <a:solidFill>
                  <a:srgbClr val="FF0000"/>
                </a:solidFill>
              </a:rPr>
              <a:t>How does your ability to manage debt and protect your credit worthiness impact your ability to become a responsible consumer and borrower?</a:t>
            </a:r>
            <a:endParaRPr lang="en-US" sz="42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1"/>
            <a:ext cx="7772400" cy="762000"/>
          </a:xfrm>
        </p:spPr>
        <p:txBody>
          <a:bodyPr/>
          <a:lstStyle/>
          <a:p>
            <a:r>
              <a:rPr lang="en-US" b="1" dirty="0" smtClean="0"/>
              <a:t>Using Credit Cards Wisely</a:t>
            </a:r>
            <a:endParaRPr lang="en-US" b="1" dirty="0"/>
          </a:p>
        </p:txBody>
      </p:sp>
      <p:sp>
        <p:nvSpPr>
          <p:cNvPr id="19458" name="AutoShape 2" descr="data:image/jpeg;base64,/9j/4AAQSkZJRgABAQAAAQABAAD/2wCEAAkGBhQQDxIUEBQVFBEVFREUFxASFhUUFRUVFRIVFBQWFRYXHCYeFxkjGRIUIC8gIycpLCwsFR4xNTAqNSYrLCkBCQoKDgwOGg8PGi0lHyQvKS0pLSwuNCwqLC0sKiksLCwsLSwqKi4pNCksLCksLCwpKiwsLCwsLCwsLCwsLiksLP/AABEIAKsBJwMBIgACEQEDEQH/xAAcAAEAAgIDAQAAAAAAAAAAAAAABgcFCAEDBAL/xABOEAABAwIBBgkGCggEBgMAAAABAAIDBBEFBgcSITFREyIyQVJhcYGRgpKhscHRFBcjQlNUYnKT0hUWGEOissLjMzRjoyRks8Ph8AhzdP/EABsBAAIDAQEBAAAAAAAAAAAAAAAEAwUGAgEH/8QANREAAQMCAwMKBwEAAwEAAAAAAQACAwQRBRIxEyFRQVJhcYGRobHR8AYUFSIyweFCM0PxI//aAAwDAQACEQMRAD8AszKuvxGNzP0dTxTN0XF5leGkOuNENGm3muoDjGdbFaMgVVFFFfUC5suifuvDy09xVxroraFk0bo5WNfG4Wcx4BBHWCm4Z42WD4wR4qNzCdCqR+Pqs+gpvCX86fH1WfQU3hL+dYDOPkZ+jKvRZc08oL4idZABs5hPOWkjXuc3rUTWijpaWRoe1osUi6SRpsSrL+Pqs+gpvCX86mebPOLNik07J2RM4NjHN4PS13cQb6Tj1KgVZWYaW2ITt307j5ssfvUFXRwshc5rbFdRSuLwCVeyIizKsEWDyzynbh1HJO6xcOLGw/PkdyW9m0nqaVnFrznbyv8AhtaYozenpy5jbbHybJH9YuNEdTSedO0VPt5QDoN599KilfkbdZH4+az6Cm8Jfzp8fVZ9BTeEv51WiLR/I0/MCQ2z+KtbCs89fUzxwxU9OZJHBjRaXaec8fUALkncCroZewvYmwuRqF+ew5lU+ZDJDRY6ulHGdpRwg8zb2kf3kaI6g7eraWer9kJMkQtbXr/iehzZbuUKzmZevwuODgWMfLK5/Fk0rBjANI8Ug3u5vpVf/H1WfQU3hL+dY3PJjHD4q9gN2QMbEN2ly399328lQZXFJQxGFpe25O9KyzOzGxVl/H1WfQU3hL+dTPNpl/U4pNMJY4mRRMaS6MPuXvdZo4ziLWa89wVArYLMtg3AYYJCONUPdJ16A+TYP4SfKUVfTwQwktaLncF1C97nbyp8viWUMaXOIa0AkuJAAA1kknYFzJIGglxAABJJ1AAaySdy15zkZxn4hK6KFxbRtNg0auFIPLf1bm82069lRS0rqh1hpylNSSBguVPspc91NASykYal41cJfQiB6nWu/uFutQHEc8mIyk6EjIR0Yo2/zSaRUHRaSKggjH43696QdM93Ks/Jl9iDjc1k/c8t9AsuymzjYjGbtq5T98iQeDwVHETGwj0yjuXGd3FWRhOfOsjIFRHFO3nNjE/xbdv8KsTJrOxRVhDS8wSn93PZoJ3NfyT2Gx6lrmiUmw2CTQWPR6KRs72671uACipjMrjNdJKYgeEoYxxjLc8GSOI2J2256OwC51ar3Os3UwGB+Qm6fY/OLoiIl12ip3KDPjJFVSx0sUT4WOLWyPL7v0dTncU2sXA26rKWZ18rPgNA5sZtPPpRstta23yj+5psOt4Wuqu8No2yNMkguOT1Sk8pabNVnfH3VfV6f/c/Mnx91X1en/3PzKsUVr8hT8wJbbP4qzvj7qvq9P8A7n5lZebzKt+JUZmka1jxI+MtZe3FDSNpvscFrMrxzCVF6KpZ0Z9LzomfkKQxCkijhLmNsbhTwSOc6xKs9ERZ5OoiIhCrvPjhwkwxsluNDNGb/ZfeNw8XM8AqDWy+dCm4TB6wbow/zJGP/pWtC0+EuvCRwPoq+pH3Ip7mTm0cWA6UMzf5X/0KBKY5o5dHGab7XDN8YJD7E7Vi8D+oqKL8wtj0RfE0wY1znENa0FxcdQAAuSeoBYtWqh2dTK/4BRFsZtUT3jjttaLfKSdwNh1uatc1IcusqTiNdJNr4IcSJp5o2k2Nt7iS4/etzKPLX0NNsIrHU7z76FWTSZ3Isxkjk47EKyKBlwHG73j5kbdb3eGodZCw6v8AzO5I/BKPh5BaeoAdr2si2xt6r30j2t3L2tqNhEXcp3BeRMzuU7o6RsMbI4wGsY1rGtGwNaLAeAXziFY2GGSV+pkbHvcepjS4+gL0KCZ5cZ4DC3sB4072xDfo8uTu0WW8pZWFhlkDeJVk45W3VA11Y6aWSV+t8j3yO+89xcfSV0Ii2wFtwVSu2jpXSyMjYLve5rGj7TnBrfSQtscMoGwQRRM5MbGRjsY0NHqWv+Z/B/hGKxuIu2Brpj2jis/ieD5K2KWdxeW72sHJv707TN3Eqv8APRlAabDuCYbPqXcHq28GBpS+PFb5a1/Vn5+6gmspmfNbAXAdb5XA/wDTaqwVlhsYZADx3qCd13osrk3k1NiE4hp23da7nONmMbexc48w1jrPMsUrYzCYlE2WqhcQJpBG5l/nNZp6TR1jSBtuvuTFVK6KJz2jeFxG0OcAV7qHMDHojh6p5dziJjWtHnXJ9C8mK5g3BpNLUhx6EzNG/lsv/KrlRZoYjUA3zeAT+wZbRaoY5k7UUUnB1UTo3a7E62uG9jhqcOxd+SuTEuI1LYYR1vkI4sbAdbnewc5sFs1jGCw1cLoqhgkjdzHmPMWna1w3jWvDknkfBhsJjpwTpOLnSPsXu26IcQBqANgO07SU/wDVrxHd93h1qH5b7uherJ/AYqGnZBA2zGjaeU5x5T3Hncf/ABsAWSRFROcXG5TgFkXD3AAk6gNZJ2BcqvM8uVnwWj+Dxm01TdpttbCP8Q+VfR73blJDEZXhjeVcucGi5VT5wcqTiNfJID8i35OIf6bSeN2uN3d4HMo0iLaMYI2hrdAqpxzG5WRwTCDUvkAvoxw1E7yOZkUTn+lwa3yljlbWQuTfA4BiNU8ceopqkNvtETIngec7SPY1qqUqKKbaPeBoN3qunMygdKK3/wD4/wA/+dZ/+d3/AFQfYqgVnZhZ7V1QzpQB3mStH9ZUWIC9O73yhdQH7wryREWQVmiIiELF5UU3C0NUzpQTt8YnALVO62+kZcEHYQR4rUWoh0HuadrXOb5pI9i0GDu3PHV+0lVDQrrUkzcTaOL0R/1Q3zmub/Uo2s1kVJo4nRH/AJmn9MrR7VcTC8bh0HySrPyC2mCq7PZlfwMAo4j8pMNKUj5sV9TfLI8GnerExjFWUtPLNKbRxtLjvNtgHWTYDrIWreO4y+sqZZ5eXI4utzNGxrR1BoAHYs5hlNtJM50Hmn6iTK2w5V4ERctaSQALk6gBtJOwBadVylebTJL9IVzQ8Xp4rSS7iAeLH5RFuwOWyYCi+brJMYdQsY4fLv8AlJj9sjU2+5osO2551KVkq+p28u7Qbh69qs4WZGoqKz64zwldFADxYI9Ij7cpBP8AA1nnK83uABJ1AayTzBap5S4sausqJzskke4dTL2YO5oaO5MYTFmlL+A8/ZXFS6zbLGoiAbtu5aVV6vHMRg2hSTVBGuaQMb9yIW1eW5/mqz1iclMH+B0NPBzxxtDvvkaUh84uWWWLqZdrK5/SraNuVoCp7P5g5vS1IHFs6Bx3G+nH4/KeCqBbYY7gsdZTSQTC7JG2NtoO1rm9YIBHYtaMqslZsOqDFMNWsslA4sjL6nN9o5j3E3uF1IdHsjqPEJOojIOZYZdlPUOje18bi17SHNe0kOaRsII2FdaK3SquXIrPW12jFiXFdqAqmjin/wC1o5J+0NXUFa8E7XtDmODmuAIc0gtIOwgjUQtQ1Jsjsv6nDHjgzpwE3dTPJ0DvLeg7rHeCqaqwtrvui3HhyfxNx1Ftzls0iw2S+VcGIwCWnduD43anxu6Lh6jsPMsys85pacrhvToN94RERcr1ddRO2NjnvIaxoLnOOwNaLknqAC1eyyykdiFbLOb6JOjG0/NibqYO3nPW4q1s92VnA07aOM/KT8aS20Qg6h5Thbsa7eqOWjwqnytMp1OnV/UjUvucoRZHJ7BXVlXDTs5Ujw2/Rbte7uaHHuWOVwZicmv8aseN8MV+4yuH8Lb9TlYVU2xiL+7rUEbM7gFYmUNC2LCqmKMaLGUk7Gt3NbA5oHgFq2tssci0qWobvhmHjG4LUwKtwg3a/rCnqhvC5U9zKVGjizR04Zm+Gi/+hQJSzNXPoYzSHe6RvnQyD12VnVC8Lx0HyUEZs8LZRERYtWqIiIQi1WywpuDxGsZzCont2GRxHoK2pWtmdam0MZqtzjG/zoWE+m6ucId/9XDo/aVqR9oUSXuwGTRq6Z26aA+ErSvCu+hlDJY3OvZr2OJG2wcCbddgtE4XBCRGqtLPllXpSMoozxWWkmtzuI+TYewHS8pu5VMvZjGJOqaiaZ/Klke89Wk4kDsAsO5eNQU0IhiDB29a7kfnddFYuZnJH4TVmpkHyNOQW32Om2t80cbt0VAaChfPLHFENKSRzWNbvLjYdg61tHktk+ygpIoI9egOM7pvOt7z2m/YLDmSmJVOyjyDU+SkgjzOueRZZERZZWKi2c3GfguFVLgbPe3gW79KXim3WGlx7lrQrcz94zd1NTA7A6d46zeOP0CTxVRrU4XFkgzcd6rqh1324IpLm5wf4VilMwi7Gv4V+7Ri4+vqJDR5SjSt/MJg3+ZqSOjAw+Ekn/aTNZLsoXO971xE3M8BXCiIsarRFjMoMnIK6ExVLNJp1g7HMdzOY75p/wDTcLJovWuLTcarwi+q1yy1zYVGHFz23mpdvDNGtg/1W/N+8NXZsUMW35bfaq5y0zOQVIdJRaME+s6A1QyHrA/wz1t1dXOr+lxQH7Zu/wBUnJT8rVQyL0V9BJBK+KZpZIwlrmO2gj1jrGogrzq8BvvCTWYyVynlw6pbNCdmp8ZNmyMvra72HmOtbN4Ni0dXTxTwm8cjQ4bxvB3EEEHrBWpiuvMJixfT1MDjcRPZI3qEocHAdWlHfyiqfFacOZtRqNepN0z7HKrVXnxCvZBDJLKdGONrnudua0XPevQqjz45WWayhiOt2jLNbog3jYe0jSP3W71R00JnkDB29Sbe/I26q3KTHX11XLUSbZHXDeiwamMHY0AeO9Y1EWza0NAA0VUTc3K76CifPLHFGLySOaxo3ucbDu1ranAMHZR0sMEfJjYG36R2ucesuJPeqGzUVdJT1bqitmbHwbbRNcHEl77gu4oPJbceX1K3/jRw362zzZPyqixTaSODGtJA6OVOU+VouSpNOzSa4bwR4iy1DtZbLHOjhv1tnmyflWttURwj9HWNJ1jvGkbHwXeExvZnzAjTXtXlSQbWXWs1kTPoYnRO/wCYgHnSBp9awq9OGT8HPC/oyRu814PsVy8ZmkdCVabELbdFwEWFVuuUREIRUDnxptHFGu6dPEe8OkZ/SFfypfP/AEtpqOTpRzMv91zHD+cqywx1qgDiCoKgXYqnREWqVaiIspkzgD66rip49Re7jO6DBre89gv2mw5145waCToF6Bc2CsvMfkjyq6UdKOC/hJIPSweWrhXmw7D2U8McUQ0Y42tY1u4NFh2nrXpWMqZzPIXns6laxsyNsiIsPlfjHwOgqZ9hZG7R++7ix/xOaoWtLiGjlXRNhda85wsZ+F4pUyA3aHmNm7Ri4gI6iWk+Uo6iLcMYGNDRyKpcbm6LZnNtg3wXC6ZhFnuZwr9+lKdOx7AWjyVr1kthHwuup4OaSRod9wcaQ+Y1y2ra2w1bNypcXl3Nj7ffimqVurlyoBnEzn/o2WKKFjZZTZ8rXEgNj1gC42PcdY22A2awpPlXlIzD6SSeTXoizWbC+Q8hg7Tt3AE8y1gxPEpKmaSaZ2lJI4uc7rPMNwAsAOYAJTDqMTEvePtHiVLPLkFhqtj8k84lJiIAjfoTc9PLZr78+jzPHZ3gKULUAG2zbtupVg+dHEKUBrZzIwfMnAl7tI8f+JMz4TvvEew+qjZU85bKoqMiz9VYHGgpyd44Rv8AUV4MZz011Qwsj4OnB1F0Qdwlup7idHtAB60oMLnJsbd6k+YYunPJiEc2Kv4KxMcccT3DnkaXF3aQHNb2ttzKDrkm5udu9cLSxR7NgYORIOdmJKK4swFEbVkpHFJhjB62h73eh7PFVBDC57mtYC5ziGtaNZLibAAbySFs/kRk2MPoIYNWmBpSOHPI7W/tA5I6mhV+KShsOTlP6U9O27r8FkMbxdlJTSzymzI2lx3nc0dZJAHWVqzjGKvqqiWeU3kkcXHcL7AOoCwHUArLz45V6cjKKM8VlpJrc7yPk2HsB0j95u5VQucLp9nHtDqfL+oqH3OUciIiyOG5O1NS0up4JZWg6JdGxzgDYGxIG2xHirUuDRclLgX0WORZz9Rq/wCp1H4T/cn6jV/1Oo/Cf7lxto+cO9e5XcFg0Wc/Uav+p1H4T/csRU0zonuZI0se0lrmOFnNI2gg7Cumva7Q3XhBGq6kuiLpeLbjDp+EhjePnMY7zmg+1Fjci59PDaJ2+ng8RG0H1IsM8ZXEK4G8LNIiLheoqsz+0t6Wlk6Mz2efGT/2wrTUdy6yR/SdKIOE4IiRkgfo6fJDha1xzPPOmaSQRTNe7QKORuZpAWsKK3v2fj9dH4H9xP2fj9dH4H9xaX6jTc7wPokNhJwVQq+My+SPwalNVKPlqgDRvtbDtb5x43YGrGUWYJrZWOlqtOMOaXRiLRL2g3LdLTNr7L251bLGAAAAADUANQAGwBVuIVzJGZIjrqmIIS03cvpERUabRVbn4xnQpYKcHXLIZHD7EQ1A9r3g+QrSVf5c5rX4pVCY1Qja1jY2x8FpWAJcTfTF7lx5tybonRsmDpDYBRyglpDVr+it79n4/XR+B/cT9n4/XR+B/cWj+o03O8D6JDYScFjsxODcJWTVBGqGPRaftym2rsYx3nK81G8hMjRhdM6IP4RzpHSOk0dC9wGgWudgbv5ypIs7WzCaYuGnInomZW2VSZ58nq+peySJnC0kTdUcV3Pa48t72bXcwBbewHNcqmiFuAo5lFm/oq65nhAkP76P5OTtLhyvKBTtJiQiaI3t3DgopYMxuCtYkVuYtmCcLmkqQRzMnaQfPZe/mhRirzPYlGdULZBvjlj9Ty0+hXDK2B+jh27vNKmF45FCkUldm2xEH/KS92gfSHLsgzX4k/ZSPHW50bf5nKX5iLnDvC52buCiy5Db7Nu5WPhWYuskIM8kUDecAmV/g2zf4lZWSmbGkw8h7WmWcfv5bEtP2GjUztGvrSk2JQxjcbno9VKyBx13KMZqc2bqctq6xtpbfJQO2x3HLeOZ9tg5r69eyf5UY+ygo5Z3/MbxW9J51Mb3uI7rlZZRDL/IaTFREwVHAxRkuLODL9J51BxOmNguAPtFUBm+YmDpjYfrgnMuRtmrXStrHzSvkkOlI9znucedzjc+tdKt79n4/XR+B/cT9n4/XR+B/cWhGIUw3B3gfRJbCTgqjjjLiA0EuJAAG0kmwA67raHIrJwUFDDBq0w3SkI55Ha3nr16h1NCh+TGZVtJVxTyVAmER0xHwWhd4HEJOmdh17NoCs1VOI1jZrMjNxqUzBEW3LlxZLLlFUJlcWWsucmLRxetH+rfzmNd7Vs2q0yszOfDq2apFSI+ELDocFpW0Y2s26YvyL7OdWWHTshkJebC37CgnYXNsFRSK3v2fj9dH4H9xP2fj9dH4H9xXn1Gm53gfRJ7CTgpvmsn08GpDuY9vmSvb7FwvfkXk0cOo2U5k4XRdIQ/R0NT3l1rXPOTzosvOQ6RxboSVYsBDRdZ1ERQrpEREIRERCEREQhEREIRERCEREQhEREIRERCEREQhLIiIQiIiEIiLi6ELlF1uqGja5o7SAuo4jENsjPOb71GZWN1I710GOOgXpReQ4vD9Kzzgvk41D9I3xXBqYR/sd4XWyk5p7l7UXi/TUP0jfFcjGIfpGeK8+ah57e8I2MnNPcvYi8oxSI/vGecF9trozsew9jm+9diaM6OHevCxw1BXei+WyA7CD2Lm6kBuuFyiIvUIiIhCIiIQiIiEIiIhCIiIQiIiEIiIhCIi81RiMcfLe0Hde58BrXD3tYLuNh0r1rS42AXpRYOoyrjHIa53XyR7/QsbPlRK7khrOwXPidXoVXNjNJF/q/Vv/ninGUMz+S3WpcuiaujZy3tHUSL+ChE+ISP5T3HqubeA1Lzqql+Ix/1s7z+h6pxmF853cpjNlLC3YS77rT7bLxy5Wj5sZP3iB6rqNLlV0mO1b9CB1D1umW4fCNbn30LMyZVSnY1g7ifavNJj85+fbsDR7Fj0SL8Rqn6yHvt5JhtNC3RoXofiMp2yP8AOK6HPJ2kntN1wiVdI935ElTBrRoFxZFyijXSIiIQiIiEIuFyiEIF9sqHDY5w7HEL4XC6Di3QrwgHVTDJqZz4SXuLjpO1uJJtYb1yvnJgf8OOtzvXZcr6Th9/lYyeAWWqf+V1uKyyIieS6IiIQiIiEIiIhCIi6amsZGLvcG9p1nsG0rlzmsF3GwXoBJsF3Io/V5Vgaom3+07UPDafQsLV4tLLynm3RbqHgNveqWoxymi3M+49Gnf6XT8WHyv3ncpbVYxFHyni/Rbxj4DZ3rEVOVn0bO9/uHvUfYwk2AJO4C/qXtgwOZ+xhHW6zfXrVK/Fq2p3QtsOgXPf/wCJ5tFTxb5D37l8VOLyycp5tubxR6F5FnIck3nlvaOwF3uXuiyUjHKc53gB6lB9Kr6g5njtcfZUnzlPGLN8AoquFN4sChbsjB+9d3rK9UdKxvJa0dgA9SaZ8OSn83gdW/0ULsTZ/lp996gcdO53Ja49gJ9S72YRMdkbu8W9anSJxvw5GPyeewW9VCcTdyNChbcnpz8y3a5vvXa3JiY9EdrvcFL0TDfh+lGpce0eijOJTdHvtUTGSkvSZ4u/Kvr9U5Omz+L3KVIpBgVJwPeuPqE3HwUW/VN/TZ6Vx+qcnTZ/F7lKkXv0Oj5p7yj6hPx8FFDkpL0meLvcut2S8w6B7He8KXouTgNIeQ969GIzdHcoY7J2cfMB7HN9pXS/Bphtjd3WPqU5RQu+Hqc6Od4ei7GJy8oHvtVfvo3t5THjtaR7F1FWKvh8QdygD2gH1pZ/w4P8yd4/qlbih5W+Kr1FOZMHhdtjb3C3qXklyXhOzSb2O990m/4eqB+LgfD9KduJRHUEKIrhSOXJHoSdzm+0H2LxTZMzN2Brvun32SEmFVcerD2b/JMNrIXaO/SzuTg/4Zna/wDnKLtwWAsgY1ws4XuD94lcreUbS2njB5o8lnpzeVxHE+a9qIiaUKIiIQiLhzrC52LEV2UsbLhnHd1am+d7kvPUxQNzSuAUkcT5DZguswsdW47FFqJ0ndFus952BYR8lTVbAQw8w4jfE63eleqlyTH719/ss1ek+5VTq+pqN1LHu5ztw7PfYnBTxR/8zuwLx1mU0j9TLMHVrd4+5eSHDJpjcNcb/Odq9Ltql1NhcUfIYAd51nxOtetQ/R5Zzmq5Segae+xSfPMjFoWW6/f7UZp8kyf8R4HU0X9J9yydPk7Cz5ukd7zf0bFk0VjDhdLD+LAevf5pV9XM/V3duXxHC1os0ADcAB6l9oisQABYJUm6IiL1CIiIQiIiEIiIhCIiIQiIiEIiIhCIiIQiIiEIiIhCIiIQiIiEIiIhCLE1uO6LzHEwySDURY2B9Z/91rLLrZGATYAX1mw2neUvOyR4tG7LxNrnsUkbmtN3C6wRwiec3nfot6DdfoGr1rJUeCRR7G3PSdrPuHcveihiw+GN2cjM7i7ef52KR9TI4Zb2HAbgiIieS6IiIQiIiEIiIhCIiIQiIiEIiIhCIiIQiIiEIiIhCIiIQiIiEIiIhCIiIQiIiEIiIhC//9k="/>
          <p:cNvSpPr>
            <a:spLocks noChangeAspect="1" noChangeArrowheads="1"/>
          </p:cNvSpPr>
          <p:nvPr/>
        </p:nvSpPr>
        <p:spPr bwMode="auto">
          <a:xfrm>
            <a:off x="0" y="-787400"/>
            <a:ext cx="2809875" cy="1628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visa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667000"/>
            <a:ext cx="4710546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Terms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1300" dirty="0" smtClean="0"/>
          </a:p>
          <a:p>
            <a:r>
              <a:rPr lang="en-US" dirty="0" smtClean="0"/>
              <a:t>Credit line/limit – amount that can be charged to a card</a:t>
            </a:r>
          </a:p>
          <a:p>
            <a:r>
              <a:rPr lang="en-US" dirty="0" smtClean="0"/>
              <a:t>Balance – the amount borrowed</a:t>
            </a:r>
          </a:p>
          <a:p>
            <a:r>
              <a:rPr lang="en-US" dirty="0" smtClean="0"/>
              <a:t>APR – Annual Percentage Rate: interest rate charged on the balance each month</a:t>
            </a:r>
          </a:p>
          <a:p>
            <a:r>
              <a:rPr lang="en-US" dirty="0" smtClean="0"/>
              <a:t>Finance Charge – the amount of interest and fees ($$)</a:t>
            </a:r>
          </a:p>
          <a:p>
            <a:r>
              <a:rPr lang="en-US" dirty="0" smtClean="0"/>
              <a:t>Fixed rate – interest rate that does NOT change</a:t>
            </a:r>
          </a:p>
          <a:p>
            <a:r>
              <a:rPr lang="en-US" dirty="0"/>
              <a:t>Variable rate – interest rate that will fluctuate (as national interest rates change)</a:t>
            </a:r>
          </a:p>
          <a:p>
            <a:endParaRPr lang="en-US" dirty="0" smtClean="0"/>
          </a:p>
        </p:txBody>
      </p:sp>
      <p:pic>
        <p:nvPicPr>
          <p:cNvPr id="7" name="Picture 6" descr="vis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52400"/>
            <a:ext cx="3761905" cy="1209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Terms (cont)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dirty="0" smtClean="0"/>
              <a:t>Default – failing to meet payment dates</a:t>
            </a:r>
          </a:p>
          <a:p>
            <a:r>
              <a:rPr lang="en-US" dirty="0" smtClean="0"/>
              <a:t>Credit Score – 3-digit number summarizing how a person has handled debt; measures risk for lender</a:t>
            </a:r>
          </a:p>
          <a:p>
            <a:r>
              <a:rPr lang="en-US" dirty="0" smtClean="0"/>
              <a:t>Balance Transfer – moving the balance on one card to another</a:t>
            </a:r>
          </a:p>
          <a:p>
            <a:r>
              <a:rPr lang="en-US" dirty="0" smtClean="0"/>
              <a:t>Minimum Payment – lowest amount you are required to pay on your credit card each month (usually 3-5% of balance)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visa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152400"/>
            <a:ext cx="2257425" cy="1219200"/>
          </a:xfrm>
          <a:prstGeom prst="rect">
            <a:avLst/>
          </a:prstGeom>
        </p:spPr>
      </p:pic>
      <p:pic>
        <p:nvPicPr>
          <p:cNvPr id="5" name="Picture 4" descr="visa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1" y="152401"/>
            <a:ext cx="26670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When Getting a Credit Card…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500" dirty="0" smtClean="0"/>
              <a:t>1 – There are different types of cards</a:t>
            </a:r>
          </a:p>
          <a:p>
            <a:pPr>
              <a:buNone/>
            </a:pPr>
            <a:r>
              <a:rPr lang="en-US" sz="2500" dirty="0" smtClean="0"/>
              <a:t>	A. private label retail – Belk, Target, etc</a:t>
            </a:r>
          </a:p>
          <a:p>
            <a:pPr>
              <a:buNone/>
            </a:pPr>
            <a:r>
              <a:rPr lang="en-US" sz="2500" dirty="0" smtClean="0"/>
              <a:t>	B. general purpose – used anywhere</a:t>
            </a:r>
          </a:p>
          <a:p>
            <a:pPr>
              <a:buNone/>
            </a:pPr>
            <a:r>
              <a:rPr lang="en-US" sz="2500" dirty="0" smtClean="0"/>
              <a:t>2 – There’s no perfect number of cards you should have</a:t>
            </a:r>
          </a:p>
          <a:p>
            <a:pPr>
              <a:buNone/>
            </a:pPr>
            <a:r>
              <a:rPr lang="en-US" sz="2500" dirty="0" smtClean="0"/>
              <a:t>3 – Study your card’s interest rates and fees</a:t>
            </a:r>
          </a:p>
          <a:p>
            <a:pPr>
              <a:buNone/>
            </a:pPr>
            <a:r>
              <a:rPr lang="en-US" sz="2500" dirty="0" smtClean="0"/>
              <a:t>4 – Comparing cards is vital</a:t>
            </a:r>
          </a:p>
          <a:p>
            <a:pPr>
              <a:buNone/>
            </a:pPr>
            <a:r>
              <a:rPr lang="en-US" sz="2500" dirty="0" smtClean="0"/>
              <a:t>5 – The contract </a:t>
            </a:r>
            <a:r>
              <a:rPr lang="en-US" sz="2500" b="1" dirty="0" smtClean="0"/>
              <a:t>IS</a:t>
            </a:r>
            <a:r>
              <a:rPr lang="en-US" sz="2500" dirty="0" smtClean="0"/>
              <a:t> binding. </a:t>
            </a:r>
          </a:p>
          <a:p>
            <a:pPr>
              <a:buNone/>
            </a:pPr>
            <a:r>
              <a:rPr lang="en-US" sz="2500" dirty="0" smtClean="0"/>
              <a:t>6 – You can pay in full…or not.</a:t>
            </a:r>
          </a:p>
          <a:p>
            <a:pPr>
              <a:buNone/>
            </a:pPr>
            <a:r>
              <a:rPr lang="en-US" sz="2500" dirty="0" smtClean="0"/>
              <a:t>7 – You have rights – </a:t>
            </a:r>
            <a:r>
              <a:rPr lang="en-US" sz="2500" i="1" dirty="0" smtClean="0"/>
              <a:t>Truth in Lending Act, Fair Credit Billing Act</a:t>
            </a:r>
          </a:p>
        </p:txBody>
      </p:sp>
      <p:pic>
        <p:nvPicPr>
          <p:cNvPr id="4" name="Picture 3" descr="vis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886200"/>
            <a:ext cx="3324225" cy="1381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Worst Credit Card Mistakes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1. Getting too many (</a:t>
            </a:r>
            <a:r>
              <a:rPr lang="en-US" sz="2600" dirty="0" err="1" smtClean="0"/>
              <a:t>avg</a:t>
            </a:r>
            <a:r>
              <a:rPr lang="en-US" sz="2600" dirty="0" smtClean="0"/>
              <a:t> American has 9!)</a:t>
            </a:r>
          </a:p>
          <a:p>
            <a:pPr>
              <a:buNone/>
            </a:pPr>
            <a:r>
              <a:rPr lang="en-US" sz="2600" dirty="0" smtClean="0"/>
              <a:t>2. Misunderstanding the introductory rates (Fine Print)</a:t>
            </a:r>
          </a:p>
          <a:p>
            <a:pPr>
              <a:buNone/>
            </a:pPr>
            <a:r>
              <a:rPr lang="en-US" sz="2600" dirty="0" smtClean="0"/>
              <a:t>3. </a:t>
            </a:r>
            <a:r>
              <a:rPr lang="en-US" sz="2600" dirty="0"/>
              <a:t>Not rate shopping</a:t>
            </a:r>
          </a:p>
          <a:p>
            <a:pPr>
              <a:buNone/>
            </a:pPr>
            <a:r>
              <a:rPr lang="en-US" sz="2600" dirty="0" smtClean="0"/>
              <a:t>4. </a:t>
            </a:r>
            <a:r>
              <a:rPr lang="en-US" sz="2600" dirty="0"/>
              <a:t>Choosing a card for the wrong </a:t>
            </a:r>
            <a:r>
              <a:rPr lang="en-US" sz="2600" dirty="0" smtClean="0"/>
              <a:t>reasons</a:t>
            </a:r>
          </a:p>
          <a:p>
            <a:pPr>
              <a:buNone/>
            </a:pPr>
            <a:r>
              <a:rPr lang="en-US" sz="2600" dirty="0" smtClean="0"/>
              <a:t>5. Making minimum payments</a:t>
            </a:r>
          </a:p>
          <a:p>
            <a:pPr>
              <a:buNone/>
            </a:pPr>
            <a:r>
              <a:rPr lang="en-US" sz="2600" dirty="0" smtClean="0"/>
              <a:t>6. Paying your bill late</a:t>
            </a:r>
          </a:p>
          <a:p>
            <a:pPr>
              <a:buNone/>
            </a:pPr>
            <a:r>
              <a:rPr lang="en-US" sz="2600" dirty="0" smtClean="0"/>
              <a:t>7. Ignoring your monthly statement</a:t>
            </a:r>
          </a:p>
          <a:p>
            <a:pPr>
              <a:buNone/>
            </a:pPr>
            <a:r>
              <a:rPr lang="en-US" sz="2600" dirty="0" smtClean="0"/>
              <a:t>8. Buying too much</a:t>
            </a:r>
          </a:p>
          <a:p>
            <a:pPr>
              <a:buNone/>
            </a:pPr>
            <a:endParaRPr lang="en-US" dirty="0" smtClean="0">
              <a:hlinkClick r:id="" action="ppaction://hlinkfile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visa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4418923"/>
            <a:ext cx="3174216" cy="22469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Things to Know about Credit Card Debt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1</a:t>
            </a:r>
            <a:r>
              <a:rPr lang="en-US" dirty="0" smtClean="0"/>
              <a:t>– Know when short term loans make sense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sz="2200" dirty="0" smtClean="0"/>
              <a:t>$1,500 purchase @ 18%: 4 months = $57; 2 years = $300)</a:t>
            </a:r>
          </a:p>
          <a:p>
            <a:pPr>
              <a:buNone/>
            </a:pPr>
            <a:r>
              <a:rPr lang="en-US" dirty="0"/>
              <a:t>2</a:t>
            </a:r>
            <a:r>
              <a:rPr lang="en-US" dirty="0" smtClean="0"/>
              <a:t>– Owing is easy, repaying is hard</a:t>
            </a:r>
          </a:p>
          <a:p>
            <a:pPr>
              <a:buNone/>
            </a:pPr>
            <a:r>
              <a:rPr lang="en-US" dirty="0"/>
              <a:t>3</a:t>
            </a:r>
            <a:r>
              <a:rPr lang="en-US" dirty="0" smtClean="0"/>
              <a:t>– Debt affects your credit score (35% rule)</a:t>
            </a:r>
          </a:p>
          <a:p>
            <a:pPr>
              <a:buNone/>
            </a:pPr>
            <a:r>
              <a:rPr lang="en-US" dirty="0"/>
              <a:t>4</a:t>
            </a:r>
            <a:r>
              <a:rPr lang="en-US" dirty="0" smtClean="0"/>
              <a:t>– Develop a payment plan</a:t>
            </a:r>
          </a:p>
          <a:p>
            <a:pPr>
              <a:buNone/>
            </a:pPr>
            <a:r>
              <a:rPr lang="en-US" dirty="0"/>
              <a:t>5</a:t>
            </a:r>
            <a:r>
              <a:rPr lang="en-US" dirty="0" smtClean="0"/>
              <a:t>– Can’t make a payment? Ask for help</a:t>
            </a:r>
          </a:p>
          <a:p>
            <a:pPr>
              <a:buNone/>
            </a:pPr>
            <a:r>
              <a:rPr lang="en-US" dirty="0"/>
              <a:t>6</a:t>
            </a:r>
            <a:r>
              <a:rPr lang="en-US" dirty="0" smtClean="0"/>
              <a:t>– You can’t go to jail for non-payment, but…</a:t>
            </a:r>
            <a:endParaRPr lang="en-US" dirty="0"/>
          </a:p>
        </p:txBody>
      </p:sp>
      <p:pic>
        <p:nvPicPr>
          <p:cNvPr id="5" name="Picture 4" descr="visa7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69965" y="4956836"/>
            <a:ext cx="1905000" cy="1651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Your Credit Score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Factors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Income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Income/debt ratio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Lines of open credit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Past use of credit/payment behavior</a:t>
            </a:r>
          </a:p>
          <a:p>
            <a:r>
              <a:rPr lang="en-US" b="1" dirty="0" smtClean="0"/>
              <a:t>Scale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Bad: 350-619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Fair: 620-699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Good: 700-749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Excellent: 750-850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5" name="Picture 4" descr="visa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3581400"/>
            <a:ext cx="3043350" cy="2780615"/>
          </a:xfrm>
          <a:prstGeom prst="rect">
            <a:avLst/>
          </a:prstGeom>
        </p:spPr>
      </p:pic>
      <p:pic>
        <p:nvPicPr>
          <p:cNvPr id="6" name="Picture 5" descr="visa5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447800"/>
            <a:ext cx="3927702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visa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933707"/>
            <a:ext cx="5608330" cy="59242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Credit Score Estimator</a:t>
            </a:r>
            <a:endParaRPr lang="en-US" dirty="0" smtClean="0">
              <a:hlinkClick r:id="rId2"/>
            </a:endParaRPr>
          </a:p>
          <a:p>
            <a:pPr>
              <a:buNone/>
            </a:pPr>
            <a:r>
              <a:rPr lang="en-US" dirty="0" smtClean="0">
                <a:hlinkClick r:id="rId2"/>
              </a:rPr>
              <a:t>http://www.creditcards.com/credit-score-estimator/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FICO – Credit Scenario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http://www.creditcards.com/credit-card-news/fico-credit-score-points-mistakes-1270.php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207</TotalTime>
  <Words>288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Georgia</vt:lpstr>
      <vt:lpstr>Wingdings</vt:lpstr>
      <vt:lpstr>Wingdings 2</vt:lpstr>
      <vt:lpstr>Civic</vt:lpstr>
      <vt:lpstr>Using Credit Cards Wisely</vt:lpstr>
      <vt:lpstr>Terms</vt:lpstr>
      <vt:lpstr>Terms (cont)</vt:lpstr>
      <vt:lpstr>When Getting a Credit Card…</vt:lpstr>
      <vt:lpstr>Worst Credit Card Mistakes</vt:lpstr>
      <vt:lpstr>Things to Know about Credit Card Debt</vt:lpstr>
      <vt:lpstr>Your Credit Score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Credit Cards Wisely</dc:title>
  <dc:creator>Blane</dc:creator>
  <cp:lastModifiedBy>Drew Hermanson</cp:lastModifiedBy>
  <cp:revision>47</cp:revision>
  <dcterms:created xsi:type="dcterms:W3CDTF">2013-02-24T21:28:59Z</dcterms:created>
  <dcterms:modified xsi:type="dcterms:W3CDTF">2020-03-13T11:49:10Z</dcterms:modified>
</cp:coreProperties>
</file>